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6" r:id="rId2"/>
    <p:sldMasterId id="2147483796" r:id="rId3"/>
    <p:sldMasterId id="2147483824" r:id="rId4"/>
  </p:sldMasterIdLst>
  <p:notesMasterIdLst>
    <p:notesMasterId r:id="rId36"/>
  </p:notesMasterIdLst>
  <p:sldIdLst>
    <p:sldId id="257" r:id="rId5"/>
    <p:sldId id="331" r:id="rId6"/>
    <p:sldId id="377" r:id="rId7"/>
    <p:sldId id="403" r:id="rId8"/>
    <p:sldId id="404" r:id="rId9"/>
    <p:sldId id="376" r:id="rId10"/>
    <p:sldId id="368" r:id="rId11"/>
    <p:sldId id="414" r:id="rId12"/>
    <p:sldId id="346" r:id="rId13"/>
    <p:sldId id="275" r:id="rId14"/>
    <p:sldId id="415" r:id="rId15"/>
    <p:sldId id="345" r:id="rId16"/>
    <p:sldId id="379" r:id="rId17"/>
    <p:sldId id="380" r:id="rId18"/>
    <p:sldId id="416" r:id="rId19"/>
    <p:sldId id="402" r:id="rId20"/>
    <p:sldId id="375" r:id="rId21"/>
    <p:sldId id="405" r:id="rId22"/>
    <p:sldId id="406" r:id="rId23"/>
    <p:sldId id="417" r:id="rId24"/>
    <p:sldId id="407" r:id="rId25"/>
    <p:sldId id="408" r:id="rId26"/>
    <p:sldId id="409" r:id="rId27"/>
    <p:sldId id="418" r:id="rId28"/>
    <p:sldId id="410" r:id="rId29"/>
    <p:sldId id="411" r:id="rId30"/>
    <p:sldId id="374" r:id="rId31"/>
    <p:sldId id="412" r:id="rId32"/>
    <p:sldId id="413" r:id="rId33"/>
    <p:sldId id="419" r:id="rId34"/>
    <p:sldId id="264"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688" userDrawn="1">
          <p15:clr>
            <a:srgbClr val="A4A3A4"/>
          </p15:clr>
        </p15:guide>
        <p15:guide id="2" orient="horz" pos="2160">
          <p15:clr>
            <a:srgbClr val="A4A3A4"/>
          </p15:clr>
        </p15:guide>
        <p15:guide id="3"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wesigwa, Benson" initials="MB" lastIdx="79" clrIdx="0">
    <p:extLst>
      <p:ext uri="{19B8F6BF-5375-455C-9EA6-DF929625EA0E}">
        <p15:presenceInfo xmlns:p15="http://schemas.microsoft.com/office/powerpoint/2012/main" userId="Mwesigwa, Benson" providerId="None"/>
      </p:ext>
    </p:extLst>
  </p:cmAuthor>
  <p:cmAuthor id="2" name="Migadde, Johnmary" initials="MJ" lastIdx="5" clrIdx="1">
    <p:extLst>
      <p:ext uri="{19B8F6BF-5375-455C-9EA6-DF929625EA0E}">
        <p15:presenceInfo xmlns:p15="http://schemas.microsoft.com/office/powerpoint/2012/main" userId="Migadde, Johnmary" providerId="None"/>
      </p:ext>
    </p:extLst>
  </p:cmAuthor>
  <p:cmAuthor id="3" name="Ibudi, Daphne" initials="ID" lastIdx="4" clrIdx="2">
    <p:extLst>
      <p:ext uri="{19B8F6BF-5375-455C-9EA6-DF929625EA0E}">
        <p15:presenceInfo xmlns:p15="http://schemas.microsoft.com/office/powerpoint/2012/main" userId="Ibudi, Daph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A1"/>
    <a:srgbClr val="2EA836"/>
    <a:srgbClr val="F28B2D"/>
    <a:srgbClr val="00338D"/>
    <a:srgbClr val="72217B"/>
    <a:srgbClr val="3C388E"/>
    <a:srgbClr val="0A3B91"/>
    <a:srgbClr val="EFEFED"/>
    <a:srgbClr val="EAEAE8"/>
    <a:srgbClr val="EDE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autoAdjust="0"/>
    <p:restoredTop sz="94660"/>
  </p:normalViewPr>
  <p:slideViewPr>
    <p:cSldViewPr snapToGrid="0" showGuides="1">
      <p:cViewPr varScale="1">
        <p:scale>
          <a:sx n="74" d="100"/>
          <a:sy n="74" d="100"/>
        </p:scale>
        <p:origin x="498" y="252"/>
      </p:cViewPr>
      <p:guideLst>
        <p:guide pos="688"/>
        <p:guide orient="horz" pos="2160"/>
        <p:guide pos="3840"/>
      </p:guideLst>
    </p:cSldViewPr>
  </p:slideViewPr>
  <p:notesTextViewPr>
    <p:cViewPr>
      <p:scale>
        <a:sx n="3" d="2"/>
        <a:sy n="3" d="2"/>
      </p:scale>
      <p:origin x="0" y="0"/>
    </p:cViewPr>
  </p:notesTextViewPr>
  <p:sorterViewPr>
    <p:cViewPr>
      <p:scale>
        <a:sx n="100" d="100"/>
        <a:sy n="100" d="100"/>
      </p:scale>
      <p:origin x="0" y="-25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a:latin typeface="+mn-lt"/>
              </a:rPr>
              <a:t>Imports vs Exports (USD 000s) </a:t>
            </a:r>
          </a:p>
          <a:p>
            <a:pPr>
              <a:defRPr sz="1200"/>
            </a:pPr>
            <a:endParaRPr lang="en-US" sz="1200">
              <a:latin typeface="+mn-lt"/>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Sheet1!$B$27:$AF$27</c:f>
              <c:strCache>
                <c:ptCount val="31"/>
              </c:strCache>
            </c:strRef>
          </c:tx>
          <c:spPr>
            <a:solidFill>
              <a:schemeClr val="accent1"/>
            </a:solidFill>
            <a:ln>
              <a:noFill/>
            </a:ln>
            <a:effectLst/>
          </c:spPr>
          <c:invertIfNegative val="0"/>
          <c:cat>
            <c:numRef>
              <c:f>Sheet1!$AG$26:$AK$26</c:f>
              <c:numCache>
                <c:formatCode>General</c:formatCode>
                <c:ptCount val="5"/>
                <c:pt idx="0">
                  <c:v>2012</c:v>
                </c:pt>
                <c:pt idx="1">
                  <c:v>2013</c:v>
                </c:pt>
                <c:pt idx="2">
                  <c:v>2014</c:v>
                </c:pt>
                <c:pt idx="3">
                  <c:v>2015</c:v>
                </c:pt>
                <c:pt idx="4">
                  <c:v>2016</c:v>
                </c:pt>
              </c:numCache>
            </c:numRef>
          </c:cat>
          <c:val>
            <c:numRef>
              <c:f>Sheet1!$AG$27:$AK$27</c:f>
              <c:numCache>
                <c:formatCode>General</c:formatCode>
                <c:ptCount val="5"/>
              </c:numCache>
            </c:numRef>
          </c:val>
          <c:extLst xmlns:c16r2="http://schemas.microsoft.com/office/drawing/2015/06/chart">
            <c:ext xmlns:c16="http://schemas.microsoft.com/office/drawing/2014/chart" uri="{C3380CC4-5D6E-409C-BE32-E72D297353CC}">
              <c16:uniqueId val="{00000000-F6F2-4241-B3B0-0897AF0D920B}"/>
            </c:ext>
          </c:extLst>
        </c:ser>
        <c:ser>
          <c:idx val="1"/>
          <c:order val="1"/>
          <c:tx>
            <c:strRef>
              <c:f>Sheet1!$B$28:$AF$28</c:f>
              <c:strCache>
                <c:ptCount val="31"/>
                <c:pt idx="0">
                  <c:v>Imports </c:v>
                </c:pt>
              </c:strCache>
            </c:strRef>
          </c:tx>
          <c:spPr>
            <a:solidFill>
              <a:schemeClr val="accent2"/>
            </a:solidFill>
            <a:ln>
              <a:noFill/>
            </a:ln>
            <a:effectLst/>
          </c:spPr>
          <c:invertIfNegative val="0"/>
          <c:cat>
            <c:numRef>
              <c:f>Sheet1!$AG$26:$AK$26</c:f>
              <c:numCache>
                <c:formatCode>General</c:formatCode>
                <c:ptCount val="5"/>
                <c:pt idx="0">
                  <c:v>2012</c:v>
                </c:pt>
                <c:pt idx="1">
                  <c:v>2013</c:v>
                </c:pt>
                <c:pt idx="2">
                  <c:v>2014</c:v>
                </c:pt>
                <c:pt idx="3">
                  <c:v>2015</c:v>
                </c:pt>
                <c:pt idx="4">
                  <c:v>2016</c:v>
                </c:pt>
              </c:numCache>
            </c:numRef>
          </c:cat>
          <c:val>
            <c:numRef>
              <c:f>Sheet1!$AG$28:$AK$28</c:f>
              <c:numCache>
                <c:formatCode>_(* #,##0.00_);_(* \(#,##0.00\);_(* "-"??_);_(@_)</c:formatCode>
                <c:ptCount val="5"/>
                <c:pt idx="0">
                  <c:v>216467.74300000002</c:v>
                </c:pt>
                <c:pt idx="1">
                  <c:v>309601.12300000002</c:v>
                </c:pt>
                <c:pt idx="2">
                  <c:v>306087.27</c:v>
                </c:pt>
                <c:pt idx="3">
                  <c:v>319248.0180000001</c:v>
                </c:pt>
                <c:pt idx="4">
                  <c:v>249147.75600000002</c:v>
                </c:pt>
              </c:numCache>
            </c:numRef>
          </c:val>
          <c:extLst xmlns:c16r2="http://schemas.microsoft.com/office/drawing/2015/06/chart">
            <c:ext xmlns:c16="http://schemas.microsoft.com/office/drawing/2014/chart" uri="{C3380CC4-5D6E-409C-BE32-E72D297353CC}">
              <c16:uniqueId val="{00000001-F6F2-4241-B3B0-0897AF0D920B}"/>
            </c:ext>
          </c:extLst>
        </c:ser>
        <c:ser>
          <c:idx val="2"/>
          <c:order val="2"/>
          <c:tx>
            <c:strRef>
              <c:f>Sheet1!$B$29:$AF$29</c:f>
              <c:strCache>
                <c:ptCount val="31"/>
                <c:pt idx="0">
                  <c:v>Exports </c:v>
                </c:pt>
              </c:strCache>
            </c:strRef>
          </c:tx>
          <c:spPr>
            <a:solidFill>
              <a:schemeClr val="accent3"/>
            </a:solidFill>
            <a:ln>
              <a:noFill/>
            </a:ln>
            <a:effectLst/>
          </c:spPr>
          <c:invertIfNegative val="0"/>
          <c:cat>
            <c:numRef>
              <c:f>Sheet1!$AG$26:$AK$26</c:f>
              <c:numCache>
                <c:formatCode>General</c:formatCode>
                <c:ptCount val="5"/>
                <c:pt idx="0">
                  <c:v>2012</c:v>
                </c:pt>
                <c:pt idx="1">
                  <c:v>2013</c:v>
                </c:pt>
                <c:pt idx="2">
                  <c:v>2014</c:v>
                </c:pt>
                <c:pt idx="3">
                  <c:v>2015</c:v>
                </c:pt>
                <c:pt idx="4">
                  <c:v>2016</c:v>
                </c:pt>
              </c:numCache>
            </c:numRef>
          </c:cat>
          <c:val>
            <c:numRef>
              <c:f>Sheet1!$AG$29:$AK$29</c:f>
              <c:numCache>
                <c:formatCode>General</c:formatCode>
                <c:ptCount val="5"/>
                <c:pt idx="0">
                  <c:v>8360.5389999999989</c:v>
                </c:pt>
                <c:pt idx="1">
                  <c:v>5864.7419999999993</c:v>
                </c:pt>
                <c:pt idx="2">
                  <c:v>7162.1129999999994</c:v>
                </c:pt>
                <c:pt idx="3">
                  <c:v>9608.3719999999994</c:v>
                </c:pt>
                <c:pt idx="4">
                  <c:v>23173.904999999999</c:v>
                </c:pt>
              </c:numCache>
            </c:numRef>
          </c:val>
          <c:extLst xmlns:c16r2="http://schemas.microsoft.com/office/drawing/2015/06/chart">
            <c:ext xmlns:c16="http://schemas.microsoft.com/office/drawing/2014/chart" uri="{C3380CC4-5D6E-409C-BE32-E72D297353CC}">
              <c16:uniqueId val="{00000002-F6F2-4241-B3B0-0897AF0D920B}"/>
            </c:ext>
          </c:extLst>
        </c:ser>
        <c:dLbls>
          <c:showLegendKey val="0"/>
          <c:showVal val="0"/>
          <c:showCatName val="0"/>
          <c:showSerName val="0"/>
          <c:showPercent val="0"/>
          <c:showBubbleSize val="0"/>
        </c:dLbls>
        <c:gapWidth val="219"/>
        <c:overlap val="-27"/>
        <c:axId val="351296928"/>
        <c:axId val="351294184"/>
      </c:barChart>
      <c:catAx>
        <c:axId val="35129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1294184"/>
        <c:crosses val="autoZero"/>
        <c:auto val="1"/>
        <c:lblAlgn val="ctr"/>
        <c:lblOffset val="100"/>
        <c:noMultiLvlLbl val="0"/>
      </c:catAx>
      <c:valAx>
        <c:axId val="351294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1296928"/>
        <c:crosses val="autoZero"/>
        <c:crossBetween val="between"/>
      </c:valAx>
      <c:spPr>
        <a:noFill/>
        <a:ln>
          <a:noFill/>
        </a:ln>
        <a:effectLst/>
      </c:spPr>
    </c:plotArea>
    <c:legend>
      <c:legendPos val="b"/>
      <c:legendEntry>
        <c:idx val="0"/>
        <c:delete val="1"/>
      </c:legendEntry>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solidFill>
      <a:round/>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r>
              <a:rPr lang="en-US" sz="1300" b="1">
                <a:latin typeface="+mn-lt"/>
              </a:rPr>
              <a:t>Imports of cotton based</a:t>
            </a:r>
            <a:r>
              <a:rPr lang="en-US" sz="1300" b="1" baseline="0">
                <a:latin typeface="+mn-lt"/>
              </a:rPr>
              <a:t> </a:t>
            </a:r>
            <a:r>
              <a:rPr lang="en-US" sz="1300" b="1">
                <a:latin typeface="+mn-lt"/>
              </a:rPr>
              <a:t>consumables </a:t>
            </a:r>
          </a:p>
        </c:rich>
      </c:tx>
      <c:layout/>
      <c:overlay val="0"/>
      <c:spPr>
        <a:noFill/>
        <a:ln>
          <a:noFill/>
        </a:ln>
        <a:effectLst/>
      </c:spPr>
      <c:txPr>
        <a:bodyPr rot="0" spcFirstLastPara="1" vertOverflow="ellipsis" vert="horz" wrap="square" anchor="ctr" anchorCtr="1"/>
        <a:lstStyle/>
        <a:p>
          <a:pPr>
            <a:defRPr sz="13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Consumables!$B$10</c:f>
              <c:strCache>
                <c:ptCount val="1"/>
                <c:pt idx="0">
                  <c:v>Total </c:v>
                </c:pt>
              </c:strCache>
            </c:strRef>
          </c:tx>
          <c:spPr>
            <a:solidFill>
              <a:schemeClr val="accent1"/>
            </a:solidFill>
            <a:ln>
              <a:noFill/>
            </a:ln>
            <a:effectLst/>
          </c:spPr>
          <c:invertIfNegative val="0"/>
          <c:cat>
            <c:strRef>
              <c:f>Consumables!$C$8:$J$9</c:f>
              <c:strCache>
                <c:ptCount val="8"/>
                <c:pt idx="0">
                  <c:v>2010</c:v>
                </c:pt>
                <c:pt idx="1">
                  <c:v>2011</c:v>
                </c:pt>
                <c:pt idx="2">
                  <c:v>2012</c:v>
                </c:pt>
                <c:pt idx="3">
                  <c:v>2013</c:v>
                </c:pt>
                <c:pt idx="4">
                  <c:v>2014</c:v>
                </c:pt>
                <c:pt idx="5">
                  <c:v>2015</c:v>
                </c:pt>
                <c:pt idx="6">
                  <c:v>2016</c:v>
                </c:pt>
                <c:pt idx="7">
                  <c:v>2017</c:v>
                </c:pt>
              </c:strCache>
            </c:strRef>
          </c:cat>
          <c:val>
            <c:numRef>
              <c:f>Consumables!$C$10:$J$10</c:f>
              <c:numCache>
                <c:formatCode>General</c:formatCode>
                <c:ptCount val="8"/>
                <c:pt idx="0">
                  <c:v>2296.7240000000002</c:v>
                </c:pt>
                <c:pt idx="1">
                  <c:v>5481.2809999999999</c:v>
                </c:pt>
                <c:pt idx="2">
                  <c:v>5811.3389999999999</c:v>
                </c:pt>
                <c:pt idx="3">
                  <c:v>3785.5210000000002</c:v>
                </c:pt>
                <c:pt idx="4">
                  <c:v>3649.442</c:v>
                </c:pt>
                <c:pt idx="5">
                  <c:v>5851.4290000000001</c:v>
                </c:pt>
                <c:pt idx="6">
                  <c:v>7090.6129999999994</c:v>
                </c:pt>
                <c:pt idx="7">
                  <c:v>6687.4790000000003</c:v>
                </c:pt>
              </c:numCache>
            </c:numRef>
          </c:val>
          <c:extLst xmlns:c16r2="http://schemas.microsoft.com/office/drawing/2015/06/chart">
            <c:ext xmlns:c16="http://schemas.microsoft.com/office/drawing/2014/chart" uri="{C3380CC4-5D6E-409C-BE32-E72D297353CC}">
              <c16:uniqueId val="{00000000-8B6B-440F-8F6B-F7D45453206A}"/>
            </c:ext>
          </c:extLst>
        </c:ser>
        <c:dLbls>
          <c:showLegendKey val="0"/>
          <c:showVal val="0"/>
          <c:showCatName val="0"/>
          <c:showSerName val="0"/>
          <c:showPercent val="0"/>
          <c:showBubbleSize val="0"/>
        </c:dLbls>
        <c:gapWidth val="219"/>
        <c:overlap val="-27"/>
        <c:axId val="351296536"/>
        <c:axId val="351292616"/>
      </c:barChart>
      <c:catAx>
        <c:axId val="35129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1292616"/>
        <c:crosses val="autoZero"/>
        <c:auto val="1"/>
        <c:lblAlgn val="ctr"/>
        <c:lblOffset val="100"/>
        <c:noMultiLvlLbl val="0"/>
      </c:catAx>
      <c:valAx>
        <c:axId val="351292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1296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'Imports (Region)'!$I$4</c:f>
              <c:strCache>
                <c:ptCount val="1"/>
                <c:pt idx="0">
                  <c:v> Burundi </c:v>
                </c:pt>
              </c:strCache>
            </c:strRef>
          </c:tx>
          <c:spPr>
            <a:solidFill>
              <a:schemeClr val="accent1"/>
            </a:solidFill>
            <a:ln>
              <a:noFill/>
            </a:ln>
            <a:effectLst/>
          </c:spPr>
          <c:invertIfNegative val="0"/>
          <c:cat>
            <c:multiLvlStrRef>
              <c:f>'Imports (Region)'!$J$2:$N$3</c:f>
              <c:multiLvlStrCache>
                <c:ptCount val="5"/>
                <c:lvl>
                  <c:pt idx="0">
                    <c:v> 2,012 </c:v>
                  </c:pt>
                  <c:pt idx="1">
                    <c:v> 2,013 </c:v>
                  </c:pt>
                  <c:pt idx="2">
                    <c:v> 2,014 </c:v>
                  </c:pt>
                  <c:pt idx="3">
                    <c:v> 2,015 </c:v>
                  </c:pt>
                  <c:pt idx="4">
                    <c:v> 2,016 </c:v>
                  </c:pt>
                </c:lvl>
                <c:lvl>
                  <c:pt idx="0">
                    <c:v>Year</c:v>
                  </c:pt>
                </c:lvl>
              </c:multiLvlStrCache>
            </c:multiLvlStrRef>
          </c:cat>
          <c:val>
            <c:numRef>
              <c:f>'Imports (Region)'!$J$4:$N$4</c:f>
              <c:numCache>
                <c:formatCode>_-* #,##0_-;\-* #,##0_-;_-* "-"??_-;_-@_-</c:formatCode>
                <c:ptCount val="5"/>
                <c:pt idx="0">
                  <c:v>44508.572</c:v>
                </c:pt>
                <c:pt idx="1">
                  <c:v>43580.318999999996</c:v>
                </c:pt>
                <c:pt idx="2">
                  <c:v>41369.846000000005</c:v>
                </c:pt>
                <c:pt idx="3">
                  <c:v>36129.197999999997</c:v>
                </c:pt>
                <c:pt idx="4">
                  <c:v>45966.241000000002</c:v>
                </c:pt>
              </c:numCache>
            </c:numRef>
          </c:val>
          <c:extLst xmlns:c16r2="http://schemas.microsoft.com/office/drawing/2015/06/chart">
            <c:ext xmlns:c16="http://schemas.microsoft.com/office/drawing/2014/chart" uri="{C3380CC4-5D6E-409C-BE32-E72D297353CC}">
              <c16:uniqueId val="{00000000-63ED-4243-8AFB-51634DABD38D}"/>
            </c:ext>
          </c:extLst>
        </c:ser>
        <c:ser>
          <c:idx val="1"/>
          <c:order val="1"/>
          <c:tx>
            <c:strRef>
              <c:f>'Imports (Region)'!$I$5</c:f>
              <c:strCache>
                <c:ptCount val="1"/>
                <c:pt idx="0">
                  <c:v> Ethiopia  </c:v>
                </c:pt>
              </c:strCache>
            </c:strRef>
          </c:tx>
          <c:spPr>
            <a:solidFill>
              <a:schemeClr val="accent2"/>
            </a:solidFill>
            <a:ln>
              <a:noFill/>
            </a:ln>
            <a:effectLst/>
          </c:spPr>
          <c:invertIfNegative val="0"/>
          <c:cat>
            <c:multiLvlStrRef>
              <c:f>'Imports (Region)'!$J$2:$N$3</c:f>
              <c:multiLvlStrCache>
                <c:ptCount val="5"/>
                <c:lvl>
                  <c:pt idx="0">
                    <c:v> 2,012 </c:v>
                  </c:pt>
                  <c:pt idx="1">
                    <c:v> 2,013 </c:v>
                  </c:pt>
                  <c:pt idx="2">
                    <c:v> 2,014 </c:v>
                  </c:pt>
                  <c:pt idx="3">
                    <c:v> 2,015 </c:v>
                  </c:pt>
                  <c:pt idx="4">
                    <c:v> 2,016 </c:v>
                  </c:pt>
                </c:lvl>
                <c:lvl>
                  <c:pt idx="0">
                    <c:v>Year</c:v>
                  </c:pt>
                </c:lvl>
              </c:multiLvlStrCache>
            </c:multiLvlStrRef>
          </c:cat>
          <c:val>
            <c:numRef>
              <c:f>'Imports (Region)'!$J$5:$N$5</c:f>
              <c:numCache>
                <c:formatCode>_-* #,##0_-;\-* #,##0_-;_-* "-"??_-;_-@_-</c:formatCode>
                <c:ptCount val="5"/>
                <c:pt idx="0">
                  <c:v>172088.19900000002</c:v>
                </c:pt>
                <c:pt idx="1">
                  <c:v>453966.37899999996</c:v>
                </c:pt>
                <c:pt idx="2">
                  <c:v>305272.70899999997</c:v>
                </c:pt>
                <c:pt idx="3">
                  <c:v>552653.54299999995</c:v>
                </c:pt>
                <c:pt idx="4">
                  <c:v>660598.81699999992</c:v>
                </c:pt>
              </c:numCache>
            </c:numRef>
          </c:val>
          <c:extLst xmlns:c16r2="http://schemas.microsoft.com/office/drawing/2015/06/chart">
            <c:ext xmlns:c16="http://schemas.microsoft.com/office/drawing/2014/chart" uri="{C3380CC4-5D6E-409C-BE32-E72D297353CC}">
              <c16:uniqueId val="{00000001-63ED-4243-8AFB-51634DABD38D}"/>
            </c:ext>
          </c:extLst>
        </c:ser>
        <c:ser>
          <c:idx val="2"/>
          <c:order val="2"/>
          <c:tx>
            <c:strRef>
              <c:f>'Imports (Region)'!$I$6</c:f>
              <c:strCache>
                <c:ptCount val="1"/>
                <c:pt idx="0">
                  <c:v> Kenya </c:v>
                </c:pt>
              </c:strCache>
            </c:strRef>
          </c:tx>
          <c:spPr>
            <a:solidFill>
              <a:schemeClr val="accent3"/>
            </a:solidFill>
            <a:ln>
              <a:noFill/>
            </a:ln>
            <a:effectLst/>
          </c:spPr>
          <c:invertIfNegative val="0"/>
          <c:cat>
            <c:multiLvlStrRef>
              <c:f>'Imports (Region)'!$J$2:$N$3</c:f>
              <c:multiLvlStrCache>
                <c:ptCount val="5"/>
                <c:lvl>
                  <c:pt idx="0">
                    <c:v> 2,012 </c:v>
                  </c:pt>
                  <c:pt idx="1">
                    <c:v> 2,013 </c:v>
                  </c:pt>
                  <c:pt idx="2">
                    <c:v> 2,014 </c:v>
                  </c:pt>
                  <c:pt idx="3">
                    <c:v> 2,015 </c:v>
                  </c:pt>
                  <c:pt idx="4">
                    <c:v> 2,016 </c:v>
                  </c:pt>
                </c:lvl>
                <c:lvl>
                  <c:pt idx="0">
                    <c:v>Year</c:v>
                  </c:pt>
                </c:lvl>
              </c:multiLvlStrCache>
            </c:multiLvlStrRef>
          </c:cat>
          <c:val>
            <c:numRef>
              <c:f>'Imports (Region)'!$J$6:$N$6</c:f>
              <c:numCache>
                <c:formatCode>_-* #,##0_-;\-* #,##0_-;_-* "-"??_-;_-@_-</c:formatCode>
                <c:ptCount val="5"/>
                <c:pt idx="0">
                  <c:v>437298.89500000002</c:v>
                </c:pt>
                <c:pt idx="1">
                  <c:v>414810.88600000006</c:v>
                </c:pt>
                <c:pt idx="2">
                  <c:v>439834.69000000006</c:v>
                </c:pt>
                <c:pt idx="3">
                  <c:v>478140.54600000003</c:v>
                </c:pt>
                <c:pt idx="4">
                  <c:v>519768.54700000002</c:v>
                </c:pt>
              </c:numCache>
            </c:numRef>
          </c:val>
          <c:extLst xmlns:c16r2="http://schemas.microsoft.com/office/drawing/2015/06/chart">
            <c:ext xmlns:c16="http://schemas.microsoft.com/office/drawing/2014/chart" uri="{C3380CC4-5D6E-409C-BE32-E72D297353CC}">
              <c16:uniqueId val="{00000002-63ED-4243-8AFB-51634DABD38D}"/>
            </c:ext>
          </c:extLst>
        </c:ser>
        <c:ser>
          <c:idx val="3"/>
          <c:order val="3"/>
          <c:tx>
            <c:strRef>
              <c:f>'Imports (Region)'!$I$7</c:f>
              <c:strCache>
                <c:ptCount val="1"/>
                <c:pt idx="0">
                  <c:v> Rwanda </c:v>
                </c:pt>
              </c:strCache>
            </c:strRef>
          </c:tx>
          <c:spPr>
            <a:solidFill>
              <a:schemeClr val="accent4"/>
            </a:solidFill>
            <a:ln>
              <a:noFill/>
            </a:ln>
            <a:effectLst/>
          </c:spPr>
          <c:invertIfNegative val="0"/>
          <c:cat>
            <c:multiLvlStrRef>
              <c:f>'Imports (Region)'!$J$2:$N$3</c:f>
              <c:multiLvlStrCache>
                <c:ptCount val="5"/>
                <c:lvl>
                  <c:pt idx="0">
                    <c:v> 2,012 </c:v>
                  </c:pt>
                  <c:pt idx="1">
                    <c:v> 2,013 </c:v>
                  </c:pt>
                  <c:pt idx="2">
                    <c:v> 2,014 </c:v>
                  </c:pt>
                  <c:pt idx="3">
                    <c:v> 2,015 </c:v>
                  </c:pt>
                  <c:pt idx="4">
                    <c:v> 2,016 </c:v>
                  </c:pt>
                </c:lvl>
                <c:lvl>
                  <c:pt idx="0">
                    <c:v>Year</c:v>
                  </c:pt>
                </c:lvl>
              </c:multiLvlStrCache>
            </c:multiLvlStrRef>
          </c:cat>
          <c:val>
            <c:numRef>
              <c:f>'Imports (Region)'!$J$7:$N$7</c:f>
              <c:numCache>
                <c:formatCode>_-* #,##0_-;\-* #,##0_-;_-* "-"??_-;_-@_-</c:formatCode>
                <c:ptCount val="5"/>
                <c:pt idx="0">
                  <c:v>61983.591000000008</c:v>
                </c:pt>
                <c:pt idx="1">
                  <c:v>56623.524000000005</c:v>
                </c:pt>
                <c:pt idx="2">
                  <c:v>73192.922999999995</c:v>
                </c:pt>
                <c:pt idx="3">
                  <c:v>70807.799000000028</c:v>
                </c:pt>
                <c:pt idx="4">
                  <c:v>77103.107000000004</c:v>
                </c:pt>
              </c:numCache>
            </c:numRef>
          </c:val>
          <c:extLst xmlns:c16r2="http://schemas.microsoft.com/office/drawing/2015/06/chart">
            <c:ext xmlns:c16="http://schemas.microsoft.com/office/drawing/2014/chart" uri="{C3380CC4-5D6E-409C-BE32-E72D297353CC}">
              <c16:uniqueId val="{00000003-63ED-4243-8AFB-51634DABD38D}"/>
            </c:ext>
          </c:extLst>
        </c:ser>
        <c:ser>
          <c:idx val="4"/>
          <c:order val="4"/>
          <c:tx>
            <c:strRef>
              <c:f>'Imports (Region)'!$I$8</c:f>
              <c:strCache>
                <c:ptCount val="1"/>
                <c:pt idx="0">
                  <c:v> Tanzania </c:v>
                </c:pt>
              </c:strCache>
            </c:strRef>
          </c:tx>
          <c:spPr>
            <a:solidFill>
              <a:schemeClr val="accent5"/>
            </a:solidFill>
            <a:ln>
              <a:noFill/>
            </a:ln>
            <a:effectLst/>
          </c:spPr>
          <c:invertIfNegative val="0"/>
          <c:cat>
            <c:multiLvlStrRef>
              <c:f>'Imports (Region)'!$J$2:$N$3</c:f>
              <c:multiLvlStrCache>
                <c:ptCount val="5"/>
                <c:lvl>
                  <c:pt idx="0">
                    <c:v> 2,012 </c:v>
                  </c:pt>
                  <c:pt idx="1">
                    <c:v> 2,013 </c:v>
                  </c:pt>
                  <c:pt idx="2">
                    <c:v> 2,014 </c:v>
                  </c:pt>
                  <c:pt idx="3">
                    <c:v> 2,015 </c:v>
                  </c:pt>
                  <c:pt idx="4">
                    <c:v> 2,016 </c:v>
                  </c:pt>
                </c:lvl>
                <c:lvl>
                  <c:pt idx="0">
                    <c:v>Year</c:v>
                  </c:pt>
                </c:lvl>
              </c:multiLvlStrCache>
            </c:multiLvlStrRef>
          </c:cat>
          <c:val>
            <c:numRef>
              <c:f>'Imports (Region)'!$J$8:$N$8</c:f>
              <c:numCache>
                <c:formatCode>_-* #,##0_-;\-* #,##0_-;_-* "-"??_-;_-@_-</c:formatCode>
                <c:ptCount val="5"/>
                <c:pt idx="0">
                  <c:v>184680.10899999997</c:v>
                </c:pt>
                <c:pt idx="1">
                  <c:v>253428.66099999999</c:v>
                </c:pt>
                <c:pt idx="2">
                  <c:v>393224.20600000001</c:v>
                </c:pt>
                <c:pt idx="3">
                  <c:v>345567.69699999999</c:v>
                </c:pt>
                <c:pt idx="4">
                  <c:v>280109.40400000004</c:v>
                </c:pt>
              </c:numCache>
            </c:numRef>
          </c:val>
          <c:extLst xmlns:c16r2="http://schemas.microsoft.com/office/drawing/2015/06/chart">
            <c:ext xmlns:c16="http://schemas.microsoft.com/office/drawing/2014/chart" uri="{C3380CC4-5D6E-409C-BE32-E72D297353CC}">
              <c16:uniqueId val="{00000004-63ED-4243-8AFB-51634DABD38D}"/>
            </c:ext>
          </c:extLst>
        </c:ser>
        <c:ser>
          <c:idx val="5"/>
          <c:order val="5"/>
          <c:tx>
            <c:strRef>
              <c:f>'Imports (Region)'!$I$9</c:f>
              <c:strCache>
                <c:ptCount val="1"/>
                <c:pt idx="0">
                  <c:v> Uganda </c:v>
                </c:pt>
              </c:strCache>
            </c:strRef>
          </c:tx>
          <c:spPr>
            <a:solidFill>
              <a:schemeClr val="accent6"/>
            </a:solidFill>
            <a:ln>
              <a:noFill/>
            </a:ln>
            <a:effectLst/>
          </c:spPr>
          <c:invertIfNegative val="0"/>
          <c:cat>
            <c:multiLvlStrRef>
              <c:f>'Imports (Region)'!$J$2:$N$3</c:f>
              <c:multiLvlStrCache>
                <c:ptCount val="5"/>
                <c:lvl>
                  <c:pt idx="0">
                    <c:v> 2,012 </c:v>
                  </c:pt>
                  <c:pt idx="1">
                    <c:v> 2,013 </c:v>
                  </c:pt>
                  <c:pt idx="2">
                    <c:v> 2,014 </c:v>
                  </c:pt>
                  <c:pt idx="3">
                    <c:v> 2,015 </c:v>
                  </c:pt>
                  <c:pt idx="4">
                    <c:v> 2,016 </c:v>
                  </c:pt>
                </c:lvl>
                <c:lvl>
                  <c:pt idx="0">
                    <c:v>Year</c:v>
                  </c:pt>
                </c:lvl>
              </c:multiLvlStrCache>
            </c:multiLvlStrRef>
          </c:cat>
          <c:val>
            <c:numRef>
              <c:f>'Imports (Region)'!$J$9:$N$9</c:f>
              <c:numCache>
                <c:formatCode>_-* #,##0_-;\-* #,##0_-;_-* "-"??_-;_-@_-</c:formatCode>
                <c:ptCount val="5"/>
                <c:pt idx="0">
                  <c:v>216467.74299999999</c:v>
                </c:pt>
                <c:pt idx="1">
                  <c:v>309242.09700000001</c:v>
                </c:pt>
                <c:pt idx="2">
                  <c:v>306027.72800000006</c:v>
                </c:pt>
                <c:pt idx="3">
                  <c:v>319248.01800000004</c:v>
                </c:pt>
                <c:pt idx="4">
                  <c:v>249147.25599999999</c:v>
                </c:pt>
              </c:numCache>
            </c:numRef>
          </c:val>
          <c:extLst xmlns:c16r2="http://schemas.microsoft.com/office/drawing/2015/06/chart">
            <c:ext xmlns:c16="http://schemas.microsoft.com/office/drawing/2014/chart" uri="{C3380CC4-5D6E-409C-BE32-E72D297353CC}">
              <c16:uniqueId val="{00000005-63ED-4243-8AFB-51634DABD38D}"/>
            </c:ext>
          </c:extLst>
        </c:ser>
        <c:dLbls>
          <c:showLegendKey val="0"/>
          <c:showVal val="0"/>
          <c:showCatName val="0"/>
          <c:showSerName val="0"/>
          <c:showPercent val="0"/>
          <c:showBubbleSize val="0"/>
        </c:dLbls>
        <c:gapWidth val="219"/>
        <c:overlap val="-27"/>
        <c:axId val="351282816"/>
        <c:axId val="351291048"/>
      </c:barChart>
      <c:catAx>
        <c:axId val="35128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51291048"/>
        <c:crosses val="autoZero"/>
        <c:auto val="1"/>
        <c:lblAlgn val="ctr"/>
        <c:lblOffset val="100"/>
        <c:noMultiLvlLbl val="0"/>
      </c:catAx>
      <c:valAx>
        <c:axId val="35129104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1282816"/>
        <c:crosses val="autoZero"/>
        <c:crossBetween val="between"/>
      </c:valAx>
      <c:spPr>
        <a:noFill/>
        <a:ln>
          <a:noFill/>
        </a:ln>
        <a:effectLst/>
      </c:spPr>
    </c:plotArea>
    <c:legend>
      <c:legendPos val="b"/>
      <c:layout>
        <c:manualLayout>
          <c:xMode val="edge"/>
          <c:yMode val="edge"/>
          <c:x val="0.13393438307676273"/>
          <c:y val="0.90168158504790752"/>
          <c:w val="0.79969032101171933"/>
          <c:h val="8.95771954689135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7042869641296"/>
          <c:y val="4.7464940668824167E-2"/>
          <c:w val="0.65192257217847771"/>
          <c:h val="0.76923408845738939"/>
        </c:manualLayout>
      </c:layout>
      <c:barChart>
        <c:barDir val="bar"/>
        <c:grouping val="clustered"/>
        <c:varyColors val="0"/>
        <c:ser>
          <c:idx val="0"/>
          <c:order val="0"/>
          <c:tx>
            <c:strRef>
              <c:f>Sheet1!$K$22</c:f>
              <c:strCache>
                <c:ptCount val="1"/>
                <c:pt idx="0">
                  <c:v>2017 (population)</c:v>
                </c:pt>
              </c:strCache>
            </c:strRef>
          </c:tx>
          <c:spPr>
            <a:solidFill>
              <a:schemeClr val="accent1">
                <a:alpha val="85000"/>
              </a:schemeClr>
            </a:solidFill>
            <a:ln w="9525" cap="flat" cmpd="sng" algn="ctr">
              <a:solidFill>
                <a:schemeClr val="lt1">
                  <a:alpha val="50000"/>
                </a:schemeClr>
              </a:solidFill>
              <a:round/>
            </a:ln>
            <a:effectLst/>
          </c:spPr>
          <c:invertIfNegative val="0"/>
          <c:dLbls>
            <c:dLbl>
              <c:idx val="0"/>
              <c:layout>
                <c:manualLayout>
                  <c:x val="-2.4115445031687228E-2"/>
                  <c:y val="9.7865914296996407E-1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EF8-4A84-AE30-8D6E6064AE99}"/>
                </c:ext>
                <c:ext xmlns:c15="http://schemas.microsoft.com/office/drawing/2012/chart" uri="{CE6537A1-D6FC-4f65-9D91-7224C49458BB}">
                  <c15:layout/>
                </c:ext>
              </c:extLst>
            </c:dLbl>
            <c:dLbl>
              <c:idx val="1"/>
              <c:layout>
                <c:manualLayout>
                  <c:x val="-2.6872130964572929E-2"/>
                  <c:y val="5.3382024464939783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EF8-4A84-AE30-8D6E6064AE99}"/>
                </c:ext>
                <c:ext xmlns:c15="http://schemas.microsoft.com/office/drawing/2012/chart" uri="{CE6537A1-D6FC-4f65-9D91-7224C49458BB}">
                  <c15:layout/>
                </c:ext>
              </c:extLst>
            </c:dLbl>
            <c:dLbl>
              <c:idx val="2"/>
              <c:layout>
                <c:manualLayout>
                  <c:x val="-1.7441512644505566E-2"/>
                  <c:y val="-1.067640489298795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EF8-4A84-AE30-8D6E6064AE99}"/>
                </c:ext>
                <c:ext xmlns:c15="http://schemas.microsoft.com/office/drawing/2012/chart" uri="{CE6537A1-D6FC-4f65-9D91-7224C49458BB}">
                  <c15:layout/>
                </c:ext>
              </c:extLst>
            </c:dLbl>
            <c:dLbl>
              <c:idx val="3"/>
              <c:layout>
                <c:manualLayout>
                  <c:x val="-2.4461626898709409E-2"/>
                  <c:y val="-5.3382024464940269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EF8-4A84-AE30-8D6E6064AE99}"/>
                </c:ext>
                <c:ext xmlns:c15="http://schemas.microsoft.com/office/drawing/2012/chart" uri="{CE6537A1-D6FC-4f65-9D91-7224C49458BB}">
                  <c15:layout/>
                </c:ext>
              </c:extLst>
            </c:dLbl>
            <c:dLbl>
              <c:idx val="4"/>
              <c:layout>
                <c:manualLayout>
                  <c:x val="-2.2417876982949361E-2"/>
                  <c:y val="-1.067640489298800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EF8-4A84-AE30-8D6E6064AE99}"/>
                </c:ext>
                <c:ext xmlns:c15="http://schemas.microsoft.com/office/drawing/2012/chart" uri="{CE6537A1-D6FC-4f65-9D91-7224C49458BB}">
                  <c15:layout/>
                </c:ext>
              </c:extLst>
            </c:dLbl>
            <c:dLbl>
              <c:idx val="5"/>
              <c:layout>
                <c:manualLayout>
                  <c:x val="-2.5420957386761995E-2"/>
                  <c:y val="-1.6014607339481932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EF8-4A84-AE30-8D6E6064AE99}"/>
                </c:ext>
                <c:ext xmlns:c15="http://schemas.microsoft.com/office/drawing/2012/chart" uri="{CE6537A1-D6FC-4f65-9D91-7224C49458BB}">
                  <c15:layout/>
                </c:ext>
              </c:extLst>
            </c:dLbl>
            <c:dLbl>
              <c:idx val="6"/>
              <c:layout>
                <c:manualLayout>
                  <c:x val="-2.3045449848439026E-2"/>
                  <c:y val="-5.3382024464940026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EF8-4A84-AE30-8D6E6064AE99}"/>
                </c:ext>
                <c:ext xmlns:c15="http://schemas.microsoft.com/office/drawing/2012/chart" uri="{CE6537A1-D6FC-4f65-9D91-7224C49458BB}">
                  <c15:layout/>
                </c:ext>
              </c:extLst>
            </c:dLbl>
            <c:dLbl>
              <c:idx val="7"/>
              <c:layout>
                <c:manualLayout>
                  <c:x val="-1.9189683780362739E-2"/>
                  <c:y val="-2.135280978597591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EF8-4A84-AE30-8D6E6064AE9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050" b="1" i="0" u="none" strike="noStrike" kern="1200" baseline="0">
                    <a:solidFill>
                      <a:srgbClr val="FF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Sheet1!$J$23:$J$30</c:f>
              <c:strCache>
                <c:ptCount val="8"/>
                <c:pt idx="0">
                  <c:v>Uganda</c:v>
                </c:pt>
                <c:pt idx="1">
                  <c:v>Burundi</c:v>
                </c:pt>
                <c:pt idx="2">
                  <c:v>Kenya</c:v>
                </c:pt>
                <c:pt idx="3">
                  <c:v>South Sudan</c:v>
                </c:pt>
                <c:pt idx="4">
                  <c:v>Tanzania</c:v>
                </c:pt>
                <c:pt idx="5">
                  <c:v>DRC</c:v>
                </c:pt>
                <c:pt idx="6">
                  <c:v>Rwanda</c:v>
                </c:pt>
                <c:pt idx="7">
                  <c:v>Ethiopia</c:v>
                </c:pt>
              </c:strCache>
            </c:strRef>
          </c:cat>
          <c:val>
            <c:numRef>
              <c:f>Sheet1!$K$23:$K$30</c:f>
              <c:numCache>
                <c:formatCode>_-* #,##0_-;\-* #,##0_-;_-* "-"??_-;_-@_-</c:formatCode>
                <c:ptCount val="8"/>
                <c:pt idx="0">
                  <c:v>42862958</c:v>
                </c:pt>
                <c:pt idx="1">
                  <c:v>10864245</c:v>
                </c:pt>
                <c:pt idx="2">
                  <c:v>49699862</c:v>
                </c:pt>
                <c:pt idx="3">
                  <c:v>12575714</c:v>
                </c:pt>
                <c:pt idx="4">
                  <c:v>57310019</c:v>
                </c:pt>
                <c:pt idx="5">
                  <c:v>81339988</c:v>
                </c:pt>
                <c:pt idx="6">
                  <c:v>12208407</c:v>
                </c:pt>
                <c:pt idx="7">
                  <c:v>104957438</c:v>
                </c:pt>
              </c:numCache>
            </c:numRef>
          </c:val>
          <c:extLst xmlns:c16r2="http://schemas.microsoft.com/office/drawing/2015/06/chart">
            <c:ext xmlns:c16="http://schemas.microsoft.com/office/drawing/2014/chart" uri="{C3380CC4-5D6E-409C-BE32-E72D297353CC}">
              <c16:uniqueId val="{00000008-9EF8-4A84-AE30-8D6E6064AE99}"/>
            </c:ext>
          </c:extLst>
        </c:ser>
        <c:dLbls>
          <c:dLblPos val="inEnd"/>
          <c:showLegendKey val="0"/>
          <c:showVal val="1"/>
          <c:showCatName val="0"/>
          <c:showSerName val="0"/>
          <c:showPercent val="0"/>
          <c:showBubbleSize val="0"/>
        </c:dLbls>
        <c:gapWidth val="65"/>
        <c:axId val="351283600"/>
        <c:axId val="351284776"/>
      </c:barChart>
      <c:catAx>
        <c:axId val="351283600"/>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n-GB"/>
                  <a:t>Country</a:t>
                </a:r>
              </a:p>
            </c:rich>
          </c:tx>
          <c:layout/>
          <c:overlay val="0"/>
          <c:spPr>
            <a:noFill/>
            <a:ln>
              <a:noFill/>
            </a:ln>
            <a:effectLst/>
          </c:spPr>
          <c:txPr>
            <a:bodyPr rot="-540000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50" b="0" i="0" u="none" strike="noStrike" kern="1200" cap="all" baseline="0">
                <a:solidFill>
                  <a:schemeClr val="dk1">
                    <a:lumMod val="75000"/>
                    <a:lumOff val="25000"/>
                  </a:schemeClr>
                </a:solidFill>
                <a:latin typeface="+mn-lt"/>
                <a:ea typeface="+mn-ea"/>
                <a:cs typeface="+mn-cs"/>
              </a:defRPr>
            </a:pPr>
            <a:endParaRPr lang="en-US"/>
          </a:p>
        </c:txPr>
        <c:crossAx val="351284776"/>
        <c:crosses val="autoZero"/>
        <c:auto val="1"/>
        <c:lblAlgn val="ctr"/>
        <c:lblOffset val="100"/>
        <c:noMultiLvlLbl val="0"/>
      </c:catAx>
      <c:valAx>
        <c:axId val="3512847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r>
                  <a:rPr lang="en-GB"/>
                  <a:t>Number of Persons</a:t>
                </a:r>
              </a:p>
            </c:rich>
          </c:tx>
          <c:layout/>
          <c:overlay val="0"/>
          <c:spPr>
            <a:noFill/>
            <a:ln>
              <a:noFill/>
            </a:ln>
            <a:effectLst/>
          </c:spPr>
          <c:txPr>
            <a:bodyPr rot="0" spcFirstLastPara="1" vertOverflow="ellipsis" vert="horz" wrap="square" anchor="ctr" anchorCtr="1"/>
            <a:lstStyle/>
            <a:p>
              <a:pPr>
                <a:defRPr sz="1050" b="1" i="0" u="none" strike="noStrike" kern="1200" baseline="0">
                  <a:solidFill>
                    <a:schemeClr val="dk1">
                      <a:lumMod val="75000"/>
                      <a:lumOff val="25000"/>
                    </a:schemeClr>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lumMod val="75000"/>
                    <a:lumOff val="25000"/>
                  </a:schemeClr>
                </a:solidFill>
                <a:latin typeface="+mn-lt"/>
                <a:ea typeface="+mn-ea"/>
                <a:cs typeface="+mn-cs"/>
              </a:defRPr>
            </a:pPr>
            <a:endParaRPr lang="en-US"/>
          </a:p>
        </c:txPr>
        <c:crossAx val="3512836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5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0443351738066"/>
          <c:y val="0.11943692474282622"/>
          <c:w val="0.83901945716481308"/>
          <c:h val="0.80245512573936151"/>
        </c:manualLayout>
      </c:layout>
      <c:barChart>
        <c:barDir val="bar"/>
        <c:grouping val="clustered"/>
        <c:varyColors val="0"/>
        <c:ser>
          <c:idx val="0"/>
          <c:order val="0"/>
          <c:tx>
            <c:strRef>
              <c:f>Sheet2!$B$1</c:f>
              <c:strCache>
                <c:ptCount val="1"/>
                <c:pt idx="0">
                  <c:v>2017</c:v>
                </c:pt>
              </c:strCache>
            </c:strRef>
          </c:tx>
          <c:spPr>
            <a:solidFill>
              <a:srgbClr val="0196D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Sheet2!$A$2:$A$9</c:f>
              <c:strCache>
                <c:ptCount val="8"/>
                <c:pt idx="0">
                  <c:v>Uganda</c:v>
                </c:pt>
                <c:pt idx="1">
                  <c:v>Ethiopia</c:v>
                </c:pt>
                <c:pt idx="2">
                  <c:v>Rwanda</c:v>
                </c:pt>
                <c:pt idx="3">
                  <c:v>Tanzania</c:v>
                </c:pt>
                <c:pt idx="4">
                  <c:v>Kenya</c:v>
                </c:pt>
                <c:pt idx="5">
                  <c:v>Vietnam</c:v>
                </c:pt>
                <c:pt idx="6">
                  <c:v>South Africa</c:v>
                </c:pt>
                <c:pt idx="7">
                  <c:v>China</c:v>
                </c:pt>
              </c:strCache>
            </c:strRef>
          </c:cat>
          <c:val>
            <c:numRef>
              <c:f>Sheet2!$B$2:$B$9</c:f>
              <c:numCache>
                <c:formatCode>General</c:formatCode>
                <c:ptCount val="8"/>
                <c:pt idx="0">
                  <c:v>1659</c:v>
                </c:pt>
                <c:pt idx="1">
                  <c:v>1800</c:v>
                </c:pt>
                <c:pt idx="2">
                  <c:v>1945</c:v>
                </c:pt>
                <c:pt idx="3">
                  <c:v>2686</c:v>
                </c:pt>
                <c:pt idx="4">
                  <c:v>5946</c:v>
                </c:pt>
                <c:pt idx="5">
                  <c:v>7052</c:v>
                </c:pt>
                <c:pt idx="6">
                  <c:v>15762</c:v>
                </c:pt>
                <c:pt idx="7">
                  <c:v>17312</c:v>
                </c:pt>
              </c:numCache>
            </c:numRef>
          </c:val>
          <c:extLst xmlns:c16r2="http://schemas.microsoft.com/office/drawing/2015/06/chart">
            <c:ext xmlns:c16="http://schemas.microsoft.com/office/drawing/2014/chart" uri="{C3380CC4-5D6E-409C-BE32-E72D297353CC}">
              <c16:uniqueId val="{00000000-CD0C-447A-A3B1-C3B77FF31471}"/>
            </c:ext>
          </c:extLst>
        </c:ser>
        <c:ser>
          <c:idx val="1"/>
          <c:order val="1"/>
          <c:tx>
            <c:strRef>
              <c:f>Sheet2!$C$1</c:f>
              <c:strCache>
                <c:ptCount val="1"/>
                <c:pt idx="0">
                  <c:v>2022</c:v>
                </c:pt>
              </c:strCache>
            </c:strRef>
          </c:tx>
          <c:spPr>
            <a:solidFill>
              <a:srgbClr val="7221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Sheet2!$A$2:$A$9</c:f>
              <c:strCache>
                <c:ptCount val="8"/>
                <c:pt idx="0">
                  <c:v>Uganda</c:v>
                </c:pt>
                <c:pt idx="1">
                  <c:v>Ethiopia</c:v>
                </c:pt>
                <c:pt idx="2">
                  <c:v>Rwanda</c:v>
                </c:pt>
                <c:pt idx="3">
                  <c:v>Tanzania</c:v>
                </c:pt>
                <c:pt idx="4">
                  <c:v>Kenya</c:v>
                </c:pt>
                <c:pt idx="5">
                  <c:v>Vietnam</c:v>
                </c:pt>
                <c:pt idx="6">
                  <c:v>South Africa</c:v>
                </c:pt>
                <c:pt idx="7">
                  <c:v>China</c:v>
                </c:pt>
              </c:strCache>
            </c:strRef>
          </c:cat>
          <c:val>
            <c:numRef>
              <c:f>Sheet2!$C$2:$C$9</c:f>
              <c:numCache>
                <c:formatCode>General</c:formatCode>
                <c:ptCount val="8"/>
                <c:pt idx="0">
                  <c:v>2042</c:v>
                </c:pt>
                <c:pt idx="1">
                  <c:v>3290</c:v>
                </c:pt>
                <c:pt idx="2">
                  <c:v>2860</c:v>
                </c:pt>
                <c:pt idx="3">
                  <c:v>3591</c:v>
                </c:pt>
                <c:pt idx="4">
                  <c:v>7610</c:v>
                </c:pt>
                <c:pt idx="5">
                  <c:v>8738</c:v>
                </c:pt>
                <c:pt idx="6">
                  <c:v>18017</c:v>
                </c:pt>
                <c:pt idx="7">
                  <c:v>23277</c:v>
                </c:pt>
              </c:numCache>
            </c:numRef>
          </c:val>
          <c:extLst xmlns:c16r2="http://schemas.microsoft.com/office/drawing/2015/06/chart">
            <c:ext xmlns:c16="http://schemas.microsoft.com/office/drawing/2014/chart" uri="{C3380CC4-5D6E-409C-BE32-E72D297353CC}">
              <c16:uniqueId val="{00000001-CD0C-447A-A3B1-C3B77FF31471}"/>
            </c:ext>
          </c:extLst>
        </c:ser>
        <c:dLbls>
          <c:showLegendKey val="0"/>
          <c:showVal val="0"/>
          <c:showCatName val="0"/>
          <c:showSerName val="0"/>
          <c:showPercent val="0"/>
          <c:showBubbleSize val="0"/>
        </c:dLbls>
        <c:gapWidth val="90"/>
        <c:axId val="343523520"/>
        <c:axId val="342892640"/>
      </c:barChart>
      <c:catAx>
        <c:axId val="343523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2892640"/>
        <c:crosses val="autoZero"/>
        <c:auto val="1"/>
        <c:lblAlgn val="ctr"/>
        <c:lblOffset val="100"/>
        <c:noMultiLvlLbl val="0"/>
      </c:catAx>
      <c:valAx>
        <c:axId val="342892640"/>
        <c:scaling>
          <c:orientation val="minMax"/>
        </c:scaling>
        <c:delete val="0"/>
        <c:axPos val="t"/>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3523520"/>
        <c:crosses val="autoZero"/>
        <c:crossBetween val="between"/>
      </c:valAx>
      <c:spPr>
        <a:noFill/>
        <a:ln>
          <a:noFill/>
        </a:ln>
        <a:effectLst/>
      </c:spPr>
    </c:plotArea>
    <c:legend>
      <c:legendPos val="b"/>
      <c:layout>
        <c:manualLayout>
          <c:xMode val="edge"/>
          <c:yMode val="edge"/>
          <c:x val="0.4156401971903142"/>
          <c:y val="0.95323153322179888"/>
          <c:w val="0.16871960561937166"/>
          <c:h val="4.67684667782010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543F5-D189-4092-BD1C-CD458E64E88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ZA"/>
        </a:p>
      </dgm:t>
    </dgm:pt>
    <dgm:pt modelId="{1135AF3A-0395-4168-849B-A18D554E1F34}" type="pres">
      <dgm:prSet presAssocID="{2D3543F5-D189-4092-BD1C-CD458E64E88D}" presName="Name0" presStyleCnt="0">
        <dgm:presLayoutVars>
          <dgm:dir/>
          <dgm:animLvl val="lvl"/>
          <dgm:resizeHandles val="exact"/>
        </dgm:presLayoutVars>
      </dgm:prSet>
      <dgm:spPr/>
      <dgm:t>
        <a:bodyPr/>
        <a:lstStyle/>
        <a:p>
          <a:endParaRPr lang="en-GB"/>
        </a:p>
      </dgm:t>
    </dgm:pt>
  </dgm:ptLst>
  <dgm:cxnLst>
    <dgm:cxn modelId="{F84DA24D-8881-4CDB-B73C-C3EF29E674C3}" type="presOf" srcId="{2D3543F5-D189-4092-BD1C-CD458E64E88D}" destId="{1135AF3A-0395-4168-849B-A18D554E1F34}" srcOrd="0"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BE8B61-E982-459D-ABA0-82D0A79DA1F0}" type="doc">
      <dgm:prSet loTypeId="urn:microsoft.com/office/officeart/2005/8/layout/vList3" loCatId="list" qsTypeId="urn:microsoft.com/office/officeart/2005/8/quickstyle/simple1" qsCatId="simple" csTypeId="urn:microsoft.com/office/officeart/2005/8/colors/accent1_2" csCatId="accent1" phldr="1"/>
      <dgm:spPr/>
    </dgm:pt>
    <dgm:pt modelId="{C98B7684-9E6D-46F5-8184-C69D292745F6}">
      <dgm:prSet phldrT="[Text]" custT="1"/>
      <dgm:spPr>
        <a:solidFill>
          <a:srgbClr val="00A3A1"/>
        </a:solidFill>
      </dgm:spPr>
      <dgm:t>
        <a:bodyPr/>
        <a:lstStyle/>
        <a:p>
          <a:pPr algn="l"/>
          <a:r>
            <a:rPr lang="en-US" sz="1300" kern="1200" dirty="0">
              <a:latin typeface="+mn-lt"/>
            </a:rPr>
            <a:t>- Global Pharma sector is valued at $ 5.4 trillion and expected to grow further.</a:t>
          </a:r>
        </a:p>
        <a:p>
          <a:pPr algn="l"/>
          <a:r>
            <a:rPr lang="en-US" sz="1300" kern="1200" dirty="0">
              <a:latin typeface="+mn-lt"/>
            </a:rPr>
            <a:t>- Growth will be driven by the continued uptake of novel therapies and increased access to bio-medicines</a:t>
          </a:r>
          <a:endParaRPr lang="en-ZA" sz="1300" kern="1200" dirty="0">
            <a:latin typeface="+mn-lt"/>
          </a:endParaRPr>
        </a:p>
        <a:p>
          <a:pPr algn="l"/>
          <a:r>
            <a:rPr lang="en-US" sz="1300" kern="1200" dirty="0">
              <a:latin typeface="+mn-lt"/>
            </a:rPr>
            <a:t>- Prescription sales currently estimated at $800bn and expected to reach $1.2trn by 2024, CARG 6.4%.</a:t>
          </a:r>
          <a:endParaRPr lang="en-ZA" sz="1300" kern="1200" dirty="0">
            <a:latin typeface="+mn-lt"/>
          </a:endParaRPr>
        </a:p>
        <a:p>
          <a:pPr algn="l"/>
          <a:r>
            <a:rPr lang="en-US" sz="1300" kern="1200" dirty="0">
              <a:latin typeface="+mn-lt"/>
            </a:rPr>
            <a:t>- Key players: Novartis, Pfizer, Roche, Johnson &amp; Johnson and   </a:t>
          </a:r>
          <a:r>
            <a:rPr lang="en-US" sz="1300" kern="1200" dirty="0" err="1">
              <a:latin typeface="+mn-lt"/>
            </a:rPr>
            <a:t>Sanofi</a:t>
          </a:r>
          <a:endParaRPr lang="en-ZA" sz="1300" kern="1200" dirty="0">
            <a:latin typeface="+mn-lt"/>
          </a:endParaRPr>
        </a:p>
      </dgm:t>
    </dgm:pt>
    <dgm:pt modelId="{5E26614F-D5E1-49B8-B9AE-C4534918C417}" type="parTrans" cxnId="{56286C24-0E54-4C81-B623-5D67600843FD}">
      <dgm:prSet/>
      <dgm:spPr/>
      <dgm:t>
        <a:bodyPr/>
        <a:lstStyle/>
        <a:p>
          <a:endParaRPr lang="en-ZA"/>
        </a:p>
      </dgm:t>
    </dgm:pt>
    <dgm:pt modelId="{62D9BAFF-78D5-4EDE-B5F3-46364BAF71AE}" type="sibTrans" cxnId="{56286C24-0E54-4C81-B623-5D67600843FD}">
      <dgm:prSet/>
      <dgm:spPr/>
      <dgm:t>
        <a:bodyPr/>
        <a:lstStyle/>
        <a:p>
          <a:endParaRPr lang="en-ZA"/>
        </a:p>
      </dgm:t>
    </dgm:pt>
    <dgm:pt modelId="{BDA8C5EF-8F18-40D2-8FAC-70E36E1EC166}">
      <dgm:prSet phldrT="[Text]" custT="1"/>
      <dgm:spPr>
        <a:solidFill>
          <a:srgbClr val="0096D8"/>
        </a:solidFill>
      </dgm:spPr>
      <dgm:t>
        <a:bodyPr/>
        <a:lstStyle/>
        <a:p>
          <a:r>
            <a:rPr lang="en-US" sz="1300" dirty="0">
              <a:latin typeface="+mn-lt"/>
            </a:rPr>
            <a:t>- Africa is expected to be a new growth engine for Pharma. Growth will be shaped by rapid population growth, rising urbanization rates, changing disease burden, improving business environment and rising healthcare spend.</a:t>
          </a:r>
        </a:p>
        <a:p>
          <a:pPr algn="l"/>
          <a:r>
            <a:rPr lang="en-US" sz="1300" dirty="0">
              <a:latin typeface="+mn-lt"/>
            </a:rPr>
            <a:t>- South Africa is the leader in attracting big Pharma</a:t>
          </a:r>
        </a:p>
        <a:p>
          <a:pPr algn="l"/>
          <a:r>
            <a:rPr lang="en-US" sz="1300" dirty="0">
              <a:latin typeface="+mn-lt"/>
            </a:rPr>
            <a:t>- Key players in the region include: Bayer, Roche, GSK, Baxter, Pfizer, CIPLA &amp; Strides</a:t>
          </a:r>
          <a:endParaRPr lang="en-ZA" sz="1300" dirty="0">
            <a:latin typeface="+mn-lt"/>
          </a:endParaRPr>
        </a:p>
      </dgm:t>
    </dgm:pt>
    <dgm:pt modelId="{6CAE55F4-C8EF-4D5C-9AFE-B251DBC8ED2A}" type="parTrans" cxnId="{0B8CB0D1-4424-45DA-B1EF-68B4DE134D7D}">
      <dgm:prSet/>
      <dgm:spPr/>
      <dgm:t>
        <a:bodyPr/>
        <a:lstStyle/>
        <a:p>
          <a:endParaRPr lang="en-ZA"/>
        </a:p>
      </dgm:t>
    </dgm:pt>
    <dgm:pt modelId="{0E80D627-D6A0-419F-8083-84594DBD3B90}" type="sibTrans" cxnId="{0B8CB0D1-4424-45DA-B1EF-68B4DE134D7D}">
      <dgm:prSet/>
      <dgm:spPr/>
      <dgm:t>
        <a:bodyPr/>
        <a:lstStyle/>
        <a:p>
          <a:endParaRPr lang="en-ZA"/>
        </a:p>
      </dgm:t>
    </dgm:pt>
    <dgm:pt modelId="{9F4242DB-CCEA-4699-8B6B-CD843770E4C7}">
      <dgm:prSet phldrT="[Text]" custT="1"/>
      <dgm:spPr>
        <a:solidFill>
          <a:srgbClr val="00338D"/>
        </a:solidFill>
      </dgm:spPr>
      <dgm:t>
        <a:bodyPr/>
        <a:lstStyle/>
        <a:p>
          <a:pPr algn="l"/>
          <a:r>
            <a:rPr lang="en-ZA" sz="1300" dirty="0">
              <a:latin typeface="+mn-lt"/>
            </a:rPr>
            <a:t>-- EAC region remains a net importer of pharmaceutical products; 70% import dependent.  Total annual pharma import bill of approx. $1bn and expected to increase as the economies grow. </a:t>
          </a:r>
        </a:p>
        <a:p>
          <a:pPr algn="l"/>
          <a:r>
            <a:rPr lang="en-ZA" sz="1300" dirty="0">
              <a:latin typeface="+mn-lt"/>
            </a:rPr>
            <a:t>- Major sources of pharma products are India, China and Kenya</a:t>
          </a:r>
        </a:p>
        <a:p>
          <a:pPr algn="l"/>
          <a:r>
            <a:rPr lang="en-ZA" sz="1300" dirty="0">
              <a:latin typeface="+mn-lt"/>
            </a:rPr>
            <a:t>- No API or innovator drug manufacturer in EAC</a:t>
          </a:r>
        </a:p>
      </dgm:t>
    </dgm:pt>
    <dgm:pt modelId="{C18AFD3D-8B9E-4733-B33F-95C493EF65CE}" type="parTrans" cxnId="{FB6B3DB5-2FA4-4D0D-88DB-7E96EB714331}">
      <dgm:prSet/>
      <dgm:spPr/>
      <dgm:t>
        <a:bodyPr/>
        <a:lstStyle/>
        <a:p>
          <a:endParaRPr lang="en-ZA"/>
        </a:p>
      </dgm:t>
    </dgm:pt>
    <dgm:pt modelId="{01539E8B-3DE1-4C43-84F0-70EF2D74B9ED}" type="sibTrans" cxnId="{FB6B3DB5-2FA4-4D0D-88DB-7E96EB714331}">
      <dgm:prSet/>
      <dgm:spPr/>
      <dgm:t>
        <a:bodyPr/>
        <a:lstStyle/>
        <a:p>
          <a:endParaRPr lang="en-ZA"/>
        </a:p>
      </dgm:t>
    </dgm:pt>
    <dgm:pt modelId="{89F0C3C6-8C8A-4FBD-88C0-4686405A4D4C}" type="pres">
      <dgm:prSet presAssocID="{ABBE8B61-E982-459D-ABA0-82D0A79DA1F0}" presName="linearFlow" presStyleCnt="0">
        <dgm:presLayoutVars>
          <dgm:dir/>
          <dgm:resizeHandles val="exact"/>
        </dgm:presLayoutVars>
      </dgm:prSet>
      <dgm:spPr/>
    </dgm:pt>
    <dgm:pt modelId="{63B381B4-99D5-452C-8452-1A9D066B770C}" type="pres">
      <dgm:prSet presAssocID="{C98B7684-9E6D-46F5-8184-C69D292745F6}" presName="composite" presStyleCnt="0"/>
      <dgm:spPr/>
    </dgm:pt>
    <dgm:pt modelId="{A4DA00DE-C4CC-4999-8F8D-9CE67F08B785}" type="pres">
      <dgm:prSet presAssocID="{C98B7684-9E6D-46F5-8184-C69D292745F6}"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BC9E5393-F45C-4E41-9CDA-AFC3369A33E6}" type="pres">
      <dgm:prSet presAssocID="{C98B7684-9E6D-46F5-8184-C69D292745F6}" presName="txShp" presStyleLbl="node1" presStyleIdx="0" presStyleCnt="3" custScaleY="130685" custLinFactNeighborX="125" custLinFactNeighborY="7895">
        <dgm:presLayoutVars>
          <dgm:bulletEnabled val="1"/>
        </dgm:presLayoutVars>
      </dgm:prSet>
      <dgm:spPr/>
      <dgm:t>
        <a:bodyPr/>
        <a:lstStyle/>
        <a:p>
          <a:endParaRPr lang="en-GB"/>
        </a:p>
      </dgm:t>
    </dgm:pt>
    <dgm:pt modelId="{B047A8B3-A654-4C38-B90A-95CD3E1E8728}" type="pres">
      <dgm:prSet presAssocID="{62D9BAFF-78D5-4EDE-B5F3-46364BAF71AE}" presName="spacing" presStyleCnt="0"/>
      <dgm:spPr/>
    </dgm:pt>
    <dgm:pt modelId="{1390F398-3F0B-4A2D-A361-465B61BD8370}" type="pres">
      <dgm:prSet presAssocID="{BDA8C5EF-8F18-40D2-8FAC-70E36E1EC166}" presName="composite" presStyleCnt="0"/>
      <dgm:spPr/>
    </dgm:pt>
    <dgm:pt modelId="{39AB976A-6747-4DF4-8E7C-87983B085BF4}" type="pres">
      <dgm:prSet presAssocID="{BDA8C5EF-8F18-40D2-8FAC-70E36E1EC166}"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322621F9-8D06-4FCE-AE63-6F03F0F40D70}" type="pres">
      <dgm:prSet presAssocID="{BDA8C5EF-8F18-40D2-8FAC-70E36E1EC166}" presName="txShp" presStyleLbl="node1" presStyleIdx="1" presStyleCnt="3" custScaleY="129995">
        <dgm:presLayoutVars>
          <dgm:bulletEnabled val="1"/>
        </dgm:presLayoutVars>
      </dgm:prSet>
      <dgm:spPr/>
      <dgm:t>
        <a:bodyPr/>
        <a:lstStyle/>
        <a:p>
          <a:endParaRPr lang="en-GB"/>
        </a:p>
      </dgm:t>
    </dgm:pt>
    <dgm:pt modelId="{EDA4841D-74B7-446C-B1FC-D9D41CCBD852}" type="pres">
      <dgm:prSet presAssocID="{0E80D627-D6A0-419F-8083-84594DBD3B90}" presName="spacing" presStyleCnt="0"/>
      <dgm:spPr/>
    </dgm:pt>
    <dgm:pt modelId="{2C0F98F0-ED03-4C1B-9C43-88DC190EB845}" type="pres">
      <dgm:prSet presAssocID="{9F4242DB-CCEA-4699-8B6B-CD843770E4C7}" presName="composite" presStyleCnt="0"/>
      <dgm:spPr/>
    </dgm:pt>
    <dgm:pt modelId="{F9AA9983-DAA2-4F25-A1A4-93DE4B255FCA}" type="pres">
      <dgm:prSet presAssocID="{9F4242DB-CCEA-4699-8B6B-CD843770E4C7}" presName="imgShp" presStyleLbl="fgImgPlace1" presStyleIdx="2" presStyleCnt="3" custLinFactNeighborY="-2029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dgm:spPr>
    </dgm:pt>
    <dgm:pt modelId="{764061C0-5C4F-43A2-A887-50F9D49C2B66}" type="pres">
      <dgm:prSet presAssocID="{9F4242DB-CCEA-4699-8B6B-CD843770E4C7}" presName="txShp" presStyleLbl="node1" presStyleIdx="2" presStyleCnt="3" custScaleY="153614" custLinFactNeighborX="939" custLinFactNeighborY="-14119">
        <dgm:presLayoutVars>
          <dgm:bulletEnabled val="1"/>
        </dgm:presLayoutVars>
      </dgm:prSet>
      <dgm:spPr/>
      <dgm:t>
        <a:bodyPr/>
        <a:lstStyle/>
        <a:p>
          <a:endParaRPr lang="en-GB"/>
        </a:p>
      </dgm:t>
    </dgm:pt>
  </dgm:ptLst>
  <dgm:cxnLst>
    <dgm:cxn modelId="{8CDFA833-BA0D-424C-A3D2-1F92724EC895}" type="presOf" srcId="{C98B7684-9E6D-46F5-8184-C69D292745F6}" destId="{BC9E5393-F45C-4E41-9CDA-AFC3369A33E6}" srcOrd="0" destOrd="0" presId="urn:microsoft.com/office/officeart/2005/8/layout/vList3"/>
    <dgm:cxn modelId="{623B3C78-4924-4ABC-8883-EC901982765A}" type="presOf" srcId="{BDA8C5EF-8F18-40D2-8FAC-70E36E1EC166}" destId="{322621F9-8D06-4FCE-AE63-6F03F0F40D70}" srcOrd="0" destOrd="0" presId="urn:microsoft.com/office/officeart/2005/8/layout/vList3"/>
    <dgm:cxn modelId="{A0F0BA95-4B4C-403F-87F0-BA2B8E5A7364}" type="presOf" srcId="{9F4242DB-CCEA-4699-8B6B-CD843770E4C7}" destId="{764061C0-5C4F-43A2-A887-50F9D49C2B66}" srcOrd="0" destOrd="0" presId="urn:microsoft.com/office/officeart/2005/8/layout/vList3"/>
    <dgm:cxn modelId="{56286C24-0E54-4C81-B623-5D67600843FD}" srcId="{ABBE8B61-E982-459D-ABA0-82D0A79DA1F0}" destId="{C98B7684-9E6D-46F5-8184-C69D292745F6}" srcOrd="0" destOrd="0" parTransId="{5E26614F-D5E1-49B8-B9AE-C4534918C417}" sibTransId="{62D9BAFF-78D5-4EDE-B5F3-46364BAF71AE}"/>
    <dgm:cxn modelId="{570CF327-DB2F-41EE-ACB5-E5A8B147D784}" type="presOf" srcId="{ABBE8B61-E982-459D-ABA0-82D0A79DA1F0}" destId="{89F0C3C6-8C8A-4FBD-88C0-4686405A4D4C}" srcOrd="0" destOrd="0" presId="urn:microsoft.com/office/officeart/2005/8/layout/vList3"/>
    <dgm:cxn modelId="{FB6B3DB5-2FA4-4D0D-88DB-7E96EB714331}" srcId="{ABBE8B61-E982-459D-ABA0-82D0A79DA1F0}" destId="{9F4242DB-CCEA-4699-8B6B-CD843770E4C7}" srcOrd="2" destOrd="0" parTransId="{C18AFD3D-8B9E-4733-B33F-95C493EF65CE}" sibTransId="{01539E8B-3DE1-4C43-84F0-70EF2D74B9ED}"/>
    <dgm:cxn modelId="{0B8CB0D1-4424-45DA-B1EF-68B4DE134D7D}" srcId="{ABBE8B61-E982-459D-ABA0-82D0A79DA1F0}" destId="{BDA8C5EF-8F18-40D2-8FAC-70E36E1EC166}" srcOrd="1" destOrd="0" parTransId="{6CAE55F4-C8EF-4D5C-9AFE-B251DBC8ED2A}" sibTransId="{0E80D627-D6A0-419F-8083-84594DBD3B90}"/>
    <dgm:cxn modelId="{462D5654-CF2F-4611-8E7F-88203185E842}" type="presParOf" srcId="{89F0C3C6-8C8A-4FBD-88C0-4686405A4D4C}" destId="{63B381B4-99D5-452C-8452-1A9D066B770C}" srcOrd="0" destOrd="0" presId="urn:microsoft.com/office/officeart/2005/8/layout/vList3"/>
    <dgm:cxn modelId="{6E4417BC-0794-4690-861D-BCB4D0EC4015}" type="presParOf" srcId="{63B381B4-99D5-452C-8452-1A9D066B770C}" destId="{A4DA00DE-C4CC-4999-8F8D-9CE67F08B785}" srcOrd="0" destOrd="0" presId="urn:microsoft.com/office/officeart/2005/8/layout/vList3"/>
    <dgm:cxn modelId="{C48F2F69-ADEB-4E43-8C60-5DD6D6FC360B}" type="presParOf" srcId="{63B381B4-99D5-452C-8452-1A9D066B770C}" destId="{BC9E5393-F45C-4E41-9CDA-AFC3369A33E6}" srcOrd="1" destOrd="0" presId="urn:microsoft.com/office/officeart/2005/8/layout/vList3"/>
    <dgm:cxn modelId="{0CA07260-30B7-45B5-A262-F3019215378F}" type="presParOf" srcId="{89F0C3C6-8C8A-4FBD-88C0-4686405A4D4C}" destId="{B047A8B3-A654-4C38-B90A-95CD3E1E8728}" srcOrd="1" destOrd="0" presId="urn:microsoft.com/office/officeart/2005/8/layout/vList3"/>
    <dgm:cxn modelId="{2D5FB338-4B4D-4FA8-BDDE-122911C0DBD7}" type="presParOf" srcId="{89F0C3C6-8C8A-4FBD-88C0-4686405A4D4C}" destId="{1390F398-3F0B-4A2D-A361-465B61BD8370}" srcOrd="2" destOrd="0" presId="urn:microsoft.com/office/officeart/2005/8/layout/vList3"/>
    <dgm:cxn modelId="{CCA90F7F-3A23-477A-87FE-9AEC073FF181}" type="presParOf" srcId="{1390F398-3F0B-4A2D-A361-465B61BD8370}" destId="{39AB976A-6747-4DF4-8E7C-87983B085BF4}" srcOrd="0" destOrd="0" presId="urn:microsoft.com/office/officeart/2005/8/layout/vList3"/>
    <dgm:cxn modelId="{5F42C980-CE0B-47A8-9D48-BC17BF82D45B}" type="presParOf" srcId="{1390F398-3F0B-4A2D-A361-465B61BD8370}" destId="{322621F9-8D06-4FCE-AE63-6F03F0F40D70}" srcOrd="1" destOrd="0" presId="urn:microsoft.com/office/officeart/2005/8/layout/vList3"/>
    <dgm:cxn modelId="{19C1CB04-329E-400C-8BF1-4FA6BB06C4BD}" type="presParOf" srcId="{89F0C3C6-8C8A-4FBD-88C0-4686405A4D4C}" destId="{EDA4841D-74B7-446C-B1FC-D9D41CCBD852}" srcOrd="3" destOrd="0" presId="urn:microsoft.com/office/officeart/2005/8/layout/vList3"/>
    <dgm:cxn modelId="{609D3988-4486-4D12-8C41-BC4E6CFEE810}" type="presParOf" srcId="{89F0C3C6-8C8A-4FBD-88C0-4686405A4D4C}" destId="{2C0F98F0-ED03-4C1B-9C43-88DC190EB845}" srcOrd="4" destOrd="0" presId="urn:microsoft.com/office/officeart/2005/8/layout/vList3"/>
    <dgm:cxn modelId="{75B43446-79E9-48A8-A760-BF93D78D8BA4}" type="presParOf" srcId="{2C0F98F0-ED03-4C1B-9C43-88DC190EB845}" destId="{F9AA9983-DAA2-4F25-A1A4-93DE4B255FCA}" srcOrd="0" destOrd="0" presId="urn:microsoft.com/office/officeart/2005/8/layout/vList3"/>
    <dgm:cxn modelId="{25FFF76C-4C73-4EEF-81C7-0376D76570F5}" type="presParOf" srcId="{2C0F98F0-ED03-4C1B-9C43-88DC190EB845}" destId="{764061C0-5C4F-43A2-A887-50F9D49C2B6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E5393-F45C-4E41-9CDA-AFC3369A33E6}">
      <dsp:nvSpPr>
        <dsp:cNvPr id="0" name=""/>
        <dsp:cNvSpPr/>
      </dsp:nvSpPr>
      <dsp:spPr>
        <a:xfrm rot="10800000">
          <a:off x="1997097" y="87007"/>
          <a:ext cx="6803694" cy="1436908"/>
        </a:xfrm>
        <a:prstGeom prst="homePlate">
          <a:avLst/>
        </a:prstGeom>
        <a:solidFill>
          <a:srgbClr val="00A3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858" tIns="49530" rIns="92456" bIns="49530" numCol="1" spcCol="1270" anchor="ctr" anchorCtr="0">
          <a:noAutofit/>
        </a:bodyPr>
        <a:lstStyle/>
        <a:p>
          <a:pPr lvl="0" algn="l" defTabSz="577850">
            <a:lnSpc>
              <a:spcPct val="90000"/>
            </a:lnSpc>
            <a:spcBef>
              <a:spcPct val="0"/>
            </a:spcBef>
            <a:spcAft>
              <a:spcPct val="35000"/>
            </a:spcAft>
          </a:pPr>
          <a:r>
            <a:rPr lang="en-US" sz="1300" kern="1200" dirty="0">
              <a:latin typeface="+mn-lt"/>
            </a:rPr>
            <a:t>- Global Pharma sector is valued at $ 5.4 trillion and expected to grow further.</a:t>
          </a:r>
        </a:p>
        <a:p>
          <a:pPr lvl="0" algn="l" defTabSz="577850">
            <a:lnSpc>
              <a:spcPct val="90000"/>
            </a:lnSpc>
            <a:spcBef>
              <a:spcPct val="0"/>
            </a:spcBef>
            <a:spcAft>
              <a:spcPct val="35000"/>
            </a:spcAft>
          </a:pPr>
          <a:r>
            <a:rPr lang="en-US" sz="1300" kern="1200" dirty="0">
              <a:latin typeface="+mn-lt"/>
            </a:rPr>
            <a:t>- Growth will be driven by the continued uptake of novel therapies and increased access to bio-medicines</a:t>
          </a:r>
          <a:endParaRPr lang="en-ZA" sz="1300" kern="1200" dirty="0">
            <a:latin typeface="+mn-lt"/>
          </a:endParaRPr>
        </a:p>
        <a:p>
          <a:pPr lvl="0" algn="l" defTabSz="577850">
            <a:lnSpc>
              <a:spcPct val="90000"/>
            </a:lnSpc>
            <a:spcBef>
              <a:spcPct val="0"/>
            </a:spcBef>
            <a:spcAft>
              <a:spcPct val="35000"/>
            </a:spcAft>
          </a:pPr>
          <a:r>
            <a:rPr lang="en-US" sz="1300" kern="1200" dirty="0">
              <a:latin typeface="+mn-lt"/>
            </a:rPr>
            <a:t>- Prescription sales currently estimated at $800bn and expected to reach $1.2trn by 2024, CARG 6.4%.</a:t>
          </a:r>
          <a:endParaRPr lang="en-ZA" sz="1300" kern="1200" dirty="0">
            <a:latin typeface="+mn-lt"/>
          </a:endParaRPr>
        </a:p>
        <a:p>
          <a:pPr lvl="0" algn="l" defTabSz="577850">
            <a:lnSpc>
              <a:spcPct val="90000"/>
            </a:lnSpc>
            <a:spcBef>
              <a:spcPct val="0"/>
            </a:spcBef>
            <a:spcAft>
              <a:spcPct val="35000"/>
            </a:spcAft>
          </a:pPr>
          <a:r>
            <a:rPr lang="en-US" sz="1300" kern="1200" dirty="0">
              <a:latin typeface="+mn-lt"/>
            </a:rPr>
            <a:t>- Key players: Novartis, Pfizer, Roche, Johnson &amp; Johnson and   </a:t>
          </a:r>
          <a:r>
            <a:rPr lang="en-US" sz="1300" kern="1200" dirty="0" err="1">
              <a:latin typeface="+mn-lt"/>
            </a:rPr>
            <a:t>Sanofi</a:t>
          </a:r>
          <a:endParaRPr lang="en-ZA" sz="1300" kern="1200" dirty="0">
            <a:latin typeface="+mn-lt"/>
          </a:endParaRPr>
        </a:p>
      </dsp:txBody>
      <dsp:txXfrm rot="10800000">
        <a:off x="2356324" y="87007"/>
        <a:ext cx="6444467" cy="1436908"/>
      </dsp:txXfrm>
    </dsp:sp>
    <dsp:sp modelId="{A4DA00DE-C4CC-4999-8F8D-9CE67F08B785}">
      <dsp:nvSpPr>
        <dsp:cNvPr id="0" name=""/>
        <dsp:cNvSpPr/>
      </dsp:nvSpPr>
      <dsp:spPr>
        <a:xfrm>
          <a:off x="1438832" y="168894"/>
          <a:ext cx="1099520" cy="109952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2621F9-8D06-4FCE-AE63-6F03F0F40D70}">
      <dsp:nvSpPr>
        <dsp:cNvPr id="0" name=""/>
        <dsp:cNvSpPr/>
      </dsp:nvSpPr>
      <dsp:spPr>
        <a:xfrm rot="10800000">
          <a:off x="1988592" y="1765324"/>
          <a:ext cx="6803694" cy="1429321"/>
        </a:xfrm>
        <a:prstGeom prst="homePlate">
          <a:avLst/>
        </a:prstGeom>
        <a:solidFill>
          <a:srgbClr val="0096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858" tIns="49530" rIns="92456" bIns="49530" numCol="1" spcCol="1270" anchor="ctr" anchorCtr="0">
          <a:noAutofit/>
        </a:bodyPr>
        <a:lstStyle/>
        <a:p>
          <a:pPr lvl="0" defTabSz="577850">
            <a:lnSpc>
              <a:spcPct val="90000"/>
            </a:lnSpc>
            <a:spcBef>
              <a:spcPct val="0"/>
            </a:spcBef>
            <a:spcAft>
              <a:spcPct val="35000"/>
            </a:spcAft>
          </a:pPr>
          <a:r>
            <a:rPr lang="en-US" sz="1300" kern="1200" dirty="0">
              <a:latin typeface="+mn-lt"/>
            </a:rPr>
            <a:t>- Africa is expected to be a new growth engine for Pharma. Growth will be shaped by rapid population growth, rising urbanization rates, changing disease burden, improving business environment and rising healthcare spend.</a:t>
          </a:r>
        </a:p>
        <a:p>
          <a:pPr lvl="0" algn="l" defTabSz="577850">
            <a:lnSpc>
              <a:spcPct val="90000"/>
            </a:lnSpc>
            <a:spcBef>
              <a:spcPct val="0"/>
            </a:spcBef>
            <a:spcAft>
              <a:spcPct val="35000"/>
            </a:spcAft>
          </a:pPr>
          <a:r>
            <a:rPr lang="en-US" sz="1300" kern="1200" dirty="0">
              <a:latin typeface="+mn-lt"/>
            </a:rPr>
            <a:t>- South Africa is the leader in attracting big Pharma</a:t>
          </a:r>
        </a:p>
        <a:p>
          <a:pPr lvl="0" algn="l" defTabSz="577850">
            <a:lnSpc>
              <a:spcPct val="90000"/>
            </a:lnSpc>
            <a:spcBef>
              <a:spcPct val="0"/>
            </a:spcBef>
            <a:spcAft>
              <a:spcPct val="35000"/>
            </a:spcAft>
          </a:pPr>
          <a:r>
            <a:rPr lang="en-US" sz="1300" kern="1200" dirty="0">
              <a:latin typeface="+mn-lt"/>
            </a:rPr>
            <a:t>- Key players in the region include: Bayer, Roche, GSK, Baxter, Pfizer, CIPLA &amp; Strides</a:t>
          </a:r>
          <a:endParaRPr lang="en-ZA" sz="1300" kern="1200" dirty="0">
            <a:latin typeface="+mn-lt"/>
          </a:endParaRPr>
        </a:p>
      </dsp:txBody>
      <dsp:txXfrm rot="10800000">
        <a:off x="2345922" y="1765324"/>
        <a:ext cx="6446364" cy="1429321"/>
      </dsp:txXfrm>
    </dsp:sp>
    <dsp:sp modelId="{39AB976A-6747-4DF4-8E7C-87983B085BF4}">
      <dsp:nvSpPr>
        <dsp:cNvPr id="0" name=""/>
        <dsp:cNvSpPr/>
      </dsp:nvSpPr>
      <dsp:spPr>
        <a:xfrm>
          <a:off x="1438832" y="1930225"/>
          <a:ext cx="1099520" cy="109952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061C0-5C4F-43A2-A887-50F9D49C2B66}">
      <dsp:nvSpPr>
        <dsp:cNvPr id="0" name=""/>
        <dsp:cNvSpPr/>
      </dsp:nvSpPr>
      <dsp:spPr>
        <a:xfrm rot="10800000">
          <a:off x="2052479" y="3367620"/>
          <a:ext cx="6803694" cy="1689017"/>
        </a:xfrm>
        <a:prstGeom prst="homePlate">
          <a:avLst/>
        </a:prstGeom>
        <a:solidFill>
          <a:srgbClr val="0033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4858" tIns="49530" rIns="92456" bIns="49530" numCol="1" spcCol="1270" anchor="ctr" anchorCtr="0">
          <a:noAutofit/>
        </a:bodyPr>
        <a:lstStyle/>
        <a:p>
          <a:pPr lvl="0" algn="l" defTabSz="577850">
            <a:lnSpc>
              <a:spcPct val="90000"/>
            </a:lnSpc>
            <a:spcBef>
              <a:spcPct val="0"/>
            </a:spcBef>
            <a:spcAft>
              <a:spcPct val="35000"/>
            </a:spcAft>
          </a:pPr>
          <a:r>
            <a:rPr lang="en-ZA" sz="1300" kern="1200" dirty="0">
              <a:latin typeface="+mn-lt"/>
            </a:rPr>
            <a:t>-- EAC region remains a net importer of pharmaceutical products; 70% import dependent.  Total annual pharma import bill of approx. $1bn and expected to increase as the economies grow. </a:t>
          </a:r>
        </a:p>
        <a:p>
          <a:pPr lvl="0" algn="l" defTabSz="577850">
            <a:lnSpc>
              <a:spcPct val="90000"/>
            </a:lnSpc>
            <a:spcBef>
              <a:spcPct val="0"/>
            </a:spcBef>
            <a:spcAft>
              <a:spcPct val="35000"/>
            </a:spcAft>
          </a:pPr>
          <a:r>
            <a:rPr lang="en-ZA" sz="1300" kern="1200" dirty="0">
              <a:latin typeface="+mn-lt"/>
            </a:rPr>
            <a:t>- Major sources of pharma products are India, China and Kenya</a:t>
          </a:r>
        </a:p>
        <a:p>
          <a:pPr lvl="0" algn="l" defTabSz="577850">
            <a:lnSpc>
              <a:spcPct val="90000"/>
            </a:lnSpc>
            <a:spcBef>
              <a:spcPct val="0"/>
            </a:spcBef>
            <a:spcAft>
              <a:spcPct val="35000"/>
            </a:spcAft>
          </a:pPr>
          <a:r>
            <a:rPr lang="en-ZA" sz="1300" kern="1200" dirty="0">
              <a:latin typeface="+mn-lt"/>
            </a:rPr>
            <a:t>- No API or innovator drug manufacturer in EAC</a:t>
          </a:r>
        </a:p>
      </dsp:txBody>
      <dsp:txXfrm rot="10800000">
        <a:off x="2474733" y="3367620"/>
        <a:ext cx="6381440" cy="1689017"/>
      </dsp:txXfrm>
    </dsp:sp>
    <dsp:sp modelId="{F9AA9983-DAA2-4F25-A1A4-93DE4B255FCA}">
      <dsp:nvSpPr>
        <dsp:cNvPr id="0" name=""/>
        <dsp:cNvSpPr/>
      </dsp:nvSpPr>
      <dsp:spPr>
        <a:xfrm>
          <a:off x="1438832" y="3594440"/>
          <a:ext cx="1099520" cy="109952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65527-AEC2-4A6E-8F33-036B8146CCBE}" type="datetimeFigureOut">
              <a:rPr lang="en-US" smtClean="0"/>
              <a:t>5/3/2021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F2CC6D-57DF-463E-84B8-D14A79DF92B3}" type="slidenum">
              <a:rPr lang="en-US" smtClean="0"/>
              <a:t>‹#›</a:t>
            </a:fld>
            <a:endParaRPr lang="en-US"/>
          </a:p>
        </p:txBody>
      </p:sp>
    </p:spTree>
    <p:extLst>
      <p:ext uri="{BB962C8B-B14F-4D97-AF65-F5344CB8AC3E}">
        <p14:creationId xmlns:p14="http://schemas.microsoft.com/office/powerpoint/2010/main" val="891172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BA562-F08C-4F7E-B0D5-FC1AF319684B}"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26400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1BA562-F08C-4F7E-B0D5-FC1AF319684B}"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507076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7CDEBA-3565-4926-9D7D-A127F3DF4283}" type="slidenum">
              <a:rPr lang="de-DE" altLang="en-US">
                <a:solidFill>
                  <a:prstClr val="black"/>
                </a:solidFill>
              </a:rPr>
              <a:pPr eaLnBrk="1" hangingPunct="1"/>
              <a:t>25</a:t>
            </a:fld>
            <a:endParaRPr lang="de-DE" alt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7490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DDD6A94-76DD-4FFB-8197-E149E68405B3}" type="slidenum">
              <a:rPr lang="en-ZA" smtClean="0">
                <a:solidFill>
                  <a:prstClr val="black"/>
                </a:solidFill>
              </a:rPr>
              <a:pPr/>
              <a:t>28</a:t>
            </a:fld>
            <a:endParaRPr lang="en-ZA" dirty="0">
              <a:solidFill>
                <a:prstClr val="black"/>
              </a:solidFill>
            </a:endParaRPr>
          </a:p>
        </p:txBody>
      </p:sp>
    </p:spTree>
    <p:extLst>
      <p:ext uri="{BB962C8B-B14F-4D97-AF65-F5344CB8AC3E}">
        <p14:creationId xmlns:p14="http://schemas.microsoft.com/office/powerpoint/2010/main" val="131035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
          <a:stretch/>
        </p:blipFill>
        <p:spPr>
          <a:xfrm>
            <a:off x="0" y="0"/>
            <a:ext cx="12192000"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614457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8539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156109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16483860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7203237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988748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208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208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9557516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15733978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287631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857038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526135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4504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a:prstGeom prst="rect">
            <a:avLst/>
          </a:prstGeo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a:prstGeom prst="rect">
            <a:avLst/>
          </a:prstGeo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22908272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a:prstGeom prst="rect">
            <a:avLst/>
          </a:prstGeo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Violet</a:t>
              </a:r>
            </a:p>
            <a:p>
              <a:pPr algn="ctr"/>
              <a:r>
                <a:rPr lang="en-GB" sz="900">
                  <a:solidFill>
                    <a:prstClr val="white"/>
                  </a:solidFill>
                </a:rPr>
                <a:t>72 / 54 / 152</a:t>
              </a:r>
              <a:endParaRPr lang="en-GB" sz="900"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Green</a:t>
              </a:r>
            </a:p>
            <a:p>
              <a:pPr algn="ctr"/>
              <a:r>
                <a:rPr lang="en-GB" sz="900">
                  <a:solidFill>
                    <a:prstClr val="white"/>
                  </a:solidFill>
                </a:rPr>
                <a:t>67 / 176 / 42</a:t>
              </a:r>
              <a:endParaRPr lang="en-GB" sz="900"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Red</a:t>
              </a:r>
            </a:p>
            <a:p>
              <a:pPr algn="ctr"/>
              <a:r>
                <a:rPr lang="en-GB" sz="900">
                  <a:solidFill>
                    <a:prstClr val="white"/>
                  </a:solidFill>
                </a:rPr>
                <a:t>188 / 32 / 75</a:t>
              </a:r>
              <a:endParaRPr lang="en-GB" sz="900"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Blue</a:t>
              </a:r>
            </a:p>
            <a:p>
              <a:pPr algn="ctr"/>
              <a:r>
                <a:rPr lang="en-GB" sz="900">
                  <a:solidFill>
                    <a:prstClr val="white"/>
                  </a:solidFill>
                </a:rPr>
                <a:t>0 / 145 / 218</a:t>
              </a:r>
              <a:endParaRPr lang="en-GB" sz="900"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1282862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Text Placeholder 2"/>
          <p:cNvSpPr>
            <a:spLocks noGrp="1"/>
          </p:cNvSpPr>
          <p:nvPr>
            <p:ph type="body" sz="quarter" idx="11"/>
          </p:nvPr>
        </p:nvSpPr>
        <p:spPr>
          <a:xfrm>
            <a:off x="2729163" y="4771394"/>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a:prstGeom prst="rect">
            <a:avLst/>
          </a:prstGeo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5" name="Text Placeholder 2"/>
          <p:cNvSpPr>
            <a:spLocks noGrp="1"/>
          </p:cNvSpPr>
          <p:nvPr>
            <p:ph type="body" sz="quarter" idx="13"/>
          </p:nvPr>
        </p:nvSpPr>
        <p:spPr>
          <a:xfrm>
            <a:off x="2729163" y="3831758"/>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3" name="Text Placeholder 2"/>
          <p:cNvSpPr>
            <a:spLocks noGrp="1"/>
          </p:cNvSpPr>
          <p:nvPr>
            <p:ph type="body" sz="quarter" idx="14"/>
          </p:nvPr>
        </p:nvSpPr>
        <p:spPr>
          <a:xfrm>
            <a:off x="2729163" y="3480007"/>
            <a:ext cx="241173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4" name="Text Placeholder 2"/>
          <p:cNvSpPr>
            <a:spLocks noGrp="1"/>
          </p:cNvSpPr>
          <p:nvPr>
            <p:ph type="body" sz="quarter" idx="15"/>
          </p:nvPr>
        </p:nvSpPr>
        <p:spPr>
          <a:xfrm>
            <a:off x="5920501" y="3480007"/>
            <a:ext cx="236126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Tree>
    <p:extLst>
      <p:ext uri="{BB962C8B-B14F-4D97-AF65-F5344CB8AC3E}">
        <p14:creationId xmlns:p14="http://schemas.microsoft.com/office/powerpoint/2010/main" val="33018121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1CC686FF-B5A7-48D0-8561-3166AA431F67}" type="slidenum">
              <a:rPr lang="de-DE" altLang="en-US">
                <a:solidFill>
                  <a:srgbClr val="000000"/>
                </a:solidFill>
              </a:rPr>
              <a:pPr/>
              <a:t>‹#›</a:t>
            </a:fld>
            <a:endParaRPr lang="de-DE" altLang="en-US">
              <a:solidFill>
                <a:srgbClr val="000000"/>
              </a:solidFill>
            </a:endParaRPr>
          </a:p>
        </p:txBody>
      </p:sp>
    </p:spTree>
    <p:extLst>
      <p:ext uri="{BB962C8B-B14F-4D97-AF65-F5344CB8AC3E}">
        <p14:creationId xmlns:p14="http://schemas.microsoft.com/office/powerpoint/2010/main" val="3107841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object 3"/>
          <p:cNvSpPr/>
          <p:nvPr userDrawn="1"/>
        </p:nvSpPr>
        <p:spPr>
          <a:xfrm>
            <a:off x="1" y="0"/>
            <a:ext cx="609600" cy="6858000"/>
          </a:xfrm>
          <a:custGeom>
            <a:avLst/>
            <a:gdLst/>
            <a:ahLst/>
            <a:cxnLst/>
            <a:rect l="l" t="t" r="r" b="b"/>
            <a:pathLst>
              <a:path w="765175" h="7564120">
                <a:moveTo>
                  <a:pt x="0" y="7563611"/>
                </a:moveTo>
                <a:lnTo>
                  <a:pt x="765048" y="7563611"/>
                </a:lnTo>
                <a:lnTo>
                  <a:pt x="765048" y="0"/>
                </a:lnTo>
                <a:lnTo>
                  <a:pt x="0" y="0"/>
                </a:lnTo>
                <a:lnTo>
                  <a:pt x="0" y="7563611"/>
                </a:lnTo>
              </a:path>
            </a:pathLst>
          </a:custGeom>
          <a:solidFill>
            <a:srgbClr val="00B0F0"/>
          </a:solidFill>
        </p:spPr>
        <p:txBody>
          <a:bodyPr wrap="square" lIns="0" tIns="0" rIns="0" bIns="0" rtlCol="0"/>
          <a:lstStyle/>
          <a:p>
            <a:endParaRPr dirty="0">
              <a:solidFill>
                <a:srgbClr val="000000"/>
              </a:solidFill>
            </a:endParaRPr>
          </a:p>
        </p:txBody>
      </p:sp>
      <p:sp>
        <p:nvSpPr>
          <p:cNvPr id="2" name="Title 1"/>
          <p:cNvSpPr>
            <a:spLocks noGrp="1"/>
          </p:cNvSpPr>
          <p:nvPr>
            <p:ph type="title"/>
          </p:nvPr>
        </p:nvSpPr>
        <p:spPr>
          <a:xfrm>
            <a:off x="732184" y="228600"/>
            <a:ext cx="10515600" cy="549275"/>
          </a:xfrm>
          <a:prstGeom prst="rect">
            <a:avLst/>
          </a:prstGeom>
        </p:spPr>
        <p:txBody>
          <a:bodyPr anchor="t">
            <a:normAutofit/>
          </a:bodyPr>
          <a:lstStyle>
            <a:lvl1pPr>
              <a:defRPr sz="3200">
                <a:latin typeface="KPMG Extralight" panose="020B0303030202040204" pitchFamily="34" charset="0"/>
              </a:defRPr>
            </a:lvl1pPr>
          </a:lstStyle>
          <a:p>
            <a:r>
              <a:rPr lang="en-US" dirty="0"/>
              <a:t>Click to edit Master title style</a:t>
            </a:r>
            <a:endParaRPr lang="en-GB" dirty="0"/>
          </a:p>
        </p:txBody>
      </p:sp>
      <p:sp>
        <p:nvSpPr>
          <p:cNvPr id="5" name="Text Placeholder 14"/>
          <p:cNvSpPr>
            <a:spLocks noGrp="1"/>
          </p:cNvSpPr>
          <p:nvPr>
            <p:ph type="body" sz="quarter" idx="10"/>
          </p:nvPr>
        </p:nvSpPr>
        <p:spPr>
          <a:xfrm rot="16200000">
            <a:off x="-1986643" y="3543300"/>
            <a:ext cx="4572000" cy="533400"/>
          </a:xfrm>
          <a:prstGeom prst="rect">
            <a:avLst/>
          </a:prstGeom>
        </p:spPr>
        <p:txBody>
          <a:bodyPr anchor="ctr"/>
          <a:lstStyle>
            <a:lvl1pPr>
              <a:defRPr sz="2800"/>
            </a:lvl1pPr>
          </a:lstStyle>
          <a:p>
            <a:pPr lvl="0"/>
            <a:r>
              <a:rPr lang="en-US" dirty="0"/>
              <a:t>Click to edit Master text styles</a:t>
            </a:r>
          </a:p>
        </p:txBody>
      </p:sp>
      <p:sp>
        <p:nvSpPr>
          <p:cNvPr id="10" name="Text Placeholder 3"/>
          <p:cNvSpPr>
            <a:spLocks noGrp="1"/>
          </p:cNvSpPr>
          <p:nvPr>
            <p:ph type="body" sz="quarter" idx="11"/>
          </p:nvPr>
        </p:nvSpPr>
        <p:spPr>
          <a:xfrm>
            <a:off x="731838" y="708026"/>
            <a:ext cx="10999787" cy="439288"/>
          </a:xfrm>
          <a:prstGeom prst="rect">
            <a:avLst/>
          </a:prstGeom>
        </p:spPr>
        <p:txBody>
          <a:bodyPr/>
          <a:lstStyle>
            <a:lvl1pPr>
              <a:defRPr sz="1400">
                <a:solidFill>
                  <a:schemeClr val="tx1"/>
                </a:solidFill>
                <a:latin typeface="Univers LT Std 45 Light" panose="020B0403020202020204"/>
              </a:defRPr>
            </a:lvl1pPr>
            <a:lvl2pPr>
              <a:defRPr sz="1400">
                <a:solidFill>
                  <a:schemeClr val="tx1"/>
                </a:solidFill>
                <a:latin typeface="Univers LT Std 45 Light" panose="020B0403020202020204"/>
              </a:defRPr>
            </a:lvl2pPr>
            <a:lvl3pPr>
              <a:defRPr sz="1400">
                <a:solidFill>
                  <a:schemeClr val="tx1"/>
                </a:solidFill>
                <a:latin typeface="Univers LT Std 45 Light" panose="020B0403020202020204"/>
              </a:defRPr>
            </a:lvl3pPr>
            <a:lvl4pPr>
              <a:defRPr sz="1400">
                <a:solidFill>
                  <a:schemeClr val="tx1"/>
                </a:solidFill>
                <a:latin typeface="Univers LT Std 45 Light" panose="020B0403020202020204"/>
              </a:defRPr>
            </a:lvl4pPr>
            <a:lvl5pPr>
              <a:defRPr sz="1400">
                <a:solidFill>
                  <a:schemeClr val="tx1"/>
                </a:solidFill>
                <a:latin typeface="Univers LT Std 45 Light" panose="020B040302020202020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userDrawn="1"/>
        </p:nvSpPr>
        <p:spPr bwMode="auto">
          <a:xfrm>
            <a:off x="-648362" y="1295400"/>
            <a:ext cx="525780" cy="422391"/>
          </a:xfrm>
          <a:prstGeom prst="rect">
            <a:avLst/>
          </a:prstGeom>
          <a:solidFill>
            <a:srgbClr val="00338D"/>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KPMG Blue</a:t>
            </a:r>
          </a:p>
          <a:p>
            <a:pPr algn="ctr">
              <a:defRPr/>
            </a:pPr>
            <a:r>
              <a:rPr lang="en-GB" sz="800" kern="0" dirty="0">
                <a:solidFill>
                  <a:prstClr val="white"/>
                </a:solidFill>
              </a:rPr>
              <a:t>0 / 51 / 141</a:t>
            </a:r>
          </a:p>
        </p:txBody>
      </p:sp>
      <p:sp>
        <p:nvSpPr>
          <p:cNvPr id="11" name="Rectangle 10"/>
          <p:cNvSpPr/>
          <p:nvPr userDrawn="1"/>
        </p:nvSpPr>
        <p:spPr bwMode="auto">
          <a:xfrm>
            <a:off x="-648362" y="1754341"/>
            <a:ext cx="525780" cy="422391"/>
          </a:xfrm>
          <a:prstGeom prst="rect">
            <a:avLst/>
          </a:prstGeom>
          <a:solidFill>
            <a:srgbClr val="0091DA"/>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Blue</a:t>
            </a:r>
          </a:p>
          <a:p>
            <a:pPr algn="ctr">
              <a:defRPr/>
            </a:pPr>
            <a:r>
              <a:rPr lang="en-GB" sz="800" kern="0" dirty="0">
                <a:solidFill>
                  <a:prstClr val="white"/>
                </a:solidFill>
              </a:rPr>
              <a:t>0 / 145 / 218</a:t>
            </a:r>
          </a:p>
        </p:txBody>
      </p:sp>
      <p:sp>
        <p:nvSpPr>
          <p:cNvPr id="12" name="Rectangle 11"/>
          <p:cNvSpPr/>
          <p:nvPr userDrawn="1"/>
        </p:nvSpPr>
        <p:spPr bwMode="auto">
          <a:xfrm>
            <a:off x="-648362" y="2213282"/>
            <a:ext cx="525780" cy="423275"/>
          </a:xfrm>
          <a:prstGeom prst="rect">
            <a:avLst/>
          </a:prstGeom>
          <a:solidFill>
            <a:srgbClr val="470A68"/>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Purple</a:t>
            </a:r>
          </a:p>
          <a:p>
            <a:pPr algn="ctr">
              <a:defRPr/>
            </a:pPr>
            <a:r>
              <a:rPr lang="en-GB" sz="800" kern="0" dirty="0">
                <a:solidFill>
                  <a:prstClr val="white"/>
                </a:solidFill>
              </a:rPr>
              <a:t>71 / 10 / 104</a:t>
            </a:r>
          </a:p>
        </p:txBody>
      </p:sp>
      <p:sp>
        <p:nvSpPr>
          <p:cNvPr id="13" name="Rectangle 12"/>
          <p:cNvSpPr/>
          <p:nvPr userDrawn="1"/>
        </p:nvSpPr>
        <p:spPr bwMode="auto">
          <a:xfrm>
            <a:off x="-648362" y="2673107"/>
            <a:ext cx="525780" cy="423275"/>
          </a:xfrm>
          <a:prstGeom prst="rect">
            <a:avLst/>
          </a:prstGeom>
          <a:solidFill>
            <a:srgbClr val="6D2077"/>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Purple</a:t>
            </a:r>
          </a:p>
          <a:p>
            <a:pPr algn="ctr">
              <a:defRPr/>
            </a:pPr>
            <a:r>
              <a:rPr lang="en-GB" sz="800" kern="0" dirty="0">
                <a:solidFill>
                  <a:prstClr val="white"/>
                </a:solidFill>
              </a:rPr>
              <a:t>109 / 32 / 119</a:t>
            </a:r>
          </a:p>
        </p:txBody>
      </p:sp>
      <p:sp>
        <p:nvSpPr>
          <p:cNvPr id="14" name="Rectangle 13"/>
          <p:cNvSpPr/>
          <p:nvPr userDrawn="1"/>
        </p:nvSpPr>
        <p:spPr bwMode="auto">
          <a:xfrm>
            <a:off x="-648362" y="3132932"/>
            <a:ext cx="525780" cy="423275"/>
          </a:xfrm>
          <a:prstGeom prst="rect">
            <a:avLst/>
          </a:prstGeom>
          <a:solidFill>
            <a:srgbClr val="00A3A1"/>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Green</a:t>
            </a:r>
          </a:p>
          <a:p>
            <a:pPr algn="ctr">
              <a:defRPr/>
            </a:pPr>
            <a:r>
              <a:rPr lang="en-GB" sz="800" kern="0" dirty="0">
                <a:solidFill>
                  <a:prstClr val="white"/>
                </a:solidFill>
              </a:rPr>
              <a:t>0 / 163 / 161</a:t>
            </a:r>
          </a:p>
        </p:txBody>
      </p:sp>
      <p:sp>
        <p:nvSpPr>
          <p:cNvPr id="15" name="Rectangle 14"/>
          <p:cNvSpPr/>
          <p:nvPr userDrawn="1"/>
        </p:nvSpPr>
        <p:spPr bwMode="auto">
          <a:xfrm>
            <a:off x="-648362" y="3592757"/>
            <a:ext cx="525780" cy="423275"/>
          </a:xfrm>
          <a:prstGeom prst="rect">
            <a:avLst/>
          </a:prstGeom>
          <a:solidFill>
            <a:srgbClr val="EAAA00"/>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Yellow</a:t>
            </a:r>
          </a:p>
          <a:p>
            <a:pPr algn="ctr">
              <a:defRPr/>
            </a:pPr>
            <a:r>
              <a:rPr lang="en-GB" sz="800" kern="0" dirty="0">
                <a:solidFill>
                  <a:prstClr val="white"/>
                </a:solidFill>
              </a:rPr>
              <a:t>234 / 170 / 0</a:t>
            </a:r>
          </a:p>
        </p:txBody>
      </p:sp>
      <p:sp>
        <p:nvSpPr>
          <p:cNvPr id="16" name="Rectangle 15"/>
          <p:cNvSpPr/>
          <p:nvPr userDrawn="1"/>
        </p:nvSpPr>
        <p:spPr bwMode="auto">
          <a:xfrm>
            <a:off x="-648362" y="4052582"/>
            <a:ext cx="525780" cy="422391"/>
          </a:xfrm>
          <a:prstGeom prst="rect">
            <a:avLst/>
          </a:prstGeom>
          <a:solidFill>
            <a:srgbClr val="C6007E"/>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Pink</a:t>
            </a:r>
          </a:p>
          <a:p>
            <a:pPr algn="ctr">
              <a:defRPr/>
            </a:pPr>
            <a:r>
              <a:rPr lang="en-GB" sz="800" kern="0" dirty="0">
                <a:solidFill>
                  <a:prstClr val="white"/>
                </a:solidFill>
              </a:rPr>
              <a:t>198 / 0 / 126</a:t>
            </a:r>
          </a:p>
        </p:txBody>
      </p:sp>
      <p:sp>
        <p:nvSpPr>
          <p:cNvPr id="17" name="Rectangle 16"/>
          <p:cNvSpPr/>
          <p:nvPr userDrawn="1"/>
        </p:nvSpPr>
        <p:spPr bwMode="auto">
          <a:xfrm>
            <a:off x="-648362" y="4511523"/>
            <a:ext cx="525780" cy="422391"/>
          </a:xfrm>
          <a:prstGeom prst="rect">
            <a:avLst/>
          </a:prstGeom>
          <a:solidFill>
            <a:srgbClr val="753F19"/>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Dark Brown</a:t>
            </a:r>
          </a:p>
          <a:p>
            <a:pPr algn="ctr">
              <a:defRPr/>
            </a:pPr>
            <a:r>
              <a:rPr lang="en-GB" sz="800" kern="0" dirty="0">
                <a:solidFill>
                  <a:prstClr val="white"/>
                </a:solidFill>
              </a:rPr>
              <a:t>117 / 63 / 25</a:t>
            </a:r>
          </a:p>
        </p:txBody>
      </p:sp>
      <p:sp>
        <p:nvSpPr>
          <p:cNvPr id="18" name="Rectangle 17"/>
          <p:cNvSpPr/>
          <p:nvPr userDrawn="1"/>
        </p:nvSpPr>
        <p:spPr bwMode="auto">
          <a:xfrm>
            <a:off x="-648361" y="4970463"/>
            <a:ext cx="525779" cy="422391"/>
          </a:xfrm>
          <a:prstGeom prst="rect">
            <a:avLst/>
          </a:prstGeom>
          <a:solidFill>
            <a:srgbClr val="E36877"/>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Pink</a:t>
            </a:r>
          </a:p>
          <a:p>
            <a:pPr algn="ctr">
              <a:defRPr/>
            </a:pPr>
            <a:r>
              <a:rPr lang="en-GB" sz="800" kern="0" dirty="0">
                <a:solidFill>
                  <a:prstClr val="white"/>
                </a:solidFill>
              </a:rPr>
              <a:t>227 / 104 / 119</a:t>
            </a:r>
          </a:p>
        </p:txBody>
      </p:sp>
    </p:spTree>
    <p:extLst>
      <p:ext uri="{BB962C8B-B14F-4D97-AF65-F5344CB8AC3E}">
        <p14:creationId xmlns:p14="http://schemas.microsoft.com/office/powerpoint/2010/main" val="739433038"/>
      </p:ext>
    </p:extLst>
  </p:cSld>
  <p:clrMapOvr>
    <a:masterClrMapping/>
  </p:clrMapOvr>
  <p:extLst mod="1">
    <p:ext uri="{DCECCB84-F9BA-43D5-87BE-67443E8EF086}">
      <p15:sldGuideLst xmlns:p15="http://schemas.microsoft.com/office/powerpoint/2012/main">
        <p15:guide id="1" orient="horz" pos="2160">
          <p15:clr>
            <a:srgbClr val="FBAE40"/>
          </p15:clr>
        </p15:guide>
        <p15:guide id="2" pos="4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a:prstGeom prst="rect">
            <a:avLst/>
          </a:prstGeo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7866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a:prstGeom prst="rect">
            <a:avLst/>
          </a:prstGeo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1360"/>
            <a:ext cx="3187200" cy="2134800"/>
          </a:xfrm>
          <a:prstGeom prst="rect">
            <a:avLst/>
          </a:prstGeo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a:prstGeom prst="rect">
            <a:avLst/>
          </a:prstGeo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24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4133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a:prstGeom prst="rect">
            <a:avLst/>
          </a:prstGeo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1546685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a:prstGeom prst="rect">
            <a:avLst/>
          </a:prstGeo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tx2"/>
                </a:solidFill>
                <a:latin typeface="+mn-lt"/>
                <a:ea typeface="Arial"/>
                <a:cs typeface="Arial" panose="020B0604020202020204" pitchFamily="34" charset="0"/>
              </a:rPr>
              <a:pPr algn="r"/>
              <a:t>‹#›</a:t>
            </a:fld>
            <a:endParaRPr lang="en-US" sz="1000" dirty="0">
              <a:solidFill>
                <a:schemeClr val="tx2"/>
              </a:solidFill>
              <a:latin typeface="+mn-lt"/>
              <a:ea typeface="Aria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600" kern="1200" noProof="0" dirty="0">
                <a:solidFill>
                  <a:schemeClr val="bg1">
                    <a:lumMod val="65000"/>
                  </a:schemeClr>
                </a:solidFill>
                <a:latin typeface="+mn-lt"/>
                <a:ea typeface="+mn-ea"/>
                <a:cs typeface="+mn-cs"/>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00613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7759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268386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1991180"/>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208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208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0398268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86961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62771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981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8115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a:prstGeom prst="rect">
            <a:avLst/>
          </a:prstGeo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chemeClr val="tx2"/>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chemeClr val="tx2"/>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chemeClr val="tx2"/>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KPMG Blue</a:t>
              </a:r>
            </a:p>
            <a:p>
              <a:pPr algn="ctr"/>
              <a:r>
                <a:rPr lang="en-GB" sz="900">
                  <a:solidFill>
                    <a:schemeClr val="bg1"/>
                  </a:solidFill>
                </a:rPr>
                <a:t>0 / 51 / 141</a:t>
              </a:r>
              <a:endParaRPr lang="en-GB" sz="900" dirty="0">
                <a:solidFill>
                  <a:schemeClr val="bg1"/>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Blue</a:t>
              </a:r>
            </a:p>
            <a:p>
              <a:pPr algn="ctr"/>
              <a:r>
                <a:rPr lang="en-GB" sz="900" dirty="0">
                  <a:solidFill>
                    <a:schemeClr val="bg1"/>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Violet</a:t>
              </a:r>
            </a:p>
            <a:p>
              <a:pPr algn="ctr"/>
              <a:r>
                <a:rPr lang="en-GB" sz="900">
                  <a:solidFill>
                    <a:schemeClr val="bg1"/>
                  </a:solidFill>
                </a:rPr>
                <a:t>72 / 54 / 152</a:t>
              </a:r>
              <a:endParaRPr lang="en-GB" sz="900" dirty="0">
                <a:solidFill>
                  <a:schemeClr val="bg1"/>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Purple</a:t>
              </a:r>
            </a:p>
            <a:p>
              <a:pPr algn="ctr"/>
              <a:r>
                <a:rPr lang="en-GB" sz="900" dirty="0">
                  <a:solidFill>
                    <a:schemeClr val="bg1"/>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Purple</a:t>
              </a:r>
            </a:p>
            <a:p>
              <a:pPr algn="ctr"/>
              <a:r>
                <a:rPr lang="en-GB" sz="900">
                  <a:solidFill>
                    <a:schemeClr val="bg1"/>
                  </a:solidFill>
                </a:rPr>
                <a:t>109 / 32 / 119</a:t>
              </a:r>
              <a:endParaRPr lang="en-GB" sz="900" dirty="0">
                <a:solidFill>
                  <a:schemeClr val="bg1"/>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Green</a:t>
              </a:r>
            </a:p>
            <a:p>
              <a:pPr algn="ctr"/>
              <a:r>
                <a:rPr lang="en-GB" sz="900">
                  <a:solidFill>
                    <a:schemeClr val="bg1"/>
                  </a:solidFill>
                </a:rPr>
                <a:t>0 / 163 / 161</a:t>
              </a:r>
              <a:endParaRPr lang="en-GB" sz="900" dirty="0">
                <a:solidFill>
                  <a:schemeClr val="bg1"/>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 Green</a:t>
              </a:r>
            </a:p>
            <a:p>
              <a:pPr algn="ctr"/>
              <a:r>
                <a:rPr lang="en-GB" sz="900" dirty="0">
                  <a:solidFill>
                    <a:schemeClr val="bg1"/>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Green</a:t>
              </a:r>
            </a:p>
            <a:p>
              <a:pPr algn="ctr"/>
              <a:r>
                <a:rPr lang="en-GB" sz="900">
                  <a:solidFill>
                    <a:schemeClr val="bg1"/>
                  </a:solidFill>
                </a:rPr>
                <a:t>67 / 176 / 42</a:t>
              </a:r>
              <a:endParaRPr lang="en-GB" sz="900" dirty="0">
                <a:solidFill>
                  <a:schemeClr val="bg1"/>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Yellow</a:t>
              </a:r>
            </a:p>
            <a:p>
              <a:pPr algn="ctr"/>
              <a:r>
                <a:rPr lang="en-GB" sz="900">
                  <a:solidFill>
                    <a:schemeClr val="bg1"/>
                  </a:solidFill>
                </a:rPr>
                <a:t>234 / 170 / 0</a:t>
              </a:r>
              <a:endParaRPr lang="en-GB" sz="900" dirty="0">
                <a:solidFill>
                  <a:schemeClr val="bg1"/>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Orange</a:t>
              </a:r>
            </a:p>
            <a:p>
              <a:pPr algn="ctr"/>
              <a:r>
                <a:rPr lang="en-GB" sz="900" dirty="0">
                  <a:solidFill>
                    <a:schemeClr val="bg1"/>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Red</a:t>
              </a:r>
            </a:p>
            <a:p>
              <a:pPr algn="ctr"/>
              <a:r>
                <a:rPr lang="en-GB" sz="900">
                  <a:solidFill>
                    <a:schemeClr val="bg1"/>
                  </a:solidFill>
                </a:rPr>
                <a:t>188 / 32 / 75</a:t>
              </a:r>
              <a:endParaRPr lang="en-GB" sz="900" dirty="0">
                <a:solidFill>
                  <a:schemeClr val="bg1"/>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KPMG Blue</a:t>
              </a:r>
            </a:p>
            <a:p>
              <a:pPr algn="ctr"/>
              <a:r>
                <a:rPr lang="en-GB" sz="900">
                  <a:solidFill>
                    <a:schemeClr val="bg1"/>
                  </a:solidFill>
                </a:rPr>
                <a:t>0 / 51 / 141</a:t>
              </a:r>
              <a:endParaRPr lang="en-GB" sz="900" dirty="0">
                <a:solidFill>
                  <a:schemeClr val="bg1"/>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Medium Blue</a:t>
              </a:r>
            </a:p>
            <a:p>
              <a:pPr algn="ctr"/>
              <a:r>
                <a:rPr lang="en-GB" sz="900" dirty="0">
                  <a:solidFill>
                    <a:schemeClr val="bg1"/>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Blue</a:t>
              </a:r>
            </a:p>
            <a:p>
              <a:pPr algn="ctr"/>
              <a:r>
                <a:rPr lang="en-GB" sz="900">
                  <a:solidFill>
                    <a:schemeClr val="bg1"/>
                  </a:solidFill>
                </a:rPr>
                <a:t>0 / 145 / 218</a:t>
              </a:r>
              <a:endParaRPr lang="en-GB" sz="900" dirty="0">
                <a:solidFill>
                  <a:schemeClr val="bg1"/>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Light Purple</a:t>
              </a:r>
            </a:p>
            <a:p>
              <a:pPr algn="ctr"/>
              <a:r>
                <a:rPr lang="en-GB" sz="900">
                  <a:solidFill>
                    <a:schemeClr val="bg1"/>
                  </a:solidFill>
                </a:rPr>
                <a:t>109 / 32 / 119</a:t>
              </a:r>
              <a:endParaRPr lang="en-GB" sz="900" dirty="0">
                <a:solidFill>
                  <a:schemeClr val="bg1"/>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Green</a:t>
              </a:r>
            </a:p>
            <a:p>
              <a:pPr algn="ctr"/>
              <a:r>
                <a:rPr lang="en-GB" sz="900">
                  <a:solidFill>
                    <a:schemeClr val="bg1"/>
                  </a:solidFill>
                </a:rPr>
                <a:t>0 / 163 / 161</a:t>
              </a:r>
              <a:endParaRPr lang="en-GB" sz="900" dirty="0">
                <a:solidFill>
                  <a:schemeClr val="bg1"/>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Green</a:t>
              </a:r>
            </a:p>
            <a:p>
              <a:pPr algn="ctr"/>
              <a:r>
                <a:rPr lang="en-GB" sz="900" dirty="0">
                  <a:solidFill>
                    <a:schemeClr val="bg1"/>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schemeClr val="bg1"/>
                  </a:solidFill>
                </a:rPr>
                <a:t>Yellow</a:t>
              </a:r>
            </a:p>
            <a:p>
              <a:pPr algn="ctr"/>
              <a:r>
                <a:rPr lang="en-GB" sz="900">
                  <a:solidFill>
                    <a:schemeClr val="bg1"/>
                  </a:solidFill>
                </a:rPr>
                <a:t>234 / 170 / 0</a:t>
              </a:r>
              <a:endParaRPr lang="en-GB" sz="900" dirty="0">
                <a:solidFill>
                  <a:schemeClr val="bg1"/>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Pink</a:t>
              </a:r>
            </a:p>
            <a:p>
              <a:pPr algn="ctr"/>
              <a:r>
                <a:rPr lang="en-GB" sz="900" dirty="0">
                  <a:solidFill>
                    <a:schemeClr val="bg1"/>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Dark</a:t>
              </a:r>
              <a:r>
                <a:rPr lang="en-GB" sz="900" baseline="0" dirty="0">
                  <a:solidFill>
                    <a:schemeClr val="bg1"/>
                  </a:solidFill>
                </a:rPr>
                <a:t> Brown</a:t>
              </a:r>
            </a:p>
            <a:p>
              <a:pPr algn="ctr"/>
              <a:r>
                <a:rPr lang="en-GB" sz="900" baseline="0" dirty="0">
                  <a:solidFill>
                    <a:schemeClr val="bg1"/>
                  </a:solidFill>
                </a:rPr>
                <a:t>117 / 63 / 25</a:t>
              </a:r>
              <a:endParaRPr lang="en-GB" sz="900" dirty="0">
                <a:solidFill>
                  <a:schemeClr val="bg1"/>
                </a:solidFill>
              </a:endParaRP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a:t>
              </a:r>
              <a:r>
                <a:rPr lang="en-GB" sz="900" baseline="0" dirty="0">
                  <a:solidFill>
                    <a:schemeClr val="bg1"/>
                  </a:solidFill>
                </a:rPr>
                <a:t>Brown</a:t>
              </a:r>
            </a:p>
            <a:p>
              <a:pPr algn="ctr"/>
              <a:r>
                <a:rPr lang="en-GB" sz="900" baseline="0" dirty="0">
                  <a:solidFill>
                    <a:schemeClr val="bg1"/>
                  </a:solidFill>
                </a:rPr>
                <a:t>155 / 100 / 46</a:t>
              </a:r>
              <a:endParaRPr lang="en-GB" sz="900" dirty="0">
                <a:solidFill>
                  <a:schemeClr val="bg1"/>
                </a:solidFill>
              </a:endParaRP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Beige</a:t>
              </a:r>
            </a:p>
            <a:p>
              <a:pPr algn="ctr"/>
              <a:r>
                <a:rPr lang="en-GB" sz="900" dirty="0">
                  <a:solidFill>
                    <a:schemeClr val="bg1"/>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Olive</a:t>
              </a:r>
            </a:p>
            <a:p>
              <a:pPr algn="ctr"/>
              <a:r>
                <a:rPr lang="en-GB" sz="900" dirty="0">
                  <a:solidFill>
                    <a:schemeClr val="bg1"/>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schemeClr val="bg1"/>
                  </a:solidFill>
                </a:rPr>
                <a:t>Light Pink</a:t>
              </a:r>
            </a:p>
            <a:p>
              <a:pPr algn="ctr"/>
              <a:r>
                <a:rPr lang="en-GB" sz="900" dirty="0">
                  <a:solidFill>
                    <a:schemeClr val="bg1"/>
                  </a:solidFill>
                </a:rPr>
                <a:t>227 / 104 /</a:t>
              </a:r>
              <a:r>
                <a:rPr lang="en-GB" sz="900" baseline="0" dirty="0">
                  <a:solidFill>
                    <a:schemeClr val="bg1"/>
                  </a:solidFill>
                </a:rPr>
                <a:t> 119</a:t>
              </a:r>
              <a:endParaRPr lang="en-GB" sz="900" dirty="0">
                <a:solidFill>
                  <a:schemeClr val="bg1"/>
                </a:solidFill>
              </a:endParaRP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chemeClr val="tx2"/>
                  </a:solidFill>
                </a:rPr>
                <a:t>Colour</a:t>
              </a:r>
              <a:r>
                <a:rPr lang="en-GB" sz="1000" b="1" baseline="0" dirty="0">
                  <a:solidFill>
                    <a:schemeClr val="tx2"/>
                  </a:solidFill>
                </a:rPr>
                <a:t> o</a:t>
              </a:r>
              <a:r>
                <a:rPr lang="en-GB" sz="1000" b="1" dirty="0">
                  <a:solidFill>
                    <a:schemeClr val="tx2"/>
                  </a:solidFill>
                </a:rPr>
                <a:t>rder for graphs</a:t>
              </a:r>
            </a:p>
          </p:txBody>
        </p:sp>
      </p:grpSp>
    </p:spTree>
    <p:extLst>
      <p:ext uri="{BB962C8B-B14F-4D97-AF65-F5344CB8AC3E}">
        <p14:creationId xmlns:p14="http://schemas.microsoft.com/office/powerpoint/2010/main" val="4128833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Text Placeholder 2"/>
          <p:cNvSpPr>
            <a:spLocks noGrp="1"/>
          </p:cNvSpPr>
          <p:nvPr>
            <p:ph type="body" sz="quarter" idx="11"/>
          </p:nvPr>
        </p:nvSpPr>
        <p:spPr>
          <a:xfrm>
            <a:off x="2729163" y="4771394"/>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a:prstGeom prst="rect">
            <a:avLst/>
          </a:prstGeo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5" name="Text Placeholder 2"/>
          <p:cNvSpPr>
            <a:spLocks noGrp="1"/>
          </p:cNvSpPr>
          <p:nvPr>
            <p:ph type="body" sz="quarter" idx="13"/>
          </p:nvPr>
        </p:nvSpPr>
        <p:spPr>
          <a:xfrm>
            <a:off x="2729163" y="3831758"/>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3" name="Text Placeholder 2"/>
          <p:cNvSpPr>
            <a:spLocks noGrp="1"/>
          </p:cNvSpPr>
          <p:nvPr>
            <p:ph type="body" sz="quarter" idx="14"/>
          </p:nvPr>
        </p:nvSpPr>
        <p:spPr>
          <a:xfrm>
            <a:off x="2729163" y="3480007"/>
            <a:ext cx="241173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4" name="Text Placeholder 2"/>
          <p:cNvSpPr>
            <a:spLocks noGrp="1"/>
          </p:cNvSpPr>
          <p:nvPr>
            <p:ph type="body" sz="quarter" idx="15"/>
          </p:nvPr>
        </p:nvSpPr>
        <p:spPr>
          <a:xfrm>
            <a:off x="5920501" y="3480007"/>
            <a:ext cx="236126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noProof="0" dirty="0">
                <a:solidFill>
                  <a:schemeClr val="tx1"/>
                </a:solidFill>
                <a:latin typeface="+mn-lt"/>
                <a:ea typeface="+mn-ea"/>
                <a:cs typeface="+mn-cs"/>
              </a:rPr>
              <a:t>Document Classification: KPMG Confidential</a:t>
            </a:r>
          </a:p>
        </p:txBody>
      </p:sp>
    </p:spTree>
    <p:extLst>
      <p:ext uri="{BB962C8B-B14F-4D97-AF65-F5344CB8AC3E}">
        <p14:creationId xmlns:p14="http://schemas.microsoft.com/office/powerpoint/2010/main" val="3267273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object 3"/>
          <p:cNvSpPr/>
          <p:nvPr userDrawn="1"/>
        </p:nvSpPr>
        <p:spPr>
          <a:xfrm>
            <a:off x="1" y="0"/>
            <a:ext cx="609600" cy="6858000"/>
          </a:xfrm>
          <a:custGeom>
            <a:avLst/>
            <a:gdLst/>
            <a:ahLst/>
            <a:cxnLst/>
            <a:rect l="l" t="t" r="r" b="b"/>
            <a:pathLst>
              <a:path w="765175" h="7564120">
                <a:moveTo>
                  <a:pt x="0" y="7563611"/>
                </a:moveTo>
                <a:lnTo>
                  <a:pt x="765048" y="7563611"/>
                </a:lnTo>
                <a:lnTo>
                  <a:pt x="765048" y="0"/>
                </a:lnTo>
                <a:lnTo>
                  <a:pt x="0" y="0"/>
                </a:lnTo>
                <a:lnTo>
                  <a:pt x="0" y="7563611"/>
                </a:lnTo>
              </a:path>
            </a:pathLst>
          </a:custGeom>
          <a:solidFill>
            <a:srgbClr val="00B0F0"/>
          </a:solidFill>
        </p:spPr>
        <p:txBody>
          <a:bodyPr wrap="square" lIns="0" tIns="0" rIns="0" bIns="0" rtlCol="0"/>
          <a:lstStyle/>
          <a:p>
            <a:endParaRPr dirty="0">
              <a:solidFill>
                <a:srgbClr val="000000"/>
              </a:solidFill>
            </a:endParaRPr>
          </a:p>
        </p:txBody>
      </p:sp>
      <p:sp>
        <p:nvSpPr>
          <p:cNvPr id="2" name="Title 1"/>
          <p:cNvSpPr>
            <a:spLocks noGrp="1"/>
          </p:cNvSpPr>
          <p:nvPr>
            <p:ph type="title"/>
          </p:nvPr>
        </p:nvSpPr>
        <p:spPr>
          <a:xfrm>
            <a:off x="732184" y="228600"/>
            <a:ext cx="10515600" cy="549275"/>
          </a:xfrm>
          <a:prstGeom prst="rect">
            <a:avLst/>
          </a:prstGeom>
        </p:spPr>
        <p:txBody>
          <a:bodyPr anchor="t">
            <a:normAutofit/>
          </a:bodyPr>
          <a:lstStyle>
            <a:lvl1pPr>
              <a:defRPr sz="3200">
                <a:latin typeface="KPMG Extralight" panose="020B0303030202040204" pitchFamily="34" charset="0"/>
              </a:defRPr>
            </a:lvl1pPr>
          </a:lstStyle>
          <a:p>
            <a:r>
              <a:rPr lang="en-US" dirty="0"/>
              <a:t>Click to edit Master title style</a:t>
            </a:r>
            <a:endParaRPr lang="en-GB" dirty="0"/>
          </a:p>
        </p:txBody>
      </p:sp>
      <p:sp>
        <p:nvSpPr>
          <p:cNvPr id="5" name="Text Placeholder 14"/>
          <p:cNvSpPr>
            <a:spLocks noGrp="1"/>
          </p:cNvSpPr>
          <p:nvPr>
            <p:ph type="body" sz="quarter" idx="10"/>
          </p:nvPr>
        </p:nvSpPr>
        <p:spPr>
          <a:xfrm rot="16200000">
            <a:off x="-1986643" y="3543300"/>
            <a:ext cx="4572000" cy="533400"/>
          </a:xfrm>
          <a:prstGeom prst="rect">
            <a:avLst/>
          </a:prstGeom>
        </p:spPr>
        <p:txBody>
          <a:bodyPr anchor="ctr"/>
          <a:lstStyle>
            <a:lvl1pPr>
              <a:defRPr sz="2800"/>
            </a:lvl1pPr>
          </a:lstStyle>
          <a:p>
            <a:pPr lvl="0"/>
            <a:r>
              <a:rPr lang="en-US" dirty="0"/>
              <a:t>Click to edit Master text styles</a:t>
            </a:r>
          </a:p>
        </p:txBody>
      </p:sp>
      <p:sp>
        <p:nvSpPr>
          <p:cNvPr id="10" name="Text Placeholder 3"/>
          <p:cNvSpPr>
            <a:spLocks noGrp="1"/>
          </p:cNvSpPr>
          <p:nvPr>
            <p:ph type="body" sz="quarter" idx="11"/>
          </p:nvPr>
        </p:nvSpPr>
        <p:spPr>
          <a:xfrm>
            <a:off x="731838" y="708026"/>
            <a:ext cx="10999787" cy="439288"/>
          </a:xfrm>
          <a:prstGeom prst="rect">
            <a:avLst/>
          </a:prstGeom>
        </p:spPr>
        <p:txBody>
          <a:bodyPr/>
          <a:lstStyle>
            <a:lvl1pPr>
              <a:defRPr sz="1400">
                <a:solidFill>
                  <a:schemeClr val="tx1"/>
                </a:solidFill>
                <a:latin typeface="Univers LT Std 45 Light" panose="020B0403020202020204"/>
              </a:defRPr>
            </a:lvl1pPr>
            <a:lvl2pPr>
              <a:defRPr sz="1400">
                <a:solidFill>
                  <a:schemeClr val="tx1"/>
                </a:solidFill>
                <a:latin typeface="Univers LT Std 45 Light" panose="020B0403020202020204"/>
              </a:defRPr>
            </a:lvl2pPr>
            <a:lvl3pPr>
              <a:defRPr sz="1400">
                <a:solidFill>
                  <a:schemeClr val="tx1"/>
                </a:solidFill>
                <a:latin typeface="Univers LT Std 45 Light" panose="020B0403020202020204"/>
              </a:defRPr>
            </a:lvl3pPr>
            <a:lvl4pPr>
              <a:defRPr sz="1400">
                <a:solidFill>
                  <a:schemeClr val="tx1"/>
                </a:solidFill>
                <a:latin typeface="Univers LT Std 45 Light" panose="020B0403020202020204"/>
              </a:defRPr>
            </a:lvl4pPr>
            <a:lvl5pPr>
              <a:defRPr sz="1400">
                <a:solidFill>
                  <a:schemeClr val="tx1"/>
                </a:solidFill>
                <a:latin typeface="Univers LT Std 45 Light" panose="020B040302020202020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userDrawn="1"/>
        </p:nvSpPr>
        <p:spPr bwMode="auto">
          <a:xfrm>
            <a:off x="-648362" y="1295400"/>
            <a:ext cx="525780" cy="422391"/>
          </a:xfrm>
          <a:prstGeom prst="rect">
            <a:avLst/>
          </a:prstGeom>
          <a:solidFill>
            <a:srgbClr val="00338D"/>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KPMG Blue</a:t>
            </a:r>
          </a:p>
          <a:p>
            <a:pPr algn="ctr">
              <a:defRPr/>
            </a:pPr>
            <a:r>
              <a:rPr lang="en-GB" sz="800" kern="0" dirty="0">
                <a:solidFill>
                  <a:prstClr val="white"/>
                </a:solidFill>
              </a:rPr>
              <a:t>0 / 51 / 141</a:t>
            </a:r>
          </a:p>
        </p:txBody>
      </p:sp>
      <p:sp>
        <p:nvSpPr>
          <p:cNvPr id="11" name="Rectangle 10"/>
          <p:cNvSpPr/>
          <p:nvPr userDrawn="1"/>
        </p:nvSpPr>
        <p:spPr bwMode="auto">
          <a:xfrm>
            <a:off x="-648362" y="1754341"/>
            <a:ext cx="525780" cy="422391"/>
          </a:xfrm>
          <a:prstGeom prst="rect">
            <a:avLst/>
          </a:prstGeom>
          <a:solidFill>
            <a:srgbClr val="0091DA"/>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Blue</a:t>
            </a:r>
          </a:p>
          <a:p>
            <a:pPr algn="ctr">
              <a:defRPr/>
            </a:pPr>
            <a:r>
              <a:rPr lang="en-GB" sz="800" kern="0" dirty="0">
                <a:solidFill>
                  <a:prstClr val="white"/>
                </a:solidFill>
              </a:rPr>
              <a:t>0 / 145 / 218</a:t>
            </a:r>
          </a:p>
        </p:txBody>
      </p:sp>
      <p:sp>
        <p:nvSpPr>
          <p:cNvPr id="12" name="Rectangle 11"/>
          <p:cNvSpPr/>
          <p:nvPr userDrawn="1"/>
        </p:nvSpPr>
        <p:spPr bwMode="auto">
          <a:xfrm>
            <a:off x="-648362" y="2213282"/>
            <a:ext cx="525780" cy="423275"/>
          </a:xfrm>
          <a:prstGeom prst="rect">
            <a:avLst/>
          </a:prstGeom>
          <a:solidFill>
            <a:srgbClr val="470A68"/>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Purple</a:t>
            </a:r>
          </a:p>
          <a:p>
            <a:pPr algn="ctr">
              <a:defRPr/>
            </a:pPr>
            <a:r>
              <a:rPr lang="en-GB" sz="800" kern="0" dirty="0">
                <a:solidFill>
                  <a:prstClr val="white"/>
                </a:solidFill>
              </a:rPr>
              <a:t>71 / 10 / 104</a:t>
            </a:r>
          </a:p>
        </p:txBody>
      </p:sp>
      <p:sp>
        <p:nvSpPr>
          <p:cNvPr id="13" name="Rectangle 12"/>
          <p:cNvSpPr/>
          <p:nvPr userDrawn="1"/>
        </p:nvSpPr>
        <p:spPr bwMode="auto">
          <a:xfrm>
            <a:off x="-648362" y="2673107"/>
            <a:ext cx="525780" cy="423275"/>
          </a:xfrm>
          <a:prstGeom prst="rect">
            <a:avLst/>
          </a:prstGeom>
          <a:solidFill>
            <a:srgbClr val="6D2077"/>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Purple</a:t>
            </a:r>
          </a:p>
          <a:p>
            <a:pPr algn="ctr">
              <a:defRPr/>
            </a:pPr>
            <a:r>
              <a:rPr lang="en-GB" sz="800" kern="0" dirty="0">
                <a:solidFill>
                  <a:prstClr val="white"/>
                </a:solidFill>
              </a:rPr>
              <a:t>109 / 32 / 119</a:t>
            </a:r>
          </a:p>
        </p:txBody>
      </p:sp>
      <p:sp>
        <p:nvSpPr>
          <p:cNvPr id="14" name="Rectangle 13"/>
          <p:cNvSpPr/>
          <p:nvPr userDrawn="1"/>
        </p:nvSpPr>
        <p:spPr bwMode="auto">
          <a:xfrm>
            <a:off x="-648362" y="3132932"/>
            <a:ext cx="525780" cy="423275"/>
          </a:xfrm>
          <a:prstGeom prst="rect">
            <a:avLst/>
          </a:prstGeom>
          <a:solidFill>
            <a:srgbClr val="00A3A1"/>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Green</a:t>
            </a:r>
          </a:p>
          <a:p>
            <a:pPr algn="ctr">
              <a:defRPr/>
            </a:pPr>
            <a:r>
              <a:rPr lang="en-GB" sz="800" kern="0" dirty="0">
                <a:solidFill>
                  <a:prstClr val="white"/>
                </a:solidFill>
              </a:rPr>
              <a:t>0 / 163 / 161</a:t>
            </a:r>
          </a:p>
        </p:txBody>
      </p:sp>
      <p:sp>
        <p:nvSpPr>
          <p:cNvPr id="15" name="Rectangle 14"/>
          <p:cNvSpPr/>
          <p:nvPr userDrawn="1"/>
        </p:nvSpPr>
        <p:spPr bwMode="auto">
          <a:xfrm>
            <a:off x="-648362" y="3592757"/>
            <a:ext cx="525780" cy="423275"/>
          </a:xfrm>
          <a:prstGeom prst="rect">
            <a:avLst/>
          </a:prstGeom>
          <a:solidFill>
            <a:srgbClr val="EAAA00"/>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Yellow</a:t>
            </a:r>
          </a:p>
          <a:p>
            <a:pPr algn="ctr">
              <a:defRPr/>
            </a:pPr>
            <a:r>
              <a:rPr lang="en-GB" sz="800" kern="0" dirty="0">
                <a:solidFill>
                  <a:prstClr val="white"/>
                </a:solidFill>
              </a:rPr>
              <a:t>234 / 170 / 0</a:t>
            </a:r>
          </a:p>
        </p:txBody>
      </p:sp>
      <p:sp>
        <p:nvSpPr>
          <p:cNvPr id="16" name="Rectangle 15"/>
          <p:cNvSpPr/>
          <p:nvPr userDrawn="1"/>
        </p:nvSpPr>
        <p:spPr bwMode="auto">
          <a:xfrm>
            <a:off x="-648362" y="4052582"/>
            <a:ext cx="525780" cy="422391"/>
          </a:xfrm>
          <a:prstGeom prst="rect">
            <a:avLst/>
          </a:prstGeom>
          <a:solidFill>
            <a:srgbClr val="C6007E"/>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Pink</a:t>
            </a:r>
          </a:p>
          <a:p>
            <a:pPr algn="ctr">
              <a:defRPr/>
            </a:pPr>
            <a:r>
              <a:rPr lang="en-GB" sz="800" kern="0" dirty="0">
                <a:solidFill>
                  <a:prstClr val="white"/>
                </a:solidFill>
              </a:rPr>
              <a:t>198 / 0 / 126</a:t>
            </a:r>
          </a:p>
        </p:txBody>
      </p:sp>
      <p:sp>
        <p:nvSpPr>
          <p:cNvPr id="17" name="Rectangle 16"/>
          <p:cNvSpPr/>
          <p:nvPr userDrawn="1"/>
        </p:nvSpPr>
        <p:spPr bwMode="auto">
          <a:xfrm>
            <a:off x="-648362" y="4511523"/>
            <a:ext cx="525780" cy="422391"/>
          </a:xfrm>
          <a:prstGeom prst="rect">
            <a:avLst/>
          </a:prstGeom>
          <a:solidFill>
            <a:srgbClr val="753F19"/>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Dark Brown</a:t>
            </a:r>
          </a:p>
          <a:p>
            <a:pPr algn="ctr">
              <a:defRPr/>
            </a:pPr>
            <a:r>
              <a:rPr lang="en-GB" sz="800" kern="0" dirty="0">
                <a:solidFill>
                  <a:prstClr val="white"/>
                </a:solidFill>
              </a:rPr>
              <a:t>117 / 63 / 25</a:t>
            </a:r>
          </a:p>
        </p:txBody>
      </p:sp>
      <p:sp>
        <p:nvSpPr>
          <p:cNvPr id="18" name="Rectangle 17"/>
          <p:cNvSpPr/>
          <p:nvPr userDrawn="1"/>
        </p:nvSpPr>
        <p:spPr bwMode="auto">
          <a:xfrm>
            <a:off x="-648361" y="4970463"/>
            <a:ext cx="525779" cy="422391"/>
          </a:xfrm>
          <a:prstGeom prst="rect">
            <a:avLst/>
          </a:prstGeom>
          <a:solidFill>
            <a:srgbClr val="E36877"/>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Pink</a:t>
            </a:r>
          </a:p>
          <a:p>
            <a:pPr algn="ctr">
              <a:defRPr/>
            </a:pPr>
            <a:r>
              <a:rPr lang="en-GB" sz="800" kern="0" dirty="0">
                <a:solidFill>
                  <a:prstClr val="white"/>
                </a:solidFill>
              </a:rPr>
              <a:t>227 / 104 / 119</a:t>
            </a:r>
          </a:p>
        </p:txBody>
      </p:sp>
    </p:spTree>
    <p:extLst>
      <p:ext uri="{BB962C8B-B14F-4D97-AF65-F5344CB8AC3E}">
        <p14:creationId xmlns:p14="http://schemas.microsoft.com/office/powerpoint/2010/main" val="3231996966"/>
      </p:ext>
    </p:extLst>
  </p:cSld>
  <p:clrMapOvr>
    <a:masterClrMapping/>
  </p:clrMapOvr>
  <p:extLst mod="1">
    <p:ext uri="{DCECCB84-F9BA-43D5-87BE-67443E8EF086}">
      <p15:sldGuideLst xmlns:p15="http://schemas.microsoft.com/office/powerpoint/2012/main">
        <p15:guide id="1" orient="horz" pos="2160">
          <p15:clr>
            <a:srgbClr val="FBAE40"/>
          </p15:clr>
        </p15:guide>
        <p15:guide id="2" pos="45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
          <a:stretch/>
        </p:blipFill>
        <p:spPr>
          <a:xfrm>
            <a:off x="0" y="0"/>
            <a:ext cx="12192000"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29103236"/>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a:prstGeom prst="rect">
            <a:avLst/>
          </a:prstGeom>
        </p:spPr>
        <p:txBody>
          <a:bodyPr anchor="t" anchorCtr="0"/>
          <a:lstStyle>
            <a:lvl1pPr algn="l">
              <a:defRPr sz="11000"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4862811" y="5390900"/>
            <a:ext cx="642062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96298842"/>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6878023"/>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a:prstGeom prst="rect">
            <a:avLst/>
          </a:prstGeom>
        </p:spPr>
        <p:txBody>
          <a:bodyPr anchor="t" anchorCtr="0"/>
          <a:lstStyle>
            <a:lvl1pPr algn="l">
              <a:defRPr sz="11000"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4862811" y="5390900"/>
            <a:ext cx="642062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19135230"/>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a:prstGeom prst="rect">
            <a:avLst/>
          </a:prstGeom>
        </p:spPr>
        <p:txBody>
          <a:bodyPr anchor="t" anchorCtr="0"/>
          <a:lstStyle>
            <a:lvl1pPr algn="l">
              <a:defRPr sz="11000"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3925798" y="5390900"/>
            <a:ext cx="7267815"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60147331"/>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1" y="1"/>
            <a:ext cx="12194771" cy="6858000"/>
          </a:xfrm>
          <a:prstGeom prst="rect">
            <a:avLst/>
          </a:prstGeom>
        </p:spPr>
      </p:pic>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7022748" cy="3510000"/>
          </a:xfrm>
          <a:prstGeom prst="rect">
            <a:avLst/>
          </a:prstGeo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749463" y="5390900"/>
            <a:ext cx="698314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30426777"/>
      </p:ext>
    </p:extLst>
  </p:cSld>
  <p:clrMapOvr>
    <a:masterClrMapping/>
  </p:clrMapOvr>
  <p:extLst mod="1">
    <p:ext uri="{DCECCB84-F9BA-43D5-87BE-67443E8EF086}">
      <p15:sldGuideLst xmlns:p15="http://schemas.microsoft.com/office/powerpoint/2012/main">
        <p15:guide id="1" pos="173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853447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998400" y="431800"/>
            <a:ext cx="10195200" cy="5334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329787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322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2181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040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a:prstGeom prst="rect">
            <a:avLst/>
          </a:prstGeo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a:prstGeom prst="rect">
            <a:avLst/>
          </a:prstGeo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18520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a:prstGeom prst="rect">
            <a:avLst/>
          </a:prstGeom>
        </p:spPr>
        <p:txBody>
          <a:bodyPr anchor="t" anchorCtr="0"/>
          <a:lstStyle>
            <a:lvl1pPr algn="l">
              <a:defRPr sz="11000"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3925798" y="5390900"/>
            <a:ext cx="7267815"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82278889"/>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a:prstGeom prst="rect">
            <a:avLst/>
          </a:prstGeo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7665470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a:prstGeom prst="rect">
            <a:avLst/>
          </a:prstGeo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1360"/>
            <a:ext cx="3187200" cy="2134800"/>
          </a:xfrm>
          <a:prstGeom prst="rect">
            <a:avLst/>
          </a:prstGeo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a:prstGeom prst="rect">
            <a:avLst/>
          </a:prstGeo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24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0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a:prstGeom prst="rect">
            <a:avLst/>
          </a:prstGeo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2216172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a:prstGeom prst="rect">
            <a:avLst/>
          </a:prstGeo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42286347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8244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1437501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2804330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294850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208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208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674801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414700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1" y="1"/>
            <a:ext cx="12194771" cy="6858000"/>
          </a:xfrm>
          <a:prstGeom prst="rect">
            <a:avLst/>
          </a:prstGeom>
        </p:spPr>
      </p:pic>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a:prstGeom prst="rect">
            <a:avLst/>
          </a:prstGeo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7" name="Text Placeholder 3"/>
          <p:cNvSpPr>
            <a:spLocks noGrp="1"/>
          </p:cNvSpPr>
          <p:nvPr>
            <p:ph type="body" sz="quarter" idx="11"/>
          </p:nvPr>
        </p:nvSpPr>
        <p:spPr>
          <a:xfrm>
            <a:off x="2749463" y="5390900"/>
            <a:ext cx="698314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94990079"/>
      </p:ext>
    </p:extLst>
  </p:cSld>
  <p:clrMapOvr>
    <a:masterClrMapping/>
  </p:clrMapOvr>
  <p:extLst mod="1">
    <p:ext uri="{DCECCB84-F9BA-43D5-87BE-67443E8EF086}">
      <p15:sldGuideLst xmlns:p15="http://schemas.microsoft.com/office/powerpoint/2012/main">
        <p15:guide id="1" pos="173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97964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6D2077"/>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441397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040335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rgbClr val="00A3A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134808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a:prstGeom prst="rect">
            <a:avLst/>
          </a:prstGeo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Violet</a:t>
              </a:r>
            </a:p>
            <a:p>
              <a:pPr algn="ctr"/>
              <a:r>
                <a:rPr lang="en-GB" sz="900">
                  <a:solidFill>
                    <a:prstClr val="white"/>
                  </a:solidFill>
                </a:rPr>
                <a:t>72 / 54 / 152</a:t>
              </a:r>
              <a:endParaRPr lang="en-GB" sz="900" dirty="0">
                <a:solidFill>
                  <a:prstClr val="white"/>
                </a:solidFill>
              </a:endParaRP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Green</a:t>
              </a:r>
            </a:p>
            <a:p>
              <a:pPr algn="ctr"/>
              <a:r>
                <a:rPr lang="en-GB" sz="900">
                  <a:solidFill>
                    <a:prstClr val="white"/>
                  </a:solidFill>
                </a:rPr>
                <a:t>67 / 176 / 42</a:t>
              </a:r>
              <a:endParaRPr lang="en-GB" sz="900" dirty="0">
                <a:solidFill>
                  <a:prstClr val="white"/>
                </a:solidFill>
              </a:endParaRP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Red</a:t>
              </a:r>
            </a:p>
            <a:p>
              <a:pPr algn="ctr"/>
              <a:r>
                <a:rPr lang="en-GB" sz="900">
                  <a:solidFill>
                    <a:prstClr val="white"/>
                  </a:solidFill>
                </a:rPr>
                <a:t>188 / 32 / 75</a:t>
              </a:r>
              <a:endParaRPr lang="en-GB" sz="900" dirty="0">
                <a:solidFill>
                  <a:prstClr val="white"/>
                </a:solidFill>
              </a:endParaRP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KPMG Blue</a:t>
              </a:r>
            </a:p>
            <a:p>
              <a:pPr algn="ctr"/>
              <a:r>
                <a:rPr lang="en-GB" sz="900">
                  <a:solidFill>
                    <a:prstClr val="white"/>
                  </a:solidFill>
                </a:rPr>
                <a:t>0 / 51 / 141</a:t>
              </a:r>
              <a:endParaRPr lang="en-GB" sz="900" dirty="0">
                <a:solidFill>
                  <a:prstClr val="white"/>
                </a:solidFill>
              </a:endParaRP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Blue</a:t>
              </a:r>
            </a:p>
            <a:p>
              <a:pPr algn="ctr"/>
              <a:r>
                <a:rPr lang="en-GB" sz="900">
                  <a:solidFill>
                    <a:prstClr val="white"/>
                  </a:solidFill>
                </a:rPr>
                <a:t>0 / 145 / 218</a:t>
              </a:r>
              <a:endParaRPr lang="en-GB" sz="900" dirty="0">
                <a:solidFill>
                  <a:prstClr val="white"/>
                </a:solidFill>
              </a:endParaRP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Light Purple</a:t>
              </a:r>
            </a:p>
            <a:p>
              <a:pPr algn="ctr"/>
              <a:r>
                <a:rPr lang="en-GB" sz="900">
                  <a:solidFill>
                    <a:prstClr val="white"/>
                  </a:solidFill>
                </a:rPr>
                <a:t>109 / 32 / 119</a:t>
              </a:r>
              <a:endParaRPr lang="en-GB" sz="900" dirty="0">
                <a:solidFill>
                  <a:prstClr val="white"/>
                </a:solidFill>
              </a:endParaRP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Green</a:t>
              </a:r>
            </a:p>
            <a:p>
              <a:pPr algn="ctr"/>
              <a:r>
                <a:rPr lang="en-GB" sz="900">
                  <a:solidFill>
                    <a:prstClr val="white"/>
                  </a:solidFill>
                </a:rPr>
                <a:t>0 / 163 / 161</a:t>
              </a:r>
              <a:endParaRPr lang="en-GB" sz="900" dirty="0">
                <a:solidFill>
                  <a:prstClr val="white"/>
                </a:solidFill>
              </a:endParaRP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a:solidFill>
                    <a:prstClr val="white"/>
                  </a:solidFill>
                </a:rPr>
                <a:t>Yellow</a:t>
              </a:r>
            </a:p>
            <a:p>
              <a:pPr algn="ctr"/>
              <a:r>
                <a:rPr lang="en-GB" sz="900">
                  <a:solidFill>
                    <a:prstClr val="white"/>
                  </a:solidFill>
                </a:rPr>
                <a:t>234 / 170 / 0</a:t>
              </a:r>
              <a:endParaRPr lang="en-GB" sz="900" dirty="0">
                <a:solidFill>
                  <a:prstClr val="white"/>
                </a:solidFill>
              </a:endParaRP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2088471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Text Placeholder 2"/>
          <p:cNvSpPr>
            <a:spLocks noGrp="1"/>
          </p:cNvSpPr>
          <p:nvPr>
            <p:ph type="body" sz="quarter" idx="11"/>
          </p:nvPr>
        </p:nvSpPr>
        <p:spPr>
          <a:xfrm>
            <a:off x="2729163" y="4771394"/>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a:prstGeom prst="rect">
            <a:avLst/>
          </a:prstGeo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5" name="Text Placeholder 2"/>
          <p:cNvSpPr>
            <a:spLocks noGrp="1"/>
          </p:cNvSpPr>
          <p:nvPr>
            <p:ph type="body" sz="quarter" idx="13"/>
          </p:nvPr>
        </p:nvSpPr>
        <p:spPr>
          <a:xfrm>
            <a:off x="2729163" y="3831758"/>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3" name="Text Placeholder 2"/>
          <p:cNvSpPr>
            <a:spLocks noGrp="1"/>
          </p:cNvSpPr>
          <p:nvPr>
            <p:ph type="body" sz="quarter" idx="14"/>
          </p:nvPr>
        </p:nvSpPr>
        <p:spPr>
          <a:xfrm>
            <a:off x="2729163" y="3480007"/>
            <a:ext cx="241173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4" name="Text Placeholder 2"/>
          <p:cNvSpPr>
            <a:spLocks noGrp="1"/>
          </p:cNvSpPr>
          <p:nvPr>
            <p:ph type="body" sz="quarter" idx="15"/>
          </p:nvPr>
        </p:nvSpPr>
        <p:spPr>
          <a:xfrm>
            <a:off x="5920501" y="3480007"/>
            <a:ext cx="236126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Tree>
    <p:extLst>
      <p:ext uri="{BB962C8B-B14F-4D97-AF65-F5344CB8AC3E}">
        <p14:creationId xmlns:p14="http://schemas.microsoft.com/office/powerpoint/2010/main" val="1296147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fld id="{1CC686FF-B5A7-48D0-8561-3166AA431F67}" type="slidenum">
              <a:rPr lang="de-DE" altLang="en-US">
                <a:solidFill>
                  <a:srgbClr val="000000"/>
                </a:solidFill>
              </a:rPr>
              <a:pPr/>
              <a:t>‹#›</a:t>
            </a:fld>
            <a:endParaRPr lang="de-DE" altLang="en-US">
              <a:solidFill>
                <a:srgbClr val="000000"/>
              </a:solidFill>
            </a:endParaRPr>
          </a:p>
        </p:txBody>
      </p:sp>
    </p:spTree>
    <p:extLst>
      <p:ext uri="{BB962C8B-B14F-4D97-AF65-F5344CB8AC3E}">
        <p14:creationId xmlns:p14="http://schemas.microsoft.com/office/powerpoint/2010/main" val="363716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object 3"/>
          <p:cNvSpPr/>
          <p:nvPr userDrawn="1"/>
        </p:nvSpPr>
        <p:spPr>
          <a:xfrm>
            <a:off x="1" y="0"/>
            <a:ext cx="609600" cy="6858000"/>
          </a:xfrm>
          <a:custGeom>
            <a:avLst/>
            <a:gdLst/>
            <a:ahLst/>
            <a:cxnLst/>
            <a:rect l="l" t="t" r="r" b="b"/>
            <a:pathLst>
              <a:path w="765175" h="7564120">
                <a:moveTo>
                  <a:pt x="0" y="7563611"/>
                </a:moveTo>
                <a:lnTo>
                  <a:pt x="765048" y="7563611"/>
                </a:lnTo>
                <a:lnTo>
                  <a:pt x="765048" y="0"/>
                </a:lnTo>
                <a:lnTo>
                  <a:pt x="0" y="0"/>
                </a:lnTo>
                <a:lnTo>
                  <a:pt x="0" y="7563611"/>
                </a:lnTo>
              </a:path>
            </a:pathLst>
          </a:custGeom>
          <a:solidFill>
            <a:srgbClr val="00B0F0"/>
          </a:solidFill>
        </p:spPr>
        <p:txBody>
          <a:bodyPr wrap="square" lIns="0" tIns="0" rIns="0" bIns="0" rtlCol="0"/>
          <a:lstStyle/>
          <a:p>
            <a:endParaRPr dirty="0">
              <a:solidFill>
                <a:srgbClr val="000000"/>
              </a:solidFill>
            </a:endParaRPr>
          </a:p>
        </p:txBody>
      </p:sp>
      <p:sp>
        <p:nvSpPr>
          <p:cNvPr id="2" name="Title 1"/>
          <p:cNvSpPr>
            <a:spLocks noGrp="1"/>
          </p:cNvSpPr>
          <p:nvPr>
            <p:ph type="title"/>
          </p:nvPr>
        </p:nvSpPr>
        <p:spPr>
          <a:xfrm>
            <a:off x="732184" y="228600"/>
            <a:ext cx="10515600" cy="549275"/>
          </a:xfrm>
          <a:prstGeom prst="rect">
            <a:avLst/>
          </a:prstGeom>
        </p:spPr>
        <p:txBody>
          <a:bodyPr anchor="t">
            <a:normAutofit/>
          </a:bodyPr>
          <a:lstStyle>
            <a:lvl1pPr>
              <a:defRPr sz="3200">
                <a:latin typeface="KPMG Extralight" panose="020B0303030202040204" pitchFamily="34" charset="0"/>
              </a:defRPr>
            </a:lvl1pPr>
          </a:lstStyle>
          <a:p>
            <a:r>
              <a:rPr lang="en-US" dirty="0"/>
              <a:t>Click to edit Master title style</a:t>
            </a:r>
            <a:endParaRPr lang="en-GB" dirty="0"/>
          </a:p>
        </p:txBody>
      </p:sp>
      <p:sp>
        <p:nvSpPr>
          <p:cNvPr id="5" name="Text Placeholder 14"/>
          <p:cNvSpPr>
            <a:spLocks noGrp="1"/>
          </p:cNvSpPr>
          <p:nvPr>
            <p:ph type="body" sz="quarter" idx="10"/>
          </p:nvPr>
        </p:nvSpPr>
        <p:spPr>
          <a:xfrm rot="16200000">
            <a:off x="-1986643" y="3543300"/>
            <a:ext cx="4572000" cy="533400"/>
          </a:xfrm>
          <a:prstGeom prst="rect">
            <a:avLst/>
          </a:prstGeom>
        </p:spPr>
        <p:txBody>
          <a:bodyPr anchor="ctr"/>
          <a:lstStyle>
            <a:lvl1pPr>
              <a:defRPr sz="2800"/>
            </a:lvl1pPr>
          </a:lstStyle>
          <a:p>
            <a:pPr lvl="0"/>
            <a:r>
              <a:rPr lang="en-US" dirty="0"/>
              <a:t>Click to edit Master text styles</a:t>
            </a:r>
          </a:p>
        </p:txBody>
      </p:sp>
      <p:sp>
        <p:nvSpPr>
          <p:cNvPr id="10" name="Text Placeholder 3"/>
          <p:cNvSpPr>
            <a:spLocks noGrp="1"/>
          </p:cNvSpPr>
          <p:nvPr>
            <p:ph type="body" sz="quarter" idx="11"/>
          </p:nvPr>
        </p:nvSpPr>
        <p:spPr>
          <a:xfrm>
            <a:off x="731838" y="708026"/>
            <a:ext cx="10999787" cy="439288"/>
          </a:xfrm>
          <a:prstGeom prst="rect">
            <a:avLst/>
          </a:prstGeom>
        </p:spPr>
        <p:txBody>
          <a:bodyPr/>
          <a:lstStyle>
            <a:lvl1pPr>
              <a:defRPr sz="1400">
                <a:solidFill>
                  <a:schemeClr val="tx1"/>
                </a:solidFill>
                <a:latin typeface="Univers LT Std 45 Light" panose="020B0403020202020204"/>
              </a:defRPr>
            </a:lvl1pPr>
            <a:lvl2pPr>
              <a:defRPr sz="1400">
                <a:solidFill>
                  <a:schemeClr val="tx1"/>
                </a:solidFill>
                <a:latin typeface="Univers LT Std 45 Light" panose="020B0403020202020204"/>
              </a:defRPr>
            </a:lvl2pPr>
            <a:lvl3pPr>
              <a:defRPr sz="1400">
                <a:solidFill>
                  <a:schemeClr val="tx1"/>
                </a:solidFill>
                <a:latin typeface="Univers LT Std 45 Light" panose="020B0403020202020204"/>
              </a:defRPr>
            </a:lvl3pPr>
            <a:lvl4pPr>
              <a:defRPr sz="1400">
                <a:solidFill>
                  <a:schemeClr val="tx1"/>
                </a:solidFill>
                <a:latin typeface="Univers LT Std 45 Light" panose="020B0403020202020204"/>
              </a:defRPr>
            </a:lvl4pPr>
            <a:lvl5pPr>
              <a:defRPr sz="1400">
                <a:solidFill>
                  <a:schemeClr val="tx1"/>
                </a:solidFill>
                <a:latin typeface="Univers LT Std 45 Light" panose="020B040302020202020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p:cNvSpPr/>
          <p:nvPr userDrawn="1"/>
        </p:nvSpPr>
        <p:spPr bwMode="auto">
          <a:xfrm>
            <a:off x="-648362" y="1295400"/>
            <a:ext cx="525780" cy="422391"/>
          </a:xfrm>
          <a:prstGeom prst="rect">
            <a:avLst/>
          </a:prstGeom>
          <a:solidFill>
            <a:srgbClr val="00338D"/>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KPMG Blue</a:t>
            </a:r>
          </a:p>
          <a:p>
            <a:pPr algn="ctr">
              <a:defRPr/>
            </a:pPr>
            <a:r>
              <a:rPr lang="en-GB" sz="800" kern="0" dirty="0">
                <a:solidFill>
                  <a:prstClr val="white"/>
                </a:solidFill>
              </a:rPr>
              <a:t>0 / 51 / 141</a:t>
            </a:r>
          </a:p>
        </p:txBody>
      </p:sp>
      <p:sp>
        <p:nvSpPr>
          <p:cNvPr id="11" name="Rectangle 10"/>
          <p:cNvSpPr/>
          <p:nvPr userDrawn="1"/>
        </p:nvSpPr>
        <p:spPr bwMode="auto">
          <a:xfrm>
            <a:off x="-648362" y="1754341"/>
            <a:ext cx="525780" cy="422391"/>
          </a:xfrm>
          <a:prstGeom prst="rect">
            <a:avLst/>
          </a:prstGeom>
          <a:solidFill>
            <a:srgbClr val="0091DA"/>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Blue</a:t>
            </a:r>
          </a:p>
          <a:p>
            <a:pPr algn="ctr">
              <a:defRPr/>
            </a:pPr>
            <a:r>
              <a:rPr lang="en-GB" sz="800" kern="0" dirty="0">
                <a:solidFill>
                  <a:prstClr val="white"/>
                </a:solidFill>
              </a:rPr>
              <a:t>0 / 145 / 218</a:t>
            </a:r>
          </a:p>
        </p:txBody>
      </p:sp>
      <p:sp>
        <p:nvSpPr>
          <p:cNvPr id="12" name="Rectangle 11"/>
          <p:cNvSpPr/>
          <p:nvPr userDrawn="1"/>
        </p:nvSpPr>
        <p:spPr bwMode="auto">
          <a:xfrm>
            <a:off x="-648362" y="2213282"/>
            <a:ext cx="525780" cy="423275"/>
          </a:xfrm>
          <a:prstGeom prst="rect">
            <a:avLst/>
          </a:prstGeom>
          <a:solidFill>
            <a:srgbClr val="470A68"/>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Purple</a:t>
            </a:r>
          </a:p>
          <a:p>
            <a:pPr algn="ctr">
              <a:defRPr/>
            </a:pPr>
            <a:r>
              <a:rPr lang="en-GB" sz="800" kern="0" dirty="0">
                <a:solidFill>
                  <a:prstClr val="white"/>
                </a:solidFill>
              </a:rPr>
              <a:t>71 / 10 / 104</a:t>
            </a:r>
          </a:p>
        </p:txBody>
      </p:sp>
      <p:sp>
        <p:nvSpPr>
          <p:cNvPr id="13" name="Rectangle 12"/>
          <p:cNvSpPr/>
          <p:nvPr userDrawn="1"/>
        </p:nvSpPr>
        <p:spPr bwMode="auto">
          <a:xfrm>
            <a:off x="-648362" y="2673107"/>
            <a:ext cx="525780" cy="423275"/>
          </a:xfrm>
          <a:prstGeom prst="rect">
            <a:avLst/>
          </a:prstGeom>
          <a:solidFill>
            <a:srgbClr val="6D2077"/>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Purple</a:t>
            </a:r>
          </a:p>
          <a:p>
            <a:pPr algn="ctr">
              <a:defRPr/>
            </a:pPr>
            <a:r>
              <a:rPr lang="en-GB" sz="800" kern="0" dirty="0">
                <a:solidFill>
                  <a:prstClr val="white"/>
                </a:solidFill>
              </a:rPr>
              <a:t>109 / 32 / 119</a:t>
            </a:r>
          </a:p>
        </p:txBody>
      </p:sp>
      <p:sp>
        <p:nvSpPr>
          <p:cNvPr id="14" name="Rectangle 13"/>
          <p:cNvSpPr/>
          <p:nvPr userDrawn="1"/>
        </p:nvSpPr>
        <p:spPr bwMode="auto">
          <a:xfrm>
            <a:off x="-648362" y="3132932"/>
            <a:ext cx="525780" cy="423275"/>
          </a:xfrm>
          <a:prstGeom prst="rect">
            <a:avLst/>
          </a:prstGeom>
          <a:solidFill>
            <a:srgbClr val="00A3A1"/>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Green</a:t>
            </a:r>
          </a:p>
          <a:p>
            <a:pPr algn="ctr">
              <a:defRPr/>
            </a:pPr>
            <a:r>
              <a:rPr lang="en-GB" sz="800" kern="0" dirty="0">
                <a:solidFill>
                  <a:prstClr val="white"/>
                </a:solidFill>
              </a:rPr>
              <a:t>0 / 163 / 161</a:t>
            </a:r>
          </a:p>
        </p:txBody>
      </p:sp>
      <p:sp>
        <p:nvSpPr>
          <p:cNvPr id="15" name="Rectangle 14"/>
          <p:cNvSpPr/>
          <p:nvPr userDrawn="1"/>
        </p:nvSpPr>
        <p:spPr bwMode="auto">
          <a:xfrm>
            <a:off x="-648362" y="3592757"/>
            <a:ext cx="525780" cy="423275"/>
          </a:xfrm>
          <a:prstGeom prst="rect">
            <a:avLst/>
          </a:prstGeom>
          <a:solidFill>
            <a:srgbClr val="EAAA00"/>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Yellow</a:t>
            </a:r>
          </a:p>
          <a:p>
            <a:pPr algn="ctr">
              <a:defRPr/>
            </a:pPr>
            <a:r>
              <a:rPr lang="en-GB" sz="800" kern="0" dirty="0">
                <a:solidFill>
                  <a:prstClr val="white"/>
                </a:solidFill>
              </a:rPr>
              <a:t>234 / 170 / 0</a:t>
            </a:r>
          </a:p>
        </p:txBody>
      </p:sp>
      <p:sp>
        <p:nvSpPr>
          <p:cNvPr id="16" name="Rectangle 15"/>
          <p:cNvSpPr/>
          <p:nvPr userDrawn="1"/>
        </p:nvSpPr>
        <p:spPr bwMode="auto">
          <a:xfrm>
            <a:off x="-648362" y="4052582"/>
            <a:ext cx="525780" cy="422391"/>
          </a:xfrm>
          <a:prstGeom prst="rect">
            <a:avLst/>
          </a:prstGeom>
          <a:solidFill>
            <a:srgbClr val="C6007E"/>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Pink</a:t>
            </a:r>
          </a:p>
          <a:p>
            <a:pPr algn="ctr">
              <a:defRPr/>
            </a:pPr>
            <a:r>
              <a:rPr lang="en-GB" sz="800" kern="0" dirty="0">
                <a:solidFill>
                  <a:prstClr val="white"/>
                </a:solidFill>
              </a:rPr>
              <a:t>198 / 0 / 126</a:t>
            </a:r>
          </a:p>
        </p:txBody>
      </p:sp>
      <p:sp>
        <p:nvSpPr>
          <p:cNvPr id="17" name="Rectangle 16"/>
          <p:cNvSpPr/>
          <p:nvPr userDrawn="1"/>
        </p:nvSpPr>
        <p:spPr bwMode="auto">
          <a:xfrm>
            <a:off x="-648362" y="4511523"/>
            <a:ext cx="525780" cy="422391"/>
          </a:xfrm>
          <a:prstGeom prst="rect">
            <a:avLst/>
          </a:prstGeom>
          <a:solidFill>
            <a:srgbClr val="753F19"/>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Dark Brown</a:t>
            </a:r>
          </a:p>
          <a:p>
            <a:pPr algn="ctr">
              <a:defRPr/>
            </a:pPr>
            <a:r>
              <a:rPr lang="en-GB" sz="800" kern="0" dirty="0">
                <a:solidFill>
                  <a:prstClr val="white"/>
                </a:solidFill>
              </a:rPr>
              <a:t>117 / 63 / 25</a:t>
            </a:r>
          </a:p>
        </p:txBody>
      </p:sp>
      <p:sp>
        <p:nvSpPr>
          <p:cNvPr id="18" name="Rectangle 17"/>
          <p:cNvSpPr/>
          <p:nvPr userDrawn="1"/>
        </p:nvSpPr>
        <p:spPr bwMode="auto">
          <a:xfrm>
            <a:off x="-648361" y="4970463"/>
            <a:ext cx="525779" cy="422391"/>
          </a:xfrm>
          <a:prstGeom prst="rect">
            <a:avLst/>
          </a:prstGeom>
          <a:solidFill>
            <a:srgbClr val="E36877"/>
          </a:solidFill>
          <a:ln w="12700" cap="flat" cmpd="sng" algn="ctr">
            <a:noFill/>
            <a:prstDash val="solid"/>
            <a:miter lim="800000"/>
          </a:ln>
          <a:effectLst/>
        </p:spPr>
        <p:txBody>
          <a:bodyPr lIns="54000" tIns="54000" rIns="54000" bIns="54000" anchor="ctr"/>
          <a:lstStyle/>
          <a:p>
            <a:pPr algn="ctr">
              <a:defRPr/>
            </a:pPr>
            <a:r>
              <a:rPr lang="en-GB" sz="800" kern="0" dirty="0">
                <a:solidFill>
                  <a:prstClr val="white"/>
                </a:solidFill>
              </a:rPr>
              <a:t>Light Pink</a:t>
            </a:r>
          </a:p>
          <a:p>
            <a:pPr algn="ctr">
              <a:defRPr/>
            </a:pPr>
            <a:r>
              <a:rPr lang="en-GB" sz="800" kern="0" dirty="0">
                <a:solidFill>
                  <a:prstClr val="white"/>
                </a:solidFill>
              </a:rPr>
              <a:t>227 / 104 / 119</a:t>
            </a:r>
          </a:p>
        </p:txBody>
      </p:sp>
    </p:spTree>
    <p:extLst>
      <p:ext uri="{BB962C8B-B14F-4D97-AF65-F5344CB8AC3E}">
        <p14:creationId xmlns:p14="http://schemas.microsoft.com/office/powerpoint/2010/main" val="3801071635"/>
      </p:ext>
    </p:extLst>
  </p:cSld>
  <p:clrMapOvr>
    <a:masterClrMapping/>
  </p:clrMapOvr>
  <p:extLst mod="1">
    <p:ext uri="{DCECCB84-F9BA-43D5-87BE-67443E8EF086}">
      <p15:sldGuideLst xmlns:p15="http://schemas.microsoft.com/office/powerpoint/2012/main">
        <p15:guide id="1" orient="horz" pos="2160">
          <p15:clr>
            <a:srgbClr val="FBAE40"/>
          </p15:clr>
        </p15:guide>
        <p15:guide id="2" pos="45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
          <a:stretch/>
        </p:blipFill>
        <p:spPr>
          <a:xfrm>
            <a:off x="0" y="0"/>
            <a:ext cx="12192000"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86093966"/>
      </p:ext>
    </p:extLst>
  </p:cSld>
  <p:clrMapOvr>
    <a:masterClrMapping/>
  </p:clrMapOvr>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5533633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48723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a:prstGeom prst="rect">
            <a:avLst/>
          </a:prstGeom>
        </p:spPr>
        <p:txBody>
          <a:bodyPr anchor="t" anchorCtr="0"/>
          <a:lstStyle>
            <a:lvl1pPr algn="l">
              <a:defRPr sz="11000"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4862811" y="5390900"/>
            <a:ext cx="642062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2397729"/>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a:prstGeom prst="rect">
            <a:avLst/>
          </a:prstGeom>
        </p:spPr>
        <p:txBody>
          <a:bodyPr anchor="t" anchorCtr="0"/>
          <a:lstStyle>
            <a:lvl1pPr algn="l">
              <a:defRPr sz="11000"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3925798" y="5390900"/>
            <a:ext cx="7267815"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3322796"/>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1" y="1"/>
            <a:ext cx="12194771" cy="6858000"/>
          </a:xfrm>
          <a:prstGeom prst="rect">
            <a:avLst/>
          </a:prstGeom>
        </p:spPr>
      </p:pic>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7022748" cy="3510000"/>
          </a:xfrm>
          <a:prstGeom prst="rect">
            <a:avLst/>
          </a:prstGeo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749463" y="5390900"/>
            <a:ext cx="698314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8533909"/>
      </p:ext>
    </p:extLst>
  </p:cSld>
  <p:clrMapOvr>
    <a:masterClrMapping/>
  </p:clrMapOvr>
  <p:extLst mod="1">
    <p:ext uri="{DCECCB84-F9BA-43D5-87BE-67443E8EF086}">
      <p15:sldGuideLst xmlns:p15="http://schemas.microsoft.com/office/powerpoint/2012/main">
        <p15:guide id="1" pos="173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6 - No image">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1182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998400" y="431800"/>
            <a:ext cx="10195200" cy="5334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214707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20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8768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370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a:prstGeom prst="rect">
            <a:avLst/>
          </a:prstGeo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0126"/>
            <a:ext cx="4968000" cy="4546800"/>
          </a:xfrm>
          <a:prstGeom prst="rect">
            <a:avLst/>
          </a:prstGeo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9631649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a:prstGeom prst="rect">
            <a:avLst/>
          </a:prstGeom>
        </p:spPr>
        <p:txBody>
          <a:bodyPr anchor="ctr"/>
          <a:lstStyle>
            <a:lvl1pPr algn="ctr">
              <a:defRPr/>
            </a:lvl1pPr>
          </a:lstStyle>
          <a:p>
            <a:r>
              <a:rPr lang="en-US" dirty="0"/>
              <a:t>Click icon to add chart</a:t>
            </a:r>
            <a:endParaRPr lang="en-GB" dirty="0"/>
          </a:p>
        </p:txBody>
      </p:sp>
    </p:spTree>
    <p:extLst>
      <p:ext uri="{BB962C8B-B14F-4D97-AF65-F5344CB8AC3E}">
        <p14:creationId xmlns:p14="http://schemas.microsoft.com/office/powerpoint/2010/main" val="2006346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998400" y="431800"/>
            <a:ext cx="10195200" cy="5334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0867071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a:prstGeom prst="rect">
            <a:avLst/>
          </a:prstGeom>
        </p:spPr>
        <p:txBody>
          <a:bodyPr anchor="ctr"/>
          <a:lstStyle>
            <a:lvl1pPr algn="ctr">
              <a:defRPr/>
            </a:lvl1pPr>
          </a:lstStyle>
          <a:p>
            <a:r>
              <a:rPr lang="en-US" dirty="0"/>
              <a:t>Click icon to add chart</a:t>
            </a:r>
            <a:endParaRPr lang="en-GB" dirty="0"/>
          </a:p>
        </p:txBody>
      </p:sp>
      <p:sp>
        <p:nvSpPr>
          <p:cNvPr id="6" name="Chart Placeholder 4"/>
          <p:cNvSpPr>
            <a:spLocks noGrp="1"/>
          </p:cNvSpPr>
          <p:nvPr>
            <p:ph type="chart" sz="quarter" idx="12"/>
          </p:nvPr>
        </p:nvSpPr>
        <p:spPr>
          <a:xfrm>
            <a:off x="1003200" y="1331360"/>
            <a:ext cx="3187200" cy="2134800"/>
          </a:xfrm>
          <a:prstGeom prst="rect">
            <a:avLst/>
          </a:prstGeom>
        </p:spPr>
        <p:txBody>
          <a:bodyPr anchor="ctr"/>
          <a:lstStyle>
            <a:lvl1pPr algn="ctr">
              <a:defRPr/>
            </a:lvl1pPr>
          </a:lstStyle>
          <a:p>
            <a:r>
              <a:rPr lang="en-US" dirty="0"/>
              <a:t>Click icon to add chart</a:t>
            </a:r>
            <a:endParaRPr lang="en-GB" dirty="0"/>
          </a:p>
        </p:txBody>
      </p:sp>
      <p:sp>
        <p:nvSpPr>
          <p:cNvPr id="7" name="Text Placeholder 8"/>
          <p:cNvSpPr>
            <a:spLocks noGrp="1"/>
          </p:cNvSpPr>
          <p:nvPr>
            <p:ph type="body" sz="quarter" idx="10"/>
          </p:nvPr>
        </p:nvSpPr>
        <p:spPr>
          <a:xfrm>
            <a:off x="10032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a:prstGeom prst="rect">
            <a:avLst/>
          </a:prstGeom>
        </p:spPr>
        <p:txBody>
          <a:bodyPr anchor="ctr"/>
          <a:lstStyle>
            <a:lvl1pPr algn="ctr">
              <a:defRPr/>
            </a:lvl1pPr>
          </a:lstStyle>
          <a:p>
            <a:r>
              <a:rPr lang="en-US" dirty="0"/>
              <a:t>Click icon to add chart</a:t>
            </a:r>
            <a:endParaRPr lang="en-GB" dirty="0"/>
          </a:p>
        </p:txBody>
      </p:sp>
      <p:sp>
        <p:nvSpPr>
          <p:cNvPr id="9" name="Text Placeholder 8"/>
          <p:cNvSpPr>
            <a:spLocks noGrp="1"/>
          </p:cNvSpPr>
          <p:nvPr>
            <p:ph type="body" sz="quarter" idx="14"/>
          </p:nvPr>
        </p:nvSpPr>
        <p:spPr>
          <a:xfrm>
            <a:off x="45024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4984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a:prstGeom prst="rect">
            <a:avLst/>
          </a:prstGeom>
        </p:spPr>
        <p:txBody>
          <a:bodyPr anchor="ctr"/>
          <a:lstStyle>
            <a:lvl1pPr algn="ctr">
              <a:defRPr/>
            </a:lvl1pPr>
          </a:lstStyle>
          <a:p>
            <a:r>
              <a:rPr lang="en-US" dirty="0"/>
              <a:t>Click icon to add picture</a:t>
            </a:r>
            <a:endParaRPr lang="en-GB" dirty="0"/>
          </a:p>
        </p:txBody>
      </p:sp>
    </p:spTree>
    <p:extLst>
      <p:ext uri="{BB962C8B-B14F-4D97-AF65-F5344CB8AC3E}">
        <p14:creationId xmlns:p14="http://schemas.microsoft.com/office/powerpoint/2010/main" val="3378945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a:prstGeom prst="rect">
            <a:avLst/>
          </a:prstGeom>
        </p:spPr>
        <p:txBody>
          <a:bodyPr anchor="ctr"/>
          <a:lstStyle>
            <a:lvl1pPr algn="ctr">
              <a:defRPr/>
            </a:lvl1pPr>
          </a:lstStyle>
          <a:p>
            <a:r>
              <a:rPr lang="en-US" dirty="0"/>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25838954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0804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51576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72348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2" name="Text Placeholder 8"/>
          <p:cNvSpPr>
            <a:spLocks noGrp="1"/>
          </p:cNvSpPr>
          <p:nvPr>
            <p:ph type="body" sz="quarter" idx="19"/>
          </p:nvPr>
        </p:nvSpPr>
        <p:spPr>
          <a:xfrm>
            <a:off x="9312000" y="2172526"/>
            <a:ext cx="1876800" cy="3704400"/>
          </a:xfrm>
          <a:prstGeom prst="rect">
            <a:avLst/>
          </a:prstGeom>
        </p:spPr>
        <p:txBody>
          <a:bodyPr/>
          <a:lstStyle>
            <a:lvl1pPr algn="l">
              <a:defRPr sz="1400"/>
            </a:lvl1pPr>
            <a:lvl2pPr algn="l">
              <a:defRPr sz="1400"/>
            </a:lvl2pPr>
            <a:lvl3pPr algn="l">
              <a:defRPr sz="1400"/>
            </a:lvl3pPr>
            <a:lvl4pPr algn="l">
              <a:defRPr sz="1400"/>
            </a:lvl4pPr>
            <a:lvl5pPr algn="l">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03415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8"/>
          <p:cNvSpPr>
            <a:spLocks noGrp="1"/>
          </p:cNvSpPr>
          <p:nvPr>
            <p:ph type="body" sz="quarter" idx="11"/>
          </p:nvPr>
        </p:nvSpPr>
        <p:spPr>
          <a:xfrm>
            <a:off x="36160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8"/>
          <p:cNvSpPr>
            <a:spLocks noGrp="1"/>
          </p:cNvSpPr>
          <p:nvPr>
            <p:ph type="body" sz="quarter" idx="12"/>
          </p:nvPr>
        </p:nvSpPr>
        <p:spPr>
          <a:xfrm>
            <a:off x="62288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8"/>
          <p:cNvSpPr>
            <a:spLocks noGrp="1"/>
          </p:cNvSpPr>
          <p:nvPr>
            <p:ph type="body" sz="quarter" idx="13"/>
          </p:nvPr>
        </p:nvSpPr>
        <p:spPr>
          <a:xfrm>
            <a:off x="8841600" y="2172526"/>
            <a:ext cx="2347200" cy="3704400"/>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text</a:t>
            </a:r>
            <a:endParaRPr lang="en-GB" dirty="0"/>
          </a:p>
        </p:txBody>
      </p:sp>
    </p:spTree>
    <p:extLst>
      <p:ext uri="{BB962C8B-B14F-4D97-AF65-F5344CB8AC3E}">
        <p14:creationId xmlns:p14="http://schemas.microsoft.com/office/powerpoint/2010/main" val="5992638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31" name="Text Placeholder 3"/>
          <p:cNvSpPr>
            <a:spLocks noGrp="1"/>
          </p:cNvSpPr>
          <p:nvPr>
            <p:ph type="body" sz="quarter" idx="53"/>
          </p:nvPr>
        </p:nvSpPr>
        <p:spPr>
          <a:xfrm>
            <a:off x="1003347"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3"/>
          <p:cNvSpPr>
            <a:spLocks noGrp="1"/>
          </p:cNvSpPr>
          <p:nvPr>
            <p:ph type="body" sz="quarter" idx="54"/>
          </p:nvPr>
        </p:nvSpPr>
        <p:spPr>
          <a:xfrm>
            <a:off x="1003347"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3"/>
          <p:cNvSpPr>
            <a:spLocks noGrp="1"/>
          </p:cNvSpPr>
          <p:nvPr>
            <p:ph type="body" sz="quarter" idx="55"/>
          </p:nvPr>
        </p:nvSpPr>
        <p:spPr>
          <a:xfrm>
            <a:off x="7342095" y="1718873"/>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3"/>
          <p:cNvSpPr>
            <a:spLocks noGrp="1"/>
          </p:cNvSpPr>
          <p:nvPr>
            <p:ph type="body" sz="quarter" idx="56"/>
          </p:nvPr>
        </p:nvSpPr>
        <p:spPr>
          <a:xfrm>
            <a:off x="7342095" y="4404050"/>
            <a:ext cx="3849600" cy="1472876"/>
          </a:xfrm>
          <a:prstGeom prst="rect">
            <a:avLst/>
          </a:prstGeo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CA" sz="1200" dirty="0">
              <a:solidFill>
                <a:srgbClr val="483698"/>
              </a:solidFill>
            </a:endParaRPr>
          </a:p>
        </p:txBody>
      </p:sp>
    </p:spTree>
    <p:extLst>
      <p:ext uri="{BB962C8B-B14F-4D97-AF65-F5344CB8AC3E}">
        <p14:creationId xmlns:p14="http://schemas.microsoft.com/office/powerpoint/2010/main" val="14742836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9" name="Text Placeholder 8"/>
          <p:cNvSpPr>
            <a:spLocks noGrp="1"/>
          </p:cNvSpPr>
          <p:nvPr>
            <p:ph type="body" sz="quarter" idx="19"/>
          </p:nvPr>
        </p:nvSpPr>
        <p:spPr>
          <a:xfrm>
            <a:off x="10032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
          <p:cNvSpPr>
            <a:spLocks noGrp="1"/>
          </p:cNvSpPr>
          <p:nvPr>
            <p:ph type="body" sz="quarter" idx="21"/>
          </p:nvPr>
        </p:nvSpPr>
        <p:spPr>
          <a:xfrm>
            <a:off x="6220800" y="1708149"/>
            <a:ext cx="4968000" cy="4168775"/>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408182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13" name="Text Placeholder 8"/>
          <p:cNvSpPr>
            <a:spLocks noGrp="1"/>
          </p:cNvSpPr>
          <p:nvPr>
            <p:ph type="body" sz="quarter" idx="19"/>
          </p:nvPr>
        </p:nvSpPr>
        <p:spPr>
          <a:xfrm>
            <a:off x="10032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8"/>
          <p:cNvSpPr>
            <a:spLocks noGrp="1"/>
          </p:cNvSpPr>
          <p:nvPr>
            <p:ph type="body" sz="quarter" idx="20"/>
          </p:nvPr>
        </p:nvSpPr>
        <p:spPr>
          <a:xfrm>
            <a:off x="10032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
          <p:cNvSpPr>
            <a:spLocks noGrp="1"/>
          </p:cNvSpPr>
          <p:nvPr>
            <p:ph type="body" sz="quarter" idx="21"/>
          </p:nvPr>
        </p:nvSpPr>
        <p:spPr>
          <a:xfrm>
            <a:off x="6220800" y="1708150"/>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8"/>
          <p:cNvSpPr>
            <a:spLocks noGrp="1"/>
          </p:cNvSpPr>
          <p:nvPr>
            <p:ph type="body" sz="quarter" idx="22"/>
          </p:nvPr>
        </p:nvSpPr>
        <p:spPr>
          <a:xfrm>
            <a:off x="6220800" y="1322388"/>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
          <p:cNvSpPr>
            <a:spLocks noGrp="1"/>
          </p:cNvSpPr>
          <p:nvPr>
            <p:ph type="body" sz="quarter" idx="23"/>
          </p:nvPr>
        </p:nvSpPr>
        <p:spPr>
          <a:xfrm>
            <a:off x="10032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8"/>
          <p:cNvSpPr>
            <a:spLocks noGrp="1"/>
          </p:cNvSpPr>
          <p:nvPr>
            <p:ph type="body" sz="quarter" idx="24"/>
          </p:nvPr>
        </p:nvSpPr>
        <p:spPr>
          <a:xfrm>
            <a:off x="10032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8"/>
          <p:cNvSpPr>
            <a:spLocks noGrp="1"/>
          </p:cNvSpPr>
          <p:nvPr>
            <p:ph type="body" sz="quarter" idx="25"/>
          </p:nvPr>
        </p:nvSpPr>
        <p:spPr>
          <a:xfrm>
            <a:off x="6220800" y="4117976"/>
            <a:ext cx="4968000" cy="1758950"/>
          </a:xfrm>
          <a:prstGeom prst="rect">
            <a:avLst/>
          </a:prstGeo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8"/>
          <p:cNvSpPr>
            <a:spLocks noGrp="1"/>
          </p:cNvSpPr>
          <p:nvPr>
            <p:ph type="body" sz="quarter" idx="26"/>
          </p:nvPr>
        </p:nvSpPr>
        <p:spPr>
          <a:xfrm>
            <a:off x="6220800" y="3741920"/>
            <a:ext cx="4968000" cy="388800"/>
          </a:xfrm>
          <a:prstGeom prst="rect">
            <a:avLst/>
          </a:prstGeo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6200821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8624" t="16167" r="19535" b="11976"/>
          <a:stretch/>
        </p:blipFill>
        <p:spPr>
          <a:xfrm>
            <a:off x="0" y="0"/>
            <a:ext cx="12192000" cy="6858000"/>
          </a:xfrm>
          <a:prstGeom prst="rect">
            <a:avLst/>
          </a:prstGeom>
        </p:spPr>
      </p:pic>
      <p:sp>
        <p:nvSpPr>
          <p:cNvPr id="5"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1211072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40607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358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A3A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899670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76245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US"/>
              <a:t>Click to edit Master title style</a:t>
            </a:r>
            <a:endParaRPr lang="en-US"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70A68"/>
          </a:solidFill>
        </p:spPr>
        <p:txBody>
          <a:bodyPr wrap="square" lIns="0" tIns="0" rIns="0" bIns="0" rtlCol="0">
            <a:noAutofit/>
          </a:bodyPr>
          <a:lstStyle/>
          <a:p>
            <a:endParaRPr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508863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OLO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03200" y="432000"/>
            <a:ext cx="10185600" cy="518400"/>
          </a:xfrm>
          <a:prstGeom prst="rect">
            <a:avLst/>
          </a:prstGeom>
        </p:spPr>
        <p:txBody>
          <a:bodyPr/>
          <a:lstStyle>
            <a:lvl1pPr>
              <a:defRPr/>
            </a:lvl1pPr>
          </a:lstStyle>
          <a:p>
            <a:r>
              <a:rPr lang="en-US" dirty="0"/>
              <a:t>Colors</a:t>
            </a:r>
          </a:p>
        </p:txBody>
      </p:sp>
      <p:grpSp>
        <p:nvGrpSpPr>
          <p:cNvPr id="20" name="Group 19"/>
          <p:cNvGrpSpPr/>
          <p:nvPr userDrawn="1"/>
        </p:nvGrpSpPr>
        <p:grpSpPr>
          <a:xfrm>
            <a:off x="1215696" y="1430719"/>
            <a:ext cx="9220656" cy="4323905"/>
            <a:chOff x="752400" y="1211263"/>
            <a:chExt cx="7647063" cy="4594225"/>
          </a:xfrm>
        </p:grpSpPr>
        <p:sp>
          <p:nvSpPr>
            <p:cNvPr id="37" name="TextBox 36"/>
            <p:cNvSpPr txBox="1"/>
            <p:nvPr userDrawn="1"/>
          </p:nvSpPr>
          <p:spPr>
            <a:xfrm>
              <a:off x="752400" y="1211263"/>
              <a:ext cx="828675" cy="504825"/>
            </a:xfrm>
            <a:prstGeom prst="rect">
              <a:avLst/>
            </a:prstGeom>
            <a:noFill/>
          </p:spPr>
          <p:txBody>
            <a:bodyPr wrap="square" lIns="0" tIns="0" rIns="54007" bIns="0" rtlCol="0">
              <a:noAutofit/>
            </a:bodyPr>
            <a:lstStyle/>
            <a:p>
              <a:r>
                <a:rPr lang="en-GB" sz="1000" b="1" dirty="0">
                  <a:solidFill>
                    <a:srgbClr val="00338D"/>
                  </a:solidFill>
                </a:rPr>
                <a:t>Primary</a:t>
              </a:r>
            </a:p>
          </p:txBody>
        </p:sp>
        <p:sp>
          <p:nvSpPr>
            <p:cNvPr id="38" name="TextBox 37"/>
            <p:cNvSpPr txBox="1"/>
            <p:nvPr userDrawn="1"/>
          </p:nvSpPr>
          <p:spPr>
            <a:xfrm>
              <a:off x="752400" y="2257893"/>
              <a:ext cx="898425" cy="504825"/>
            </a:xfrm>
            <a:prstGeom prst="rect">
              <a:avLst/>
            </a:prstGeom>
            <a:noFill/>
          </p:spPr>
          <p:txBody>
            <a:bodyPr wrap="square" lIns="0" tIns="0" rIns="54007" bIns="0" rtlCol="0">
              <a:noAutofit/>
            </a:bodyPr>
            <a:lstStyle/>
            <a:p>
              <a:r>
                <a:rPr lang="en-GB" sz="1000" b="1" dirty="0">
                  <a:solidFill>
                    <a:srgbClr val="00338D"/>
                  </a:solidFill>
                </a:rPr>
                <a:t>Secondary</a:t>
              </a:r>
            </a:p>
          </p:txBody>
        </p:sp>
        <p:sp>
          <p:nvSpPr>
            <p:cNvPr id="39" name="TextBox 38"/>
            <p:cNvSpPr txBox="1"/>
            <p:nvPr userDrawn="1"/>
          </p:nvSpPr>
          <p:spPr>
            <a:xfrm>
              <a:off x="752400" y="3304523"/>
              <a:ext cx="898425" cy="504825"/>
            </a:xfrm>
            <a:prstGeom prst="rect">
              <a:avLst/>
            </a:prstGeom>
            <a:noFill/>
          </p:spPr>
          <p:txBody>
            <a:bodyPr wrap="square" lIns="0" tIns="0" rIns="54007" bIns="0" rtlCol="0">
              <a:noAutofit/>
            </a:bodyPr>
            <a:lstStyle/>
            <a:p>
              <a:r>
                <a:rPr lang="en-GB" sz="1000" b="1" dirty="0">
                  <a:solidFill>
                    <a:srgbClr val="00338D"/>
                  </a:solidFill>
                </a:rPr>
                <a:t>Tertiary</a:t>
              </a:r>
            </a:p>
          </p:txBody>
        </p:sp>
        <p:sp>
          <p:nvSpPr>
            <p:cNvPr id="40" name="Rectangle 39"/>
            <p:cNvSpPr/>
            <p:nvPr userDrawn="1"/>
          </p:nvSpPr>
          <p:spPr>
            <a:xfrm>
              <a:off x="1566545" y="1211263"/>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41" name="Rectangle 40"/>
            <p:cNvSpPr/>
            <p:nvPr userDrawn="1"/>
          </p:nvSpPr>
          <p:spPr>
            <a:xfrm>
              <a:off x="2555365" y="1211263"/>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42" name="Rectangle 41"/>
            <p:cNvSpPr/>
            <p:nvPr userDrawn="1"/>
          </p:nvSpPr>
          <p:spPr>
            <a:xfrm>
              <a:off x="3544185" y="1211263"/>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43" name="Rectangle 42"/>
            <p:cNvSpPr/>
            <p:nvPr userDrawn="1"/>
          </p:nvSpPr>
          <p:spPr>
            <a:xfrm>
              <a:off x="1566545" y="2257893"/>
              <a:ext cx="900000" cy="720000"/>
            </a:xfrm>
            <a:prstGeom prst="rect">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Violet</a:t>
              </a:r>
            </a:p>
            <a:p>
              <a:pPr algn="ctr"/>
              <a:r>
                <a:rPr lang="en-GB" sz="900" dirty="0">
                  <a:solidFill>
                    <a:prstClr val="white"/>
                  </a:solidFill>
                </a:rPr>
                <a:t>72 / 54 / 152</a:t>
              </a:r>
            </a:p>
          </p:txBody>
        </p:sp>
        <p:sp>
          <p:nvSpPr>
            <p:cNvPr id="44" name="Rectangle 43"/>
            <p:cNvSpPr/>
            <p:nvPr userDrawn="1"/>
          </p:nvSpPr>
          <p:spPr>
            <a:xfrm>
              <a:off x="2555365" y="2257893"/>
              <a:ext cx="900000" cy="720000"/>
            </a:xfrm>
            <a:prstGeom prst="rect">
              <a:avLst/>
            </a:prstGeom>
            <a:solidFill>
              <a:srgbClr val="470A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Purple</a:t>
              </a:r>
            </a:p>
            <a:p>
              <a:pPr algn="ctr"/>
              <a:r>
                <a:rPr lang="en-GB" sz="900" dirty="0">
                  <a:solidFill>
                    <a:prstClr val="white"/>
                  </a:solidFill>
                </a:rPr>
                <a:t>71 / 10 / 104</a:t>
              </a:r>
            </a:p>
          </p:txBody>
        </p:sp>
        <p:sp>
          <p:nvSpPr>
            <p:cNvPr id="45" name="Rectangle 44"/>
            <p:cNvSpPr/>
            <p:nvPr userDrawn="1"/>
          </p:nvSpPr>
          <p:spPr>
            <a:xfrm>
              <a:off x="3544185" y="2257893"/>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46" name="Rectangle 45"/>
            <p:cNvSpPr/>
            <p:nvPr userDrawn="1"/>
          </p:nvSpPr>
          <p:spPr>
            <a:xfrm>
              <a:off x="4533005" y="2257893"/>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47" name="Rectangle 46"/>
            <p:cNvSpPr/>
            <p:nvPr userDrawn="1"/>
          </p:nvSpPr>
          <p:spPr>
            <a:xfrm>
              <a:off x="1566545" y="3304523"/>
              <a:ext cx="900000" cy="720000"/>
            </a:xfrm>
            <a:prstGeom prst="rect">
              <a:avLst/>
            </a:prstGeom>
            <a:solidFill>
              <a:srgbClr val="009A4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Green</a:t>
              </a:r>
            </a:p>
            <a:p>
              <a:pPr algn="ctr"/>
              <a:r>
                <a:rPr lang="en-GB" sz="900" dirty="0">
                  <a:solidFill>
                    <a:prstClr val="white"/>
                  </a:solidFill>
                </a:rPr>
                <a:t>0 / 154 / 68</a:t>
              </a:r>
            </a:p>
          </p:txBody>
        </p:sp>
        <p:sp>
          <p:nvSpPr>
            <p:cNvPr id="48" name="Rectangle 47"/>
            <p:cNvSpPr/>
            <p:nvPr userDrawn="1"/>
          </p:nvSpPr>
          <p:spPr>
            <a:xfrm>
              <a:off x="2555365" y="3304523"/>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49" name="Rectangle 48"/>
            <p:cNvSpPr/>
            <p:nvPr userDrawn="1"/>
          </p:nvSpPr>
          <p:spPr>
            <a:xfrm>
              <a:off x="3544185" y="3304523"/>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50" name="Rectangle 49"/>
            <p:cNvSpPr/>
            <p:nvPr userDrawn="1"/>
          </p:nvSpPr>
          <p:spPr>
            <a:xfrm>
              <a:off x="4533005" y="3304523"/>
              <a:ext cx="900000" cy="720000"/>
            </a:xfrm>
            <a:prstGeom prst="rect">
              <a:avLst/>
            </a:prstGeom>
            <a:solidFill>
              <a:srgbClr val="F68D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Orange</a:t>
              </a:r>
            </a:p>
            <a:p>
              <a:pPr algn="ctr"/>
              <a:r>
                <a:rPr lang="en-GB" sz="900" dirty="0">
                  <a:solidFill>
                    <a:prstClr val="white"/>
                  </a:solidFill>
                </a:rPr>
                <a:t>246 / 141 / 46</a:t>
              </a:r>
            </a:p>
          </p:txBody>
        </p:sp>
        <p:sp>
          <p:nvSpPr>
            <p:cNvPr id="51" name="Rectangle 50"/>
            <p:cNvSpPr/>
            <p:nvPr userDrawn="1"/>
          </p:nvSpPr>
          <p:spPr>
            <a:xfrm>
              <a:off x="5521825" y="3304523"/>
              <a:ext cx="900000" cy="720000"/>
            </a:xfrm>
            <a:prstGeom prst="rect">
              <a:avLst/>
            </a:prstGeom>
            <a:solidFill>
              <a:srgbClr val="BC2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Red</a:t>
              </a:r>
            </a:p>
            <a:p>
              <a:pPr algn="ctr"/>
              <a:r>
                <a:rPr lang="en-GB" sz="900" dirty="0">
                  <a:solidFill>
                    <a:prstClr val="white"/>
                  </a:solidFill>
                </a:rPr>
                <a:t>188 / 32 / 75</a:t>
              </a:r>
            </a:p>
          </p:txBody>
        </p:sp>
        <p:sp>
          <p:nvSpPr>
            <p:cNvPr id="52" name="Rectangle 51"/>
            <p:cNvSpPr/>
            <p:nvPr userDrawn="1"/>
          </p:nvSpPr>
          <p:spPr>
            <a:xfrm>
              <a:off x="6510645" y="3304523"/>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53" name="Rectangle 52"/>
            <p:cNvSpPr/>
            <p:nvPr userDrawn="1"/>
          </p:nvSpPr>
          <p:spPr>
            <a:xfrm>
              <a:off x="1566545" y="4285386"/>
              <a:ext cx="900000" cy="7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KPMG Blue</a:t>
              </a:r>
            </a:p>
            <a:p>
              <a:pPr algn="ctr"/>
              <a:r>
                <a:rPr lang="en-GB" sz="900" dirty="0">
                  <a:solidFill>
                    <a:prstClr val="white"/>
                  </a:solidFill>
                </a:rPr>
                <a:t>0 / 51 / 141</a:t>
              </a:r>
            </a:p>
          </p:txBody>
        </p:sp>
        <p:sp>
          <p:nvSpPr>
            <p:cNvPr id="54" name="Rectangle 53"/>
            <p:cNvSpPr/>
            <p:nvPr userDrawn="1"/>
          </p:nvSpPr>
          <p:spPr>
            <a:xfrm>
              <a:off x="4533005" y="4285386"/>
              <a:ext cx="900000" cy="720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Medium Blue</a:t>
              </a:r>
            </a:p>
            <a:p>
              <a:pPr algn="ctr"/>
              <a:r>
                <a:rPr lang="en-GB" sz="900" dirty="0">
                  <a:solidFill>
                    <a:prstClr val="white"/>
                  </a:solidFill>
                </a:rPr>
                <a:t>0 / 94 / 184</a:t>
              </a:r>
            </a:p>
          </p:txBody>
        </p:sp>
        <p:sp>
          <p:nvSpPr>
            <p:cNvPr id="55" name="Rectangle 54"/>
            <p:cNvSpPr/>
            <p:nvPr userDrawn="1"/>
          </p:nvSpPr>
          <p:spPr>
            <a:xfrm>
              <a:off x="2555365" y="4285386"/>
              <a:ext cx="900000"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Blue</a:t>
              </a:r>
            </a:p>
            <a:p>
              <a:pPr algn="ctr"/>
              <a:r>
                <a:rPr lang="en-GB" sz="900" dirty="0">
                  <a:solidFill>
                    <a:prstClr val="white"/>
                  </a:solidFill>
                </a:rPr>
                <a:t>0 / 145 / 218</a:t>
              </a:r>
            </a:p>
          </p:txBody>
        </p:sp>
        <p:sp>
          <p:nvSpPr>
            <p:cNvPr id="56" name="Rectangle 55"/>
            <p:cNvSpPr/>
            <p:nvPr userDrawn="1"/>
          </p:nvSpPr>
          <p:spPr>
            <a:xfrm>
              <a:off x="3544185" y="4285386"/>
              <a:ext cx="900000" cy="720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Purple</a:t>
              </a:r>
            </a:p>
            <a:p>
              <a:pPr algn="ctr"/>
              <a:r>
                <a:rPr lang="en-GB" sz="900" dirty="0">
                  <a:solidFill>
                    <a:prstClr val="white"/>
                  </a:solidFill>
                </a:rPr>
                <a:t>109 / 32 / 119</a:t>
              </a:r>
            </a:p>
          </p:txBody>
        </p:sp>
        <p:sp>
          <p:nvSpPr>
            <p:cNvPr id="57" name="Rectangle 56"/>
            <p:cNvSpPr/>
            <p:nvPr userDrawn="1"/>
          </p:nvSpPr>
          <p:spPr>
            <a:xfrm>
              <a:off x="5521825" y="4285386"/>
              <a:ext cx="900000" cy="720000"/>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Green</a:t>
              </a:r>
            </a:p>
            <a:p>
              <a:pPr algn="ctr"/>
              <a:r>
                <a:rPr lang="en-GB" sz="900" dirty="0">
                  <a:solidFill>
                    <a:prstClr val="white"/>
                  </a:solidFill>
                </a:rPr>
                <a:t>0 / 163 / 161</a:t>
              </a:r>
            </a:p>
          </p:txBody>
        </p:sp>
        <p:sp>
          <p:nvSpPr>
            <p:cNvPr id="58" name="Rectangle 57"/>
            <p:cNvSpPr/>
            <p:nvPr userDrawn="1"/>
          </p:nvSpPr>
          <p:spPr>
            <a:xfrm>
              <a:off x="7499463" y="4285386"/>
              <a:ext cx="900000" cy="720000"/>
            </a:xfrm>
            <a:prstGeom prst="rect">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Green</a:t>
              </a:r>
            </a:p>
            <a:p>
              <a:pPr algn="ctr"/>
              <a:r>
                <a:rPr lang="en-GB" sz="900" dirty="0">
                  <a:solidFill>
                    <a:prstClr val="white"/>
                  </a:solidFill>
                </a:rPr>
                <a:t>67 / 176 / 42</a:t>
              </a:r>
            </a:p>
          </p:txBody>
        </p:sp>
        <p:sp>
          <p:nvSpPr>
            <p:cNvPr id="59" name="Rectangle 58"/>
            <p:cNvSpPr/>
            <p:nvPr userDrawn="1"/>
          </p:nvSpPr>
          <p:spPr>
            <a:xfrm>
              <a:off x="6510645" y="4285386"/>
              <a:ext cx="900000" cy="720000"/>
            </a:xfrm>
            <a:prstGeom prst="rect">
              <a:avLst/>
            </a:prstGeom>
            <a:solidFill>
              <a:srgbClr val="EAA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Yellow</a:t>
              </a:r>
            </a:p>
            <a:p>
              <a:pPr algn="ctr"/>
              <a:r>
                <a:rPr lang="en-GB" sz="900" dirty="0">
                  <a:solidFill>
                    <a:prstClr val="white"/>
                  </a:solidFill>
                </a:rPr>
                <a:t>234 / 170 / 0</a:t>
              </a:r>
            </a:p>
          </p:txBody>
        </p:sp>
        <p:sp>
          <p:nvSpPr>
            <p:cNvPr id="60" name="Rectangle 59"/>
            <p:cNvSpPr/>
            <p:nvPr userDrawn="1"/>
          </p:nvSpPr>
          <p:spPr>
            <a:xfrm>
              <a:off x="1566545" y="5085488"/>
              <a:ext cx="900000" cy="7200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Pink</a:t>
              </a:r>
            </a:p>
            <a:p>
              <a:pPr algn="ctr"/>
              <a:r>
                <a:rPr lang="en-GB" sz="900" dirty="0">
                  <a:solidFill>
                    <a:prstClr val="white"/>
                  </a:solidFill>
                </a:rPr>
                <a:t>198 / 0 / 126</a:t>
              </a:r>
            </a:p>
          </p:txBody>
        </p:sp>
        <p:sp>
          <p:nvSpPr>
            <p:cNvPr id="61" name="Rectangle 60"/>
            <p:cNvSpPr/>
            <p:nvPr userDrawn="1"/>
          </p:nvSpPr>
          <p:spPr>
            <a:xfrm>
              <a:off x="2555365" y="5085488"/>
              <a:ext cx="900000" cy="720000"/>
            </a:xfrm>
            <a:prstGeom prst="rect">
              <a:avLst/>
            </a:prstGeom>
            <a:solidFill>
              <a:srgbClr val="753F1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Dark Brown</a:t>
              </a:r>
            </a:p>
            <a:p>
              <a:pPr algn="ctr"/>
              <a:r>
                <a:rPr lang="en-GB" sz="900" dirty="0">
                  <a:solidFill>
                    <a:prstClr val="white"/>
                  </a:solidFill>
                </a:rPr>
                <a:t>117 / 63 / 25</a:t>
              </a:r>
            </a:p>
          </p:txBody>
        </p:sp>
        <p:sp>
          <p:nvSpPr>
            <p:cNvPr id="62" name="Rectangle 61"/>
            <p:cNvSpPr/>
            <p:nvPr userDrawn="1"/>
          </p:nvSpPr>
          <p:spPr>
            <a:xfrm>
              <a:off x="3544185" y="5085488"/>
              <a:ext cx="900000" cy="720000"/>
            </a:xfrm>
            <a:prstGeom prst="rect">
              <a:avLst/>
            </a:prstGeom>
            <a:solidFill>
              <a:srgbClr val="9B642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Brown</a:t>
              </a:r>
            </a:p>
            <a:p>
              <a:pPr algn="ctr"/>
              <a:r>
                <a:rPr lang="en-GB" sz="900" dirty="0">
                  <a:solidFill>
                    <a:prstClr val="white"/>
                  </a:solidFill>
                </a:rPr>
                <a:t>155 / 100 / 46</a:t>
              </a:r>
            </a:p>
          </p:txBody>
        </p:sp>
        <p:sp>
          <p:nvSpPr>
            <p:cNvPr id="63" name="Rectangle 62"/>
            <p:cNvSpPr/>
            <p:nvPr userDrawn="1"/>
          </p:nvSpPr>
          <p:spPr>
            <a:xfrm>
              <a:off x="5521825" y="5085488"/>
              <a:ext cx="900000" cy="720000"/>
            </a:xfrm>
            <a:prstGeom prst="rect">
              <a:avLst/>
            </a:prstGeom>
            <a:solidFill>
              <a:srgbClr val="E3BC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Beige</a:t>
              </a:r>
            </a:p>
            <a:p>
              <a:pPr algn="ctr"/>
              <a:r>
                <a:rPr lang="en-GB" sz="900" dirty="0">
                  <a:solidFill>
                    <a:prstClr val="white"/>
                  </a:solidFill>
                </a:rPr>
                <a:t>227 / 188 / 159</a:t>
              </a:r>
            </a:p>
          </p:txBody>
        </p:sp>
        <p:sp>
          <p:nvSpPr>
            <p:cNvPr id="64" name="Rectangle 63"/>
            <p:cNvSpPr/>
            <p:nvPr userDrawn="1"/>
          </p:nvSpPr>
          <p:spPr>
            <a:xfrm>
              <a:off x="4533005" y="5085488"/>
              <a:ext cx="900000" cy="720000"/>
            </a:xfrm>
            <a:prstGeom prst="rect">
              <a:avLst/>
            </a:prstGeom>
            <a:solidFill>
              <a:srgbClr val="9D937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Olive</a:t>
              </a:r>
            </a:p>
            <a:p>
              <a:pPr algn="ctr"/>
              <a:r>
                <a:rPr lang="en-GB" sz="900" dirty="0">
                  <a:solidFill>
                    <a:prstClr val="white"/>
                  </a:solidFill>
                </a:rPr>
                <a:t>157 / 147 / 117</a:t>
              </a:r>
            </a:p>
          </p:txBody>
        </p:sp>
        <p:sp>
          <p:nvSpPr>
            <p:cNvPr id="65" name="Rectangle 64"/>
            <p:cNvSpPr/>
            <p:nvPr userDrawn="1"/>
          </p:nvSpPr>
          <p:spPr>
            <a:xfrm>
              <a:off x="6510645" y="5085488"/>
              <a:ext cx="900000" cy="720000"/>
            </a:xfrm>
            <a:prstGeom prst="rect">
              <a:avLst/>
            </a:prstGeom>
            <a:solidFill>
              <a:srgbClr val="E368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en-GB" sz="900" dirty="0">
                  <a:solidFill>
                    <a:prstClr val="white"/>
                  </a:solidFill>
                </a:rPr>
                <a:t>Light Pink</a:t>
              </a:r>
            </a:p>
            <a:p>
              <a:pPr algn="ctr"/>
              <a:r>
                <a:rPr lang="en-GB" sz="900" dirty="0">
                  <a:solidFill>
                    <a:prstClr val="white"/>
                  </a:solidFill>
                </a:rPr>
                <a:t>227 / 104 / 119</a:t>
              </a:r>
            </a:p>
          </p:txBody>
        </p:sp>
        <p:sp>
          <p:nvSpPr>
            <p:cNvPr id="66" name="TextBox 65"/>
            <p:cNvSpPr txBox="1"/>
            <p:nvPr userDrawn="1"/>
          </p:nvSpPr>
          <p:spPr>
            <a:xfrm>
              <a:off x="752400" y="4285386"/>
              <a:ext cx="814145" cy="504825"/>
            </a:xfrm>
            <a:prstGeom prst="rect">
              <a:avLst/>
            </a:prstGeom>
            <a:noFill/>
          </p:spPr>
          <p:txBody>
            <a:bodyPr wrap="square" lIns="0" tIns="0" rIns="54007" bIns="0" rtlCol="0">
              <a:noAutofit/>
            </a:bodyPr>
            <a:lstStyle/>
            <a:p>
              <a:r>
                <a:rPr lang="en-GB" sz="1000" b="1" dirty="0">
                  <a:solidFill>
                    <a:srgbClr val="00338D"/>
                  </a:solidFill>
                </a:rPr>
                <a:t>Colour order for graphs</a:t>
              </a:r>
            </a:p>
          </p:txBody>
        </p:sp>
      </p:grpSp>
    </p:spTree>
    <p:extLst>
      <p:ext uri="{BB962C8B-B14F-4D97-AF65-F5344CB8AC3E}">
        <p14:creationId xmlns:p14="http://schemas.microsoft.com/office/powerpoint/2010/main" val="6830835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Text Placeholder 2"/>
          <p:cNvSpPr>
            <a:spLocks noGrp="1"/>
          </p:cNvSpPr>
          <p:nvPr>
            <p:ph type="body" sz="quarter" idx="11"/>
          </p:nvPr>
        </p:nvSpPr>
        <p:spPr>
          <a:xfrm>
            <a:off x="2729163" y="4771394"/>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14" name="Text Placeholder 2"/>
          <p:cNvSpPr>
            <a:spLocks noGrp="1"/>
          </p:cNvSpPr>
          <p:nvPr>
            <p:ph type="body" sz="quarter" idx="12"/>
          </p:nvPr>
        </p:nvSpPr>
        <p:spPr>
          <a:xfrm>
            <a:off x="2729163" y="5711030"/>
            <a:ext cx="7851751" cy="169277"/>
          </a:xfrm>
          <a:prstGeom prst="rect">
            <a:avLst/>
          </a:prstGeo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15" name="Text Placeholder 2"/>
          <p:cNvSpPr>
            <a:spLocks noGrp="1"/>
          </p:cNvSpPr>
          <p:nvPr>
            <p:ph type="body" sz="quarter" idx="13"/>
          </p:nvPr>
        </p:nvSpPr>
        <p:spPr>
          <a:xfrm>
            <a:off x="2729163" y="3831758"/>
            <a:ext cx="7851751" cy="643342"/>
          </a:xfrm>
          <a:prstGeom prst="rect">
            <a:avLst/>
          </a:prstGeo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a:p>
            <a:pPr lvl="1"/>
            <a:r>
              <a:rPr lang="en-US"/>
              <a:t>Second level</a:t>
            </a:r>
          </a:p>
        </p:txBody>
      </p:sp>
      <p:sp>
        <p:nvSpPr>
          <p:cNvPr id="23" name="Text Placeholder 2"/>
          <p:cNvSpPr>
            <a:spLocks noGrp="1"/>
          </p:cNvSpPr>
          <p:nvPr>
            <p:ph type="body" sz="quarter" idx="14"/>
          </p:nvPr>
        </p:nvSpPr>
        <p:spPr>
          <a:xfrm>
            <a:off x="2729163" y="3480007"/>
            <a:ext cx="241173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sp>
        <p:nvSpPr>
          <p:cNvPr id="24" name="Text Placeholder 2"/>
          <p:cNvSpPr>
            <a:spLocks noGrp="1"/>
          </p:cNvSpPr>
          <p:nvPr>
            <p:ph type="body" sz="quarter" idx="15"/>
          </p:nvPr>
        </p:nvSpPr>
        <p:spPr>
          <a:xfrm>
            <a:off x="5920501" y="3480007"/>
            <a:ext cx="2361268" cy="119064"/>
          </a:xfrm>
          <a:prstGeom prst="rect">
            <a:avLst/>
          </a:prstGeo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a:t>Click to edit Master text styles</a:t>
            </a: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0501" y="2974450"/>
            <a:ext cx="1325883" cy="381001"/>
          </a:xfrm>
          <a:prstGeom prst="rect">
            <a:avLst/>
          </a:prstGeom>
        </p:spPr>
      </p:pic>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29163" y="2974450"/>
            <a:ext cx="2523749" cy="384049"/>
          </a:xfrm>
          <a:prstGeom prst="rect">
            <a:avLst/>
          </a:prstGeom>
        </p:spPr>
      </p:pic>
      <p:sp>
        <p:nvSpPr>
          <p:cNvPr id="11" name="TextBox 10"/>
          <p:cNvSpPr txBox="1"/>
          <p:nvPr userDrawn="1"/>
        </p:nvSpPr>
        <p:spPr>
          <a:xfrm>
            <a:off x="2594343" y="6637578"/>
            <a:ext cx="6953693" cy="13536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Tree>
    <p:extLst>
      <p:ext uri="{BB962C8B-B14F-4D97-AF65-F5344CB8AC3E}">
        <p14:creationId xmlns:p14="http://schemas.microsoft.com/office/powerpoint/2010/main" val="2961826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
          <a:stretch/>
        </p:blipFill>
        <p:spPr>
          <a:xfrm>
            <a:off x="0" y="0"/>
            <a:ext cx="12192000"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1</a:t>
            </a:r>
            <a:br>
              <a:rPr lang="en-GB" dirty="0"/>
            </a:br>
            <a:r>
              <a:rPr lang="en-GB" dirty="0"/>
              <a:t>light right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rgbClr val="00338D"/>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42724711"/>
      </p:ext>
    </p:extLst>
  </p:cSld>
  <p:clrMapOvr>
    <a:masterClrMapping/>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2 - Right dark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4771" cy="6858000"/>
          </a:xfrm>
          <a:prstGeom prst="rect">
            <a:avLst/>
          </a:prstGeom>
        </p:spPr>
      </p:pic>
      <p:sp>
        <p:nvSpPr>
          <p:cNvPr id="8" name="Title 1"/>
          <p:cNvSpPr>
            <a:spLocks noGrp="1"/>
          </p:cNvSpPr>
          <p:nvPr>
            <p:ph type="ctrTitle" hasCustomPrompt="1"/>
          </p:nvPr>
        </p:nvSpPr>
        <p:spPr>
          <a:xfrm>
            <a:off x="980826" y="1435300"/>
            <a:ext cx="6581117" cy="3510000"/>
          </a:xfrm>
          <a:prstGeom prst="rect">
            <a:avLst/>
          </a:prstGeom>
        </p:spPr>
        <p:txBody>
          <a:bodyPr anchor="t" anchorCtr="0"/>
          <a:lstStyle>
            <a:lvl1pPr algn="l">
              <a:defRPr sz="11000" baseline="0">
                <a:solidFill>
                  <a:schemeClr val="bg1"/>
                </a:solidFill>
              </a:defRPr>
            </a:lvl1pPr>
          </a:lstStyle>
          <a:p>
            <a:r>
              <a:rPr lang="en-GB" dirty="0"/>
              <a:t>Title slide 2</a:t>
            </a:r>
            <a:br>
              <a:rPr lang="en-GB" dirty="0"/>
            </a:br>
            <a:r>
              <a:rPr lang="en-GB" dirty="0"/>
              <a:t>right dark vertical image</a:t>
            </a:r>
            <a:endParaRPr lang="en-US" dirty="0"/>
          </a:p>
        </p:txBody>
      </p:sp>
      <p:sp>
        <p:nvSpPr>
          <p:cNvPr id="16" name="Freeform 19"/>
          <p:cNvSpPr>
            <a:spLocks noChangeAspect="1" noEditPoints="1"/>
          </p:cNvSpPr>
          <p:nvPr userDrawn="1"/>
        </p:nvSpPr>
        <p:spPr bwMode="auto">
          <a:xfrm>
            <a:off x="1000126"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1020425" y="5390900"/>
            <a:ext cx="654151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29251950"/>
      </p:ext>
    </p:extLst>
  </p:cSld>
  <p:clrMapOvr>
    <a:masterClrMapping/>
  </p:clrMapOvr>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3 - Left light vertical im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86" y="1"/>
            <a:ext cx="12192000" cy="6858000"/>
          </a:xfrm>
          <a:prstGeom prst="rect">
            <a:avLst/>
          </a:prstGeom>
        </p:spPr>
      </p:pic>
      <p:sp>
        <p:nvSpPr>
          <p:cNvPr id="8" name="Title 1"/>
          <p:cNvSpPr>
            <a:spLocks noGrp="1"/>
          </p:cNvSpPr>
          <p:nvPr>
            <p:ph type="ctrTitle" hasCustomPrompt="1"/>
          </p:nvPr>
        </p:nvSpPr>
        <p:spPr>
          <a:xfrm>
            <a:off x="4823212" y="1435300"/>
            <a:ext cx="6461087" cy="3510000"/>
          </a:xfrm>
          <a:prstGeom prst="rect">
            <a:avLst/>
          </a:prstGeom>
        </p:spPr>
        <p:txBody>
          <a:bodyPr anchor="t" anchorCtr="0"/>
          <a:lstStyle>
            <a:lvl1pPr algn="l">
              <a:defRPr sz="11000" baseline="0">
                <a:solidFill>
                  <a:schemeClr val="bg1"/>
                </a:solidFill>
              </a:defRPr>
            </a:lvl1pPr>
          </a:lstStyle>
          <a:p>
            <a:r>
              <a:rPr lang="en-GB" dirty="0"/>
              <a:t>Title slide 3</a:t>
            </a:r>
            <a:br>
              <a:rPr lang="en-GB" dirty="0"/>
            </a:br>
            <a:r>
              <a:rPr lang="en-GB" dirty="0"/>
              <a:t>left light vertical image</a:t>
            </a:r>
            <a:endParaRPr lang="en-US" dirty="0"/>
          </a:p>
        </p:txBody>
      </p:sp>
      <p:sp>
        <p:nvSpPr>
          <p:cNvPr id="16" name="Freeform 19"/>
          <p:cNvSpPr>
            <a:spLocks noChangeAspect="1" noEditPoints="1"/>
          </p:cNvSpPr>
          <p:nvPr userDrawn="1"/>
        </p:nvSpPr>
        <p:spPr bwMode="auto">
          <a:xfrm>
            <a:off x="4842512"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4862811" y="5390900"/>
            <a:ext cx="642062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2039360"/>
      </p:ext>
    </p:extLst>
  </p:cSld>
  <p:clrMapOvr>
    <a:masterClrMapping/>
  </p:clrMapOvr>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4 - Left dark vertical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4771" cy="6858000"/>
          </a:xfrm>
          <a:prstGeom prst="rect">
            <a:avLst/>
          </a:prstGeom>
        </p:spPr>
      </p:pic>
      <p:sp>
        <p:nvSpPr>
          <p:cNvPr id="8" name="Title 1"/>
          <p:cNvSpPr>
            <a:spLocks noGrp="1"/>
          </p:cNvSpPr>
          <p:nvPr>
            <p:ph type="ctrTitle" hasCustomPrompt="1"/>
          </p:nvPr>
        </p:nvSpPr>
        <p:spPr>
          <a:xfrm>
            <a:off x="3886200" y="1435300"/>
            <a:ext cx="7313613" cy="3510000"/>
          </a:xfrm>
          <a:prstGeom prst="rect">
            <a:avLst/>
          </a:prstGeom>
        </p:spPr>
        <p:txBody>
          <a:bodyPr anchor="t" anchorCtr="0"/>
          <a:lstStyle>
            <a:lvl1pPr algn="l">
              <a:defRPr sz="11000" baseline="0">
                <a:solidFill>
                  <a:schemeClr val="bg1"/>
                </a:solidFill>
              </a:defRPr>
            </a:lvl1pPr>
          </a:lstStyle>
          <a:p>
            <a:r>
              <a:rPr lang="en-GB" dirty="0"/>
              <a:t>Title slide 4</a:t>
            </a:r>
            <a:br>
              <a:rPr lang="en-GB" dirty="0"/>
            </a:br>
            <a:r>
              <a:rPr lang="en-GB" dirty="0"/>
              <a:t>left dark vertical image</a:t>
            </a:r>
            <a:endParaRPr lang="en-US"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3925798" y="5390900"/>
            <a:ext cx="7267815"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78561487"/>
      </p:ext>
    </p:extLst>
  </p:cSld>
  <p:clrMapOvr>
    <a:masterClrMapping/>
  </p:clrMapOvr>
  <p:extLst mod="1">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5 - Singular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1" y="1"/>
            <a:ext cx="12194771" cy="6858000"/>
          </a:xfrm>
          <a:prstGeom prst="rect">
            <a:avLst/>
          </a:prstGeom>
        </p:spPr>
      </p:pic>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7022748" cy="3510000"/>
          </a:xfrm>
          <a:prstGeom prst="rect">
            <a:avLst/>
          </a:prstGeom>
        </p:spPr>
        <p:txBody>
          <a:bodyPr anchor="t" anchorCtr="0"/>
          <a:lstStyle>
            <a:lvl1pPr algn="l">
              <a:defRPr sz="11000" baseline="0">
                <a:solidFill>
                  <a:schemeClr val="bg1"/>
                </a:solidFill>
              </a:defRPr>
            </a:lvl1pPr>
          </a:lstStyle>
          <a:p>
            <a:r>
              <a:rPr lang="en-US" dirty="0"/>
              <a:t>Title slide 5</a:t>
            </a:r>
            <a:br>
              <a:rPr lang="en-US" dirty="0"/>
            </a:br>
            <a:r>
              <a:rPr lang="en-US" dirty="0"/>
              <a:t>singular </a:t>
            </a:r>
            <a:br>
              <a:rPr lang="en-US" dirty="0"/>
            </a:br>
            <a:r>
              <a:rPr lang="en-US" dirty="0"/>
              <a:t>image</a:t>
            </a: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7" name="Text Placeholder 3"/>
          <p:cNvSpPr>
            <a:spLocks noGrp="1"/>
          </p:cNvSpPr>
          <p:nvPr>
            <p:ph type="body" sz="quarter" idx="11"/>
          </p:nvPr>
        </p:nvSpPr>
        <p:spPr>
          <a:xfrm>
            <a:off x="2749463" y="5390900"/>
            <a:ext cx="6983148"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04416513"/>
      </p:ext>
    </p:extLst>
  </p:cSld>
  <p:clrMapOvr>
    <a:masterClrMapping/>
  </p:clrMapOvr>
  <p:extLst mod="1">
    <p:ext uri="{DCECCB84-F9BA-43D5-87BE-67443E8EF086}">
      <p15:sldGuideLst xmlns:p15="http://schemas.microsoft.com/office/powerpoint/2012/main">
        <p15:guide id="1" pos="173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996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SLIDE 6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dirty="0">
              <a:solidFill>
                <a:srgbClr val="000000"/>
              </a:solidFill>
            </a:endParaRPr>
          </a:p>
        </p:txBody>
      </p:sp>
      <p:sp>
        <p:nvSpPr>
          <p:cNvPr id="8" name="Title 1"/>
          <p:cNvSpPr>
            <a:spLocks noGrp="1"/>
          </p:cNvSpPr>
          <p:nvPr>
            <p:ph type="ctrTitle" hasCustomPrompt="1"/>
          </p:nvPr>
        </p:nvSpPr>
        <p:spPr>
          <a:xfrm>
            <a:off x="2709863" y="1435300"/>
            <a:ext cx="8489950" cy="3510000"/>
          </a:xfrm>
          <a:prstGeom prst="rect">
            <a:avLst/>
          </a:prstGeom>
        </p:spPr>
        <p:txBody>
          <a:bodyPr anchor="t" anchorCtr="0"/>
          <a:lstStyle>
            <a:lvl1pPr algn="l">
              <a:defRPr sz="11000" baseline="0">
                <a:solidFill>
                  <a:schemeClr val="bg1"/>
                </a:solidFill>
              </a:defRPr>
            </a:lvl1pPr>
          </a:lstStyle>
          <a:p>
            <a:r>
              <a:rPr lang="en-GB" dirty="0"/>
              <a:t>Title Slide 6 – </a:t>
            </a:r>
            <a:br>
              <a:rPr lang="en-GB" dirty="0"/>
            </a:br>
            <a:r>
              <a:rPr lang="en-GB" dirty="0"/>
              <a:t>no image</a:t>
            </a:r>
            <a:endParaRPr lang="en-US"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Text Placeholder 3"/>
          <p:cNvSpPr>
            <a:spLocks noGrp="1"/>
          </p:cNvSpPr>
          <p:nvPr>
            <p:ph type="body" sz="quarter" idx="11"/>
          </p:nvPr>
        </p:nvSpPr>
        <p:spPr>
          <a:xfrm>
            <a:off x="2749463" y="5390900"/>
            <a:ext cx="8450350" cy="216000"/>
          </a:xfrm>
          <a:prstGeom prst="rect">
            <a:avLst/>
          </a:prstGeo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15395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998400" y="431800"/>
            <a:ext cx="10195200" cy="5334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385852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112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204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3921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6220800" y="1330126"/>
            <a:ext cx="4968000" cy="4546800"/>
          </a:xfrm>
          <a:prstGeom prst="rect">
            <a:avLst/>
          </a:prstGeo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0126"/>
            <a:ext cx="4968000" cy="4546800"/>
          </a:xfrm>
          <a:prstGeom prst="rect">
            <a:avLst/>
          </a:prstGeo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32048051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9" name="Text Placeholder 8"/>
          <p:cNvSpPr>
            <a:spLocks noGrp="1"/>
          </p:cNvSpPr>
          <p:nvPr>
            <p:ph type="body" sz="quarter" idx="10"/>
          </p:nvPr>
        </p:nvSpPr>
        <p:spPr>
          <a:xfrm>
            <a:off x="1003200" y="3742126"/>
            <a:ext cx="10195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hart Placeholder 4"/>
          <p:cNvSpPr>
            <a:spLocks noGrp="1"/>
          </p:cNvSpPr>
          <p:nvPr>
            <p:ph type="chart" sz="quarter" idx="11"/>
          </p:nvPr>
        </p:nvSpPr>
        <p:spPr>
          <a:xfrm>
            <a:off x="1003200" y="1331360"/>
            <a:ext cx="10195200" cy="2135740"/>
          </a:xfrm>
          <a:prstGeom prst="rect">
            <a:avLst/>
          </a:prstGeom>
        </p:spPr>
        <p:txBody>
          <a:bodyPr anchor="ctr"/>
          <a:lstStyle>
            <a:lvl1pPr algn="ctr">
              <a:defRPr/>
            </a:lvl1pPr>
          </a:lstStyle>
          <a:p>
            <a:r>
              <a:rPr lang="en-US"/>
              <a:t>Click icon to add chart</a:t>
            </a:r>
            <a:endParaRPr lang="en-GB" dirty="0"/>
          </a:p>
        </p:txBody>
      </p:sp>
    </p:spTree>
    <p:extLst>
      <p:ext uri="{BB962C8B-B14F-4D97-AF65-F5344CB8AC3E}">
        <p14:creationId xmlns:p14="http://schemas.microsoft.com/office/powerpoint/2010/main" val="7846296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5" name="Chart Placeholder 4"/>
          <p:cNvSpPr>
            <a:spLocks noGrp="1"/>
          </p:cNvSpPr>
          <p:nvPr>
            <p:ph type="chart" sz="quarter" idx="11"/>
          </p:nvPr>
        </p:nvSpPr>
        <p:spPr>
          <a:xfrm>
            <a:off x="4550400" y="1331360"/>
            <a:ext cx="3139200" cy="2134800"/>
          </a:xfrm>
          <a:prstGeom prst="rect">
            <a:avLst/>
          </a:prstGeom>
        </p:spPr>
        <p:txBody>
          <a:bodyPr anchor="ctr"/>
          <a:lstStyle>
            <a:lvl1pPr algn="ctr">
              <a:defRPr/>
            </a:lvl1pPr>
          </a:lstStyle>
          <a:p>
            <a:r>
              <a:rPr lang="en-US"/>
              <a:t>Click icon to add chart</a:t>
            </a:r>
            <a:endParaRPr lang="en-GB" dirty="0"/>
          </a:p>
        </p:txBody>
      </p:sp>
      <p:sp>
        <p:nvSpPr>
          <p:cNvPr id="6" name="Chart Placeholder 4"/>
          <p:cNvSpPr>
            <a:spLocks noGrp="1"/>
          </p:cNvSpPr>
          <p:nvPr>
            <p:ph type="chart" sz="quarter" idx="12"/>
          </p:nvPr>
        </p:nvSpPr>
        <p:spPr>
          <a:xfrm>
            <a:off x="1003200" y="1331360"/>
            <a:ext cx="3187200" cy="2134800"/>
          </a:xfrm>
          <a:prstGeom prst="rect">
            <a:avLst/>
          </a:prstGeom>
        </p:spPr>
        <p:txBody>
          <a:bodyPr anchor="ctr"/>
          <a:lstStyle>
            <a:lvl1pPr algn="ctr">
              <a:defRPr/>
            </a:lvl1pPr>
          </a:lstStyle>
          <a:p>
            <a:r>
              <a:rPr lang="en-US"/>
              <a:t>Click icon to add chart</a:t>
            </a:r>
            <a:endParaRPr lang="en-GB" dirty="0"/>
          </a:p>
        </p:txBody>
      </p:sp>
      <p:sp>
        <p:nvSpPr>
          <p:cNvPr id="7" name="Text Placeholder 8"/>
          <p:cNvSpPr>
            <a:spLocks noGrp="1"/>
          </p:cNvSpPr>
          <p:nvPr>
            <p:ph type="body" sz="quarter" idx="10"/>
          </p:nvPr>
        </p:nvSpPr>
        <p:spPr>
          <a:xfrm>
            <a:off x="10032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hart Placeholder 4"/>
          <p:cNvSpPr>
            <a:spLocks noGrp="1"/>
          </p:cNvSpPr>
          <p:nvPr>
            <p:ph type="chart" sz="quarter" idx="13"/>
          </p:nvPr>
        </p:nvSpPr>
        <p:spPr>
          <a:xfrm>
            <a:off x="8049600" y="1331360"/>
            <a:ext cx="3139200" cy="2134800"/>
          </a:xfrm>
          <a:prstGeom prst="rect">
            <a:avLst/>
          </a:prstGeom>
        </p:spPr>
        <p:txBody>
          <a:bodyPr anchor="ctr"/>
          <a:lstStyle>
            <a:lvl1pPr algn="ctr">
              <a:defRPr/>
            </a:lvl1pPr>
          </a:lstStyle>
          <a:p>
            <a:r>
              <a:rPr lang="en-US"/>
              <a:t>Click icon to add chart</a:t>
            </a:r>
            <a:endParaRPr lang="en-GB" dirty="0"/>
          </a:p>
        </p:txBody>
      </p:sp>
      <p:sp>
        <p:nvSpPr>
          <p:cNvPr id="9" name="Text Placeholder 8"/>
          <p:cNvSpPr>
            <a:spLocks noGrp="1"/>
          </p:cNvSpPr>
          <p:nvPr>
            <p:ph type="body" sz="quarter" idx="14"/>
          </p:nvPr>
        </p:nvSpPr>
        <p:spPr>
          <a:xfrm>
            <a:off x="45024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8"/>
          <p:cNvSpPr>
            <a:spLocks noGrp="1"/>
          </p:cNvSpPr>
          <p:nvPr>
            <p:ph type="body" sz="quarter" idx="15"/>
          </p:nvPr>
        </p:nvSpPr>
        <p:spPr>
          <a:xfrm>
            <a:off x="8001600" y="3742126"/>
            <a:ext cx="3187200" cy="213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556384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a:prstGeom prst="rect">
            <a:avLst/>
          </a:prstGeo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1003200" y="1330126"/>
            <a:ext cx="10195200" cy="4546800"/>
          </a:xfrm>
          <a:prstGeom prst="rect">
            <a:avLst/>
          </a:prstGeom>
        </p:spPr>
        <p:txBody>
          <a:bodyPr anchor="ctr"/>
          <a:lstStyle>
            <a:lvl1pPr algn="ctr">
              <a:defRPr/>
            </a:lvl1pPr>
          </a:lstStyle>
          <a:p>
            <a:r>
              <a:rPr lang="en-US"/>
              <a:t>Click icon to add picture</a:t>
            </a:r>
            <a:endParaRPr lang="en-GB" dirty="0"/>
          </a:p>
        </p:txBody>
      </p:sp>
    </p:spTree>
    <p:extLst>
      <p:ext uri="{BB962C8B-B14F-4D97-AF65-F5344CB8AC3E}">
        <p14:creationId xmlns:p14="http://schemas.microsoft.com/office/powerpoint/2010/main" val="6695445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2192000" cy="5876925"/>
          </a:xfrm>
          <a:prstGeom prst="rect">
            <a:avLst/>
          </a:prstGeom>
        </p:spPr>
        <p:txBody>
          <a:bodyPr anchor="ctr"/>
          <a:lstStyle>
            <a:lvl1pPr algn="ctr">
              <a:defRPr/>
            </a:lvl1pPr>
          </a:lstStyle>
          <a:p>
            <a:r>
              <a:rPr lang="en-US"/>
              <a:t>Click icon to add picture</a:t>
            </a:r>
            <a:endParaRPr lang="en-GB" dirty="0"/>
          </a:p>
        </p:txBody>
      </p:sp>
      <p:sp>
        <p:nvSpPr>
          <p:cNvPr id="6"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srgbClr val="00338D"/>
                </a:solidFill>
                <a:cs typeface="Arial" panose="020B0604020202020204" pitchFamily="34" charset="0"/>
              </a:rPr>
              <a:pPr algn="r"/>
              <a:t>‹#›</a:t>
            </a:fld>
            <a:endParaRPr lang="en-US" dirty="0">
              <a:solidFill>
                <a:srgbClr val="00338D"/>
              </a:solidFill>
              <a:cs typeface="Arial" panose="020B0604020202020204" pitchFamily="34" charset="0"/>
            </a:endParaRPr>
          </a:p>
        </p:txBody>
      </p:sp>
      <p:sp>
        <p:nvSpPr>
          <p:cNvPr id="7" name="TextBox 6"/>
          <p:cNvSpPr txBox="1"/>
          <p:nvPr userDrawn="1"/>
        </p:nvSpPr>
        <p:spPr>
          <a:xfrm>
            <a:off x="2234934" y="6266997"/>
            <a:ext cx="7756800" cy="370800"/>
          </a:xfrm>
          <a:prstGeom prst="rect">
            <a:avLst/>
          </a:prstGeom>
          <a:noFill/>
        </p:spPr>
        <p:txBody>
          <a:bodyPr wrap="square" lIns="0" tIns="0" rIns="0" bIns="0" rtlCol="0">
            <a:noAutofit/>
          </a:bodyPr>
          <a:lstStyle/>
          <a:p>
            <a:pPr>
              <a:defRPr/>
            </a:pPr>
            <a:r>
              <a:rPr lang="en-GB" sz="600" dirty="0">
                <a:solidFill>
                  <a:prstClr val="white">
                    <a:lumMod val="65000"/>
                  </a:prstClr>
                </a:solidFill>
              </a:rPr>
              <a:t>©KPMG 2016. Insert copyright information here. Imagnimus inciis sed maximus, acepedi psandi occum qui coribus et volumquia volo con pe quis ipsae con experfe raerovition pariorem fuga. Ita cores doluptae pro consed mi, ut et adi bea cus sum il magnita tiunteseque sae vel modi rem con errorpor sendiciendes et, optate est, sin non pro dolenda nimint ea doluptur sapernatius eum facernam adipit ex es inverferum eventio rempos inus exererum solutet la quia suntotatem explique mi, comnis es molut eic tem excestis et ellautes.</a:t>
            </a:r>
          </a:p>
        </p:txBody>
      </p:sp>
      <p:sp>
        <p:nvSpPr>
          <p:cNvPr id="8" name="TextBox 7"/>
          <p:cNvSpPr txBox="1"/>
          <p:nvPr userDrawn="1"/>
        </p:nvSpPr>
        <p:spPr>
          <a:xfrm>
            <a:off x="5059200" y="6637578"/>
            <a:ext cx="2256000" cy="109552"/>
          </a:xfrm>
          <a:prstGeom prst="rect">
            <a:avLst/>
          </a:prstGeom>
          <a:noFill/>
        </p:spPr>
        <p:txBody>
          <a:bodyPr wrap="square" lIns="0" tIns="0" rIns="0" bIns="0" rtlCol="0">
            <a:noAutofit/>
          </a:bodyPr>
          <a:lstStyle/>
          <a:p>
            <a:pPr algn="ctr">
              <a:defRPr/>
            </a:pPr>
            <a:r>
              <a:rPr lang="en-GB" sz="600" b="1" dirty="0">
                <a:solidFill>
                  <a:srgbClr val="000000"/>
                </a:solidFill>
              </a:rPr>
              <a:t>Document Classification: KPMG Confidential</a:t>
            </a:r>
          </a:p>
        </p:txBody>
      </p:sp>
      <p:sp>
        <p:nvSpPr>
          <p:cNvPr id="9"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109071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image" Target="../media/image1.emf"/><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image" Target="../media/image1.emf"/><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440160" y="6492876"/>
            <a:ext cx="274320" cy="365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9" name="Rectangle 8"/>
          <p:cNvSpPr/>
          <p:nvPr userDrawn="1"/>
        </p:nvSpPr>
        <p:spPr>
          <a:xfrm>
            <a:off x="11440160" y="6410959"/>
            <a:ext cx="274320" cy="50483"/>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29" name="Shape 8"/>
          <p:cNvSpPr txBox="1">
            <a:spLocks/>
          </p:cNvSpPr>
          <p:nvPr userDrawn="1"/>
        </p:nvSpPr>
        <p:spPr>
          <a:xfrm>
            <a:off x="11182986" y="6600732"/>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smtClean="0">
                <a:solidFill>
                  <a:schemeClr val="bg1"/>
                </a:solidFill>
                <a:latin typeface="+mn-lt"/>
                <a:ea typeface="Arial"/>
                <a:cs typeface="Arial" panose="020B0604020202020204" pitchFamily="34" charset="0"/>
              </a:rPr>
              <a:pPr algn="r"/>
              <a:t>‹#›</a:t>
            </a:fld>
            <a:endParaRPr lang="en-US" sz="1000" dirty="0">
              <a:solidFill>
                <a:schemeClr val="bg1"/>
              </a:solidFill>
              <a:latin typeface="+mn-lt"/>
              <a:ea typeface="Arial"/>
              <a:cs typeface="Arial" panose="020B0604020202020204" pitchFamily="34" charset="0"/>
            </a:endParaRPr>
          </a:p>
        </p:txBody>
      </p:sp>
      <p:sp>
        <p:nvSpPr>
          <p:cNvPr id="30" name="TextBox 29"/>
          <p:cNvSpPr txBox="1"/>
          <p:nvPr userDrawn="1"/>
        </p:nvSpPr>
        <p:spPr>
          <a:xfrm>
            <a:off x="2234934" y="6492876"/>
            <a:ext cx="7756800" cy="19444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a:solidFill>
                  <a:schemeClr val="bg1">
                    <a:lumMod val="65000"/>
                  </a:schemeClr>
                </a:solidFill>
                <a:latin typeface="+mn-lt"/>
                <a:ea typeface="+mn-ea"/>
                <a:cs typeface="+mn-cs"/>
              </a:rPr>
              <a:t>© 2019. KPMG Uganda, a registered partnership and a member firm of the KPMG network of independent member firms affiliated with KPMG International Cooperative ("KPMG International"), a Swiss entity. All rights reserved.</a:t>
            </a:r>
            <a:endParaRPr lang="en-GB" sz="600" kern="1200" noProof="0" dirty="0">
              <a:solidFill>
                <a:schemeClr val="bg1">
                  <a:lumMod val="65000"/>
                </a:schemeClr>
              </a:solidFill>
              <a:latin typeface="+mn-lt"/>
              <a:ea typeface="+mn-ea"/>
              <a:cs typeface="+mn-cs"/>
            </a:endParaRPr>
          </a:p>
        </p:txBody>
      </p:sp>
      <p:pic>
        <p:nvPicPr>
          <p:cNvPr id="10" name="Picture 9"/>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61970" y="-428365"/>
            <a:ext cx="4258239" cy="271802"/>
          </a:xfrm>
          <a:prstGeom prst="rect">
            <a:avLst/>
          </a:prstGeom>
        </p:spPr>
      </p:pic>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3" r:id="rId3"/>
    <p:sldLayoutId id="2147483706" r:id="rId4"/>
    <p:sldLayoutId id="2147483675" r:id="rId5"/>
    <p:sldLayoutId id="2147483680" r:id="rId6"/>
    <p:sldLayoutId id="2147483666" r:id="rId7"/>
    <p:sldLayoutId id="2147483664" r:id="rId8"/>
    <p:sldLayoutId id="2147483689" r:id="rId9"/>
    <p:sldLayoutId id="2147483690" r:id="rId10"/>
    <p:sldLayoutId id="2147483691" r:id="rId11"/>
    <p:sldLayoutId id="2147483692" r:id="rId12"/>
    <p:sldLayoutId id="2147483693" r:id="rId13"/>
    <p:sldLayoutId id="2147483694" r:id="rId14"/>
    <p:sldLayoutId id="2147483695" r:id="rId15"/>
    <p:sldLayoutId id="2147483701" r:id="rId16"/>
    <p:sldLayoutId id="2147483697" r:id="rId17"/>
    <p:sldLayoutId id="2147483698" r:id="rId18"/>
    <p:sldLayoutId id="2147483699" r:id="rId19"/>
    <p:sldLayoutId id="2147483700" r:id="rId20"/>
    <p:sldLayoutId id="2147483662" r:id="rId21"/>
    <p:sldLayoutId id="2147483682" r:id="rId22"/>
    <p:sldLayoutId id="2147483683" r:id="rId23"/>
    <p:sldLayoutId id="2147483684" r:id="rId24"/>
    <p:sldLayoutId id="2147483685" r:id="rId25"/>
    <p:sldLayoutId id="2147483702" r:id="rId26"/>
    <p:sldLayoutId id="2147483667" r:id="rId27"/>
    <p:sldLayoutId id="2147483765" r:id="rId28"/>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440160" y="6492876"/>
            <a:ext cx="274320" cy="365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9" name="Rectangle 8"/>
          <p:cNvSpPr/>
          <p:nvPr userDrawn="1"/>
        </p:nvSpPr>
        <p:spPr>
          <a:xfrm>
            <a:off x="11440160" y="6410959"/>
            <a:ext cx="274320" cy="50483"/>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29" name="Shape 8"/>
          <p:cNvSpPr txBox="1">
            <a:spLocks/>
          </p:cNvSpPr>
          <p:nvPr userDrawn="1"/>
        </p:nvSpPr>
        <p:spPr>
          <a:xfrm>
            <a:off x="11182986" y="6600732"/>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prstClr val="white"/>
                </a:solidFill>
                <a:cs typeface="Arial" panose="020B0604020202020204" pitchFamily="34" charset="0"/>
              </a:rPr>
              <a:pPr algn="r"/>
              <a:t>‹#›</a:t>
            </a:fld>
            <a:endParaRPr lang="en-US" dirty="0">
              <a:solidFill>
                <a:prstClr val="white"/>
              </a:solidFill>
              <a:cs typeface="Arial" panose="020B0604020202020204" pitchFamily="34" charset="0"/>
            </a:endParaRPr>
          </a:p>
        </p:txBody>
      </p:sp>
      <p:sp>
        <p:nvSpPr>
          <p:cNvPr id="30" name="TextBox 29"/>
          <p:cNvSpPr txBox="1"/>
          <p:nvPr userDrawn="1"/>
        </p:nvSpPr>
        <p:spPr>
          <a:xfrm>
            <a:off x="2234934" y="6492876"/>
            <a:ext cx="7756800" cy="194445"/>
          </a:xfrm>
          <a:prstGeom prst="rect">
            <a:avLst/>
          </a:prstGeom>
          <a:noFill/>
        </p:spPr>
        <p:txBody>
          <a:bodyPr wrap="square" lIns="0" tIns="0" rIns="0" bIns="0" rtlCol="0">
            <a:noAutofit/>
          </a:bodyPr>
          <a:lstStyle/>
          <a:p>
            <a:pPr>
              <a:defRPr/>
            </a:pPr>
            <a:r>
              <a:rPr lang="en-US" sz="600" dirty="0">
                <a:solidFill>
                  <a:prstClr val="white">
                    <a:lumMod val="65000"/>
                  </a:prstClr>
                </a:solidFill>
              </a:rPr>
              <a:t>© 2019. KPMG Uganda, a registered partnership and a member firm of the KPMG network of independent member firms affiliated with KPMG International Cooperative ("KPMG International"), a Swiss entity. All rights reserved.</a:t>
            </a:r>
            <a:endParaRPr lang="en-GB" sz="600" dirty="0">
              <a:solidFill>
                <a:prstClr val="white">
                  <a:lumMod val="65000"/>
                </a:prstClr>
              </a:solidFill>
            </a:endParaRPr>
          </a:p>
        </p:txBody>
      </p:sp>
      <p:pic>
        <p:nvPicPr>
          <p:cNvPr id="10" name="Picture 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61970" y="-428365"/>
            <a:ext cx="4258239" cy="271802"/>
          </a:xfrm>
          <a:prstGeom prst="rect">
            <a:avLst/>
          </a:prstGeom>
        </p:spPr>
      </p:pic>
      <p:sp>
        <p:nvSpPr>
          <p:cNvPr id="3" name="Rectangle 2"/>
          <p:cNvSpPr/>
          <p:nvPr userDrawn="1"/>
        </p:nvSpPr>
        <p:spPr>
          <a:xfrm>
            <a:off x="848139" y="0"/>
            <a:ext cx="147224" cy="640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11" name="Rectangle 10"/>
          <p:cNvSpPr/>
          <p:nvPr userDrawn="1"/>
        </p:nvSpPr>
        <p:spPr>
          <a:xfrm>
            <a:off x="848139" y="692658"/>
            <a:ext cx="155062" cy="73508"/>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12" name="Rectangle 11"/>
          <p:cNvSpPr/>
          <p:nvPr userDrawn="1"/>
        </p:nvSpPr>
        <p:spPr>
          <a:xfrm>
            <a:off x="848139" y="779590"/>
            <a:ext cx="155062" cy="73508"/>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13" name="Rectangle 12"/>
          <p:cNvSpPr/>
          <p:nvPr userDrawn="1"/>
        </p:nvSpPr>
        <p:spPr>
          <a:xfrm>
            <a:off x="848139" y="866522"/>
            <a:ext cx="155062" cy="73508"/>
          </a:xfrm>
          <a:prstGeom prst="rect">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306206706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 id="2147483789" r:id="rId23"/>
    <p:sldLayoutId id="2147483790" r:id="rId24"/>
    <p:sldLayoutId id="2147483791" r:id="rId25"/>
    <p:sldLayoutId id="2147483792" r:id="rId26"/>
    <p:sldLayoutId id="2147483793" r:id="rId27"/>
    <p:sldLayoutId id="2147483794" r:id="rId28"/>
    <p:sldLayoutId id="2147483795" r:id="rId29"/>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440160" y="6492876"/>
            <a:ext cx="274320" cy="365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a:solidFill>
                <a:prstClr val="white"/>
              </a:solidFill>
            </a:endParaRPr>
          </a:p>
        </p:txBody>
      </p:sp>
      <p:sp>
        <p:nvSpPr>
          <p:cNvPr id="9" name="Rectangle 8"/>
          <p:cNvSpPr/>
          <p:nvPr userDrawn="1"/>
        </p:nvSpPr>
        <p:spPr>
          <a:xfrm>
            <a:off x="11440160" y="6410959"/>
            <a:ext cx="274320" cy="50483"/>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a:solidFill>
                <a:prstClr val="white"/>
              </a:solidFill>
            </a:endParaRPr>
          </a:p>
        </p:txBody>
      </p:sp>
      <p:sp>
        <p:nvSpPr>
          <p:cNvPr id="29" name="Shape 8"/>
          <p:cNvSpPr txBox="1">
            <a:spLocks/>
          </p:cNvSpPr>
          <p:nvPr userDrawn="1"/>
        </p:nvSpPr>
        <p:spPr>
          <a:xfrm>
            <a:off x="11182986" y="6600732"/>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prstClr val="white"/>
                </a:solidFill>
                <a:cs typeface="Arial" panose="020B0604020202020204" pitchFamily="34" charset="0"/>
              </a:rPr>
              <a:pPr algn="r"/>
              <a:t>‹#›</a:t>
            </a:fld>
            <a:endParaRPr lang="en-US" dirty="0">
              <a:solidFill>
                <a:prstClr val="white"/>
              </a:solidFill>
              <a:cs typeface="Arial" panose="020B0604020202020204" pitchFamily="34" charset="0"/>
            </a:endParaRPr>
          </a:p>
        </p:txBody>
      </p:sp>
      <p:sp>
        <p:nvSpPr>
          <p:cNvPr id="30" name="TextBox 29"/>
          <p:cNvSpPr txBox="1"/>
          <p:nvPr userDrawn="1"/>
        </p:nvSpPr>
        <p:spPr>
          <a:xfrm>
            <a:off x="2234934" y="6492876"/>
            <a:ext cx="7756800" cy="194445"/>
          </a:xfrm>
          <a:prstGeom prst="rect">
            <a:avLst/>
          </a:prstGeom>
          <a:noFill/>
        </p:spPr>
        <p:txBody>
          <a:bodyPr wrap="square" lIns="0" tIns="0" rIns="0" bIns="0" rtlCol="0">
            <a:noAutofit/>
          </a:bodyPr>
          <a:lstStyle/>
          <a:p>
            <a:pPr>
              <a:defRPr/>
            </a:pPr>
            <a:r>
              <a:rPr lang="en-US" sz="600" dirty="0">
                <a:solidFill>
                  <a:prstClr val="white">
                    <a:lumMod val="65000"/>
                  </a:prstClr>
                </a:solidFill>
              </a:rPr>
              <a:t>© 2019. KPMG Uganda, a registered partnership and a member firm of the KPMG network of independent member firms affiliated with KPMG International Cooperative ("KPMG International"), a Swiss entity. All rights reserved.</a:t>
            </a:r>
            <a:endParaRPr lang="en-GB" sz="600" dirty="0">
              <a:solidFill>
                <a:prstClr val="white">
                  <a:lumMod val="65000"/>
                </a:prstClr>
              </a:solidFill>
            </a:endParaRPr>
          </a:p>
        </p:txBody>
      </p:sp>
      <p:pic>
        <p:nvPicPr>
          <p:cNvPr id="10" name="Picture 9"/>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61970" y="-428365"/>
            <a:ext cx="4258239" cy="271802"/>
          </a:xfrm>
          <a:prstGeom prst="rect">
            <a:avLst/>
          </a:prstGeom>
        </p:spPr>
      </p:pic>
    </p:spTree>
    <p:extLst>
      <p:ext uri="{BB962C8B-B14F-4D97-AF65-F5344CB8AC3E}">
        <p14:creationId xmlns:p14="http://schemas.microsoft.com/office/powerpoint/2010/main" val="698934279"/>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 id="2147483818" r:id="rId22"/>
    <p:sldLayoutId id="2147483819" r:id="rId23"/>
    <p:sldLayoutId id="2147483820" r:id="rId24"/>
    <p:sldLayoutId id="2147483821" r:id="rId25"/>
    <p:sldLayoutId id="2147483822" r:id="rId26"/>
    <p:sldLayoutId id="2147483823" r:id="rId27"/>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440160" y="6492876"/>
            <a:ext cx="274320" cy="3651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9" name="Rectangle 8"/>
          <p:cNvSpPr/>
          <p:nvPr userDrawn="1"/>
        </p:nvSpPr>
        <p:spPr>
          <a:xfrm>
            <a:off x="11440160" y="6410959"/>
            <a:ext cx="274320" cy="50483"/>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29" name="Shape 8"/>
          <p:cNvSpPr txBox="1">
            <a:spLocks/>
          </p:cNvSpPr>
          <p:nvPr userDrawn="1"/>
        </p:nvSpPr>
        <p:spPr>
          <a:xfrm>
            <a:off x="11182986" y="6600732"/>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mtClean="0">
                <a:solidFill>
                  <a:prstClr val="white"/>
                </a:solidFill>
                <a:cs typeface="Arial" panose="020B0604020202020204" pitchFamily="34" charset="0"/>
              </a:rPr>
              <a:pPr algn="r"/>
              <a:t>‹#›</a:t>
            </a:fld>
            <a:endParaRPr lang="en-US" dirty="0">
              <a:solidFill>
                <a:prstClr val="white"/>
              </a:solidFill>
              <a:cs typeface="Arial" panose="020B0604020202020204" pitchFamily="34" charset="0"/>
            </a:endParaRPr>
          </a:p>
        </p:txBody>
      </p:sp>
      <p:sp>
        <p:nvSpPr>
          <p:cNvPr id="30" name="TextBox 29"/>
          <p:cNvSpPr txBox="1"/>
          <p:nvPr userDrawn="1"/>
        </p:nvSpPr>
        <p:spPr>
          <a:xfrm>
            <a:off x="2234934" y="6492876"/>
            <a:ext cx="7756800" cy="194445"/>
          </a:xfrm>
          <a:prstGeom prst="rect">
            <a:avLst/>
          </a:prstGeom>
          <a:noFill/>
        </p:spPr>
        <p:txBody>
          <a:bodyPr wrap="square" lIns="0" tIns="0" rIns="0" bIns="0" rtlCol="0">
            <a:noAutofit/>
          </a:bodyPr>
          <a:lstStyle/>
          <a:p>
            <a:pPr>
              <a:defRPr/>
            </a:pPr>
            <a:r>
              <a:rPr lang="en-US" sz="700" dirty="0">
                <a:solidFill>
                  <a:srgbClr val="00338D"/>
                </a:solidFill>
              </a:rPr>
              <a:t>© 2019. KPMG Uganda, a registered partnership and a member firm of the KPMG network of independent member firms affiliated with KPMG International Cooperative ("KPMG International"), a Swiss entity. All rights reserved.</a:t>
            </a:r>
            <a:endParaRPr lang="en-GB" sz="700" dirty="0">
              <a:solidFill>
                <a:srgbClr val="00338D"/>
              </a:solidFill>
            </a:endParaRPr>
          </a:p>
        </p:txBody>
      </p:sp>
      <p:pic>
        <p:nvPicPr>
          <p:cNvPr id="10" name="Picture 9"/>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61970" y="-428365"/>
            <a:ext cx="4258239" cy="271802"/>
          </a:xfrm>
          <a:prstGeom prst="rect">
            <a:avLst/>
          </a:prstGeom>
        </p:spPr>
      </p:pic>
      <p:sp>
        <p:nvSpPr>
          <p:cNvPr id="3" name="Rectangle 2"/>
          <p:cNvSpPr/>
          <p:nvPr userDrawn="1"/>
        </p:nvSpPr>
        <p:spPr>
          <a:xfrm>
            <a:off x="848139" y="0"/>
            <a:ext cx="147224" cy="6405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11" name="Rectangle 10"/>
          <p:cNvSpPr/>
          <p:nvPr userDrawn="1"/>
        </p:nvSpPr>
        <p:spPr>
          <a:xfrm>
            <a:off x="848139" y="692658"/>
            <a:ext cx="155062" cy="73508"/>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12" name="Rectangle 11"/>
          <p:cNvSpPr/>
          <p:nvPr userDrawn="1"/>
        </p:nvSpPr>
        <p:spPr>
          <a:xfrm>
            <a:off x="848139" y="779590"/>
            <a:ext cx="155062" cy="73508"/>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
        <p:nvSpPr>
          <p:cNvPr id="13" name="Rectangle 12"/>
          <p:cNvSpPr/>
          <p:nvPr userDrawn="1"/>
        </p:nvSpPr>
        <p:spPr>
          <a:xfrm>
            <a:off x="848139" y="866522"/>
            <a:ext cx="155062" cy="73508"/>
          </a:xfrm>
          <a:prstGeom prst="rect">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286077027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Lst>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3">
          <p15:clr>
            <a:srgbClr val="F26B43"/>
          </p15:clr>
        </p15:guide>
        <p15:guide id="5" orient="horz" pos="608">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comstat.comesa.int/qsruipd/world-development-indicators-wdi" TargetMode="Externa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8" Type="http://schemas.openxmlformats.org/officeDocument/2006/relationships/hyperlink" Target="https://calculator.co.ke/kenya-power-electricity-tariffs" TargetMode="External"/><Relationship Id="rId3" Type="http://schemas.openxmlformats.org/officeDocument/2006/relationships/image" Target="../media/image18.png"/><Relationship Id="rId7" Type="http://schemas.openxmlformats.org/officeDocument/2006/relationships/hyperlink" Target="https://www.umeme.co.ug/tariff/" TargetMode="External"/><Relationship Id="rId2" Type="http://schemas.openxmlformats.org/officeDocument/2006/relationships/image" Target="../media/image17.png"/><Relationship Id="rId1" Type="http://schemas.openxmlformats.org/officeDocument/2006/relationships/slideLayout" Target="../slideLayouts/slideLayout3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8.xml"/><Relationship Id="rId6" Type="http://schemas.openxmlformats.org/officeDocument/2006/relationships/image" Target="../media/image22.jpe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17" Type="http://schemas.openxmlformats.org/officeDocument/2006/relationships/tags" Target="../tags/tag119.xml"/><Relationship Id="rId299" Type="http://schemas.openxmlformats.org/officeDocument/2006/relationships/tags" Target="../tags/tag301.xml"/><Relationship Id="rId303" Type="http://schemas.openxmlformats.org/officeDocument/2006/relationships/tags" Target="../tags/tag305.xml"/><Relationship Id="rId21" Type="http://schemas.openxmlformats.org/officeDocument/2006/relationships/tags" Target="../tags/tag23.xml"/><Relationship Id="rId42" Type="http://schemas.openxmlformats.org/officeDocument/2006/relationships/tags" Target="../tags/tag44.xml"/><Relationship Id="rId63" Type="http://schemas.openxmlformats.org/officeDocument/2006/relationships/tags" Target="../tags/tag65.xml"/><Relationship Id="rId84" Type="http://schemas.openxmlformats.org/officeDocument/2006/relationships/tags" Target="../tags/tag86.xml"/><Relationship Id="rId138" Type="http://schemas.openxmlformats.org/officeDocument/2006/relationships/tags" Target="../tags/tag140.xml"/><Relationship Id="rId159" Type="http://schemas.openxmlformats.org/officeDocument/2006/relationships/tags" Target="../tags/tag161.xml"/><Relationship Id="rId324" Type="http://schemas.openxmlformats.org/officeDocument/2006/relationships/tags" Target="../tags/tag326.xml"/><Relationship Id="rId345" Type="http://schemas.openxmlformats.org/officeDocument/2006/relationships/tags" Target="../tags/tag347.xml"/><Relationship Id="rId366" Type="http://schemas.openxmlformats.org/officeDocument/2006/relationships/tags" Target="../tags/tag368.xml"/><Relationship Id="rId170" Type="http://schemas.openxmlformats.org/officeDocument/2006/relationships/tags" Target="../tags/tag172.xml"/><Relationship Id="rId191" Type="http://schemas.openxmlformats.org/officeDocument/2006/relationships/tags" Target="../tags/tag193.xml"/><Relationship Id="rId205" Type="http://schemas.openxmlformats.org/officeDocument/2006/relationships/tags" Target="../tags/tag207.xml"/><Relationship Id="rId226" Type="http://schemas.openxmlformats.org/officeDocument/2006/relationships/tags" Target="../tags/tag228.xml"/><Relationship Id="rId247" Type="http://schemas.openxmlformats.org/officeDocument/2006/relationships/tags" Target="../tags/tag249.xml"/><Relationship Id="rId107" Type="http://schemas.openxmlformats.org/officeDocument/2006/relationships/tags" Target="../tags/tag109.xml"/><Relationship Id="rId268" Type="http://schemas.openxmlformats.org/officeDocument/2006/relationships/tags" Target="../tags/tag270.xml"/><Relationship Id="rId289" Type="http://schemas.openxmlformats.org/officeDocument/2006/relationships/tags" Target="../tags/tag291.xml"/><Relationship Id="rId11" Type="http://schemas.openxmlformats.org/officeDocument/2006/relationships/tags" Target="../tags/tag13.xml"/><Relationship Id="rId32" Type="http://schemas.openxmlformats.org/officeDocument/2006/relationships/tags" Target="../tags/tag34.xml"/><Relationship Id="rId53" Type="http://schemas.openxmlformats.org/officeDocument/2006/relationships/tags" Target="../tags/tag55.xml"/><Relationship Id="rId74" Type="http://schemas.openxmlformats.org/officeDocument/2006/relationships/tags" Target="../tags/tag76.xml"/><Relationship Id="rId128" Type="http://schemas.openxmlformats.org/officeDocument/2006/relationships/tags" Target="../tags/tag130.xml"/><Relationship Id="rId149" Type="http://schemas.openxmlformats.org/officeDocument/2006/relationships/tags" Target="../tags/tag151.xml"/><Relationship Id="rId314" Type="http://schemas.openxmlformats.org/officeDocument/2006/relationships/tags" Target="../tags/tag316.xml"/><Relationship Id="rId335" Type="http://schemas.openxmlformats.org/officeDocument/2006/relationships/tags" Target="../tags/tag337.xml"/><Relationship Id="rId356" Type="http://schemas.openxmlformats.org/officeDocument/2006/relationships/tags" Target="../tags/tag358.xml"/><Relationship Id="rId377" Type="http://schemas.openxmlformats.org/officeDocument/2006/relationships/tags" Target="../tags/tag379.xml"/><Relationship Id="rId5" Type="http://schemas.openxmlformats.org/officeDocument/2006/relationships/tags" Target="../tags/tag7.xml"/><Relationship Id="rId95" Type="http://schemas.openxmlformats.org/officeDocument/2006/relationships/tags" Target="../tags/tag97.xml"/><Relationship Id="rId160" Type="http://schemas.openxmlformats.org/officeDocument/2006/relationships/tags" Target="../tags/tag162.xml"/><Relationship Id="rId181" Type="http://schemas.openxmlformats.org/officeDocument/2006/relationships/tags" Target="../tags/tag183.xml"/><Relationship Id="rId216" Type="http://schemas.openxmlformats.org/officeDocument/2006/relationships/tags" Target="../tags/tag218.xml"/><Relationship Id="rId237" Type="http://schemas.openxmlformats.org/officeDocument/2006/relationships/tags" Target="../tags/tag239.xml"/><Relationship Id="rId258" Type="http://schemas.openxmlformats.org/officeDocument/2006/relationships/tags" Target="../tags/tag260.xml"/><Relationship Id="rId279" Type="http://schemas.openxmlformats.org/officeDocument/2006/relationships/tags" Target="../tags/tag281.xml"/><Relationship Id="rId22" Type="http://schemas.openxmlformats.org/officeDocument/2006/relationships/tags" Target="../tags/tag24.xml"/><Relationship Id="rId43" Type="http://schemas.openxmlformats.org/officeDocument/2006/relationships/tags" Target="../tags/tag45.xml"/><Relationship Id="rId64" Type="http://schemas.openxmlformats.org/officeDocument/2006/relationships/tags" Target="../tags/tag66.xml"/><Relationship Id="rId118" Type="http://schemas.openxmlformats.org/officeDocument/2006/relationships/tags" Target="../tags/tag120.xml"/><Relationship Id="rId139" Type="http://schemas.openxmlformats.org/officeDocument/2006/relationships/tags" Target="../tags/tag141.xml"/><Relationship Id="rId290" Type="http://schemas.openxmlformats.org/officeDocument/2006/relationships/tags" Target="../tags/tag292.xml"/><Relationship Id="rId304" Type="http://schemas.openxmlformats.org/officeDocument/2006/relationships/tags" Target="../tags/tag306.xml"/><Relationship Id="rId325" Type="http://schemas.openxmlformats.org/officeDocument/2006/relationships/tags" Target="../tags/tag327.xml"/><Relationship Id="rId346" Type="http://schemas.openxmlformats.org/officeDocument/2006/relationships/tags" Target="../tags/tag348.xml"/><Relationship Id="rId367" Type="http://schemas.openxmlformats.org/officeDocument/2006/relationships/tags" Target="../tags/tag369.xml"/><Relationship Id="rId85" Type="http://schemas.openxmlformats.org/officeDocument/2006/relationships/tags" Target="../tags/tag87.xml"/><Relationship Id="rId150" Type="http://schemas.openxmlformats.org/officeDocument/2006/relationships/tags" Target="../tags/tag152.xml"/><Relationship Id="rId171" Type="http://schemas.openxmlformats.org/officeDocument/2006/relationships/tags" Target="../tags/tag173.xml"/><Relationship Id="rId192" Type="http://schemas.openxmlformats.org/officeDocument/2006/relationships/tags" Target="../tags/tag194.xml"/><Relationship Id="rId206" Type="http://schemas.openxmlformats.org/officeDocument/2006/relationships/tags" Target="../tags/tag208.xml"/><Relationship Id="rId227" Type="http://schemas.openxmlformats.org/officeDocument/2006/relationships/tags" Target="../tags/tag229.xml"/><Relationship Id="rId248" Type="http://schemas.openxmlformats.org/officeDocument/2006/relationships/tags" Target="../tags/tag250.xml"/><Relationship Id="rId269" Type="http://schemas.openxmlformats.org/officeDocument/2006/relationships/tags" Target="../tags/tag271.xml"/><Relationship Id="rId12" Type="http://schemas.openxmlformats.org/officeDocument/2006/relationships/tags" Target="../tags/tag14.xml"/><Relationship Id="rId33" Type="http://schemas.openxmlformats.org/officeDocument/2006/relationships/tags" Target="../tags/tag35.xml"/><Relationship Id="rId108" Type="http://schemas.openxmlformats.org/officeDocument/2006/relationships/tags" Target="../tags/tag110.xml"/><Relationship Id="rId129" Type="http://schemas.openxmlformats.org/officeDocument/2006/relationships/tags" Target="../tags/tag131.xml"/><Relationship Id="rId280" Type="http://schemas.openxmlformats.org/officeDocument/2006/relationships/tags" Target="../tags/tag282.xml"/><Relationship Id="rId315" Type="http://schemas.openxmlformats.org/officeDocument/2006/relationships/tags" Target="../tags/tag317.xml"/><Relationship Id="rId336" Type="http://schemas.openxmlformats.org/officeDocument/2006/relationships/tags" Target="../tags/tag338.xml"/><Relationship Id="rId357" Type="http://schemas.openxmlformats.org/officeDocument/2006/relationships/tags" Target="../tags/tag359.xml"/><Relationship Id="rId54" Type="http://schemas.openxmlformats.org/officeDocument/2006/relationships/tags" Target="../tags/tag56.xml"/><Relationship Id="rId75" Type="http://schemas.openxmlformats.org/officeDocument/2006/relationships/tags" Target="../tags/tag77.xml"/><Relationship Id="rId96" Type="http://schemas.openxmlformats.org/officeDocument/2006/relationships/tags" Target="../tags/tag98.xml"/><Relationship Id="rId140" Type="http://schemas.openxmlformats.org/officeDocument/2006/relationships/tags" Target="../tags/tag142.xml"/><Relationship Id="rId161" Type="http://schemas.openxmlformats.org/officeDocument/2006/relationships/tags" Target="../tags/tag163.xml"/><Relationship Id="rId182" Type="http://schemas.openxmlformats.org/officeDocument/2006/relationships/tags" Target="../tags/tag184.xml"/><Relationship Id="rId217" Type="http://schemas.openxmlformats.org/officeDocument/2006/relationships/tags" Target="../tags/tag219.xml"/><Relationship Id="rId378" Type="http://schemas.openxmlformats.org/officeDocument/2006/relationships/tags" Target="../tags/tag380.xml"/><Relationship Id="rId6" Type="http://schemas.openxmlformats.org/officeDocument/2006/relationships/tags" Target="../tags/tag8.xml"/><Relationship Id="rId238" Type="http://schemas.openxmlformats.org/officeDocument/2006/relationships/tags" Target="../tags/tag240.xml"/><Relationship Id="rId259" Type="http://schemas.openxmlformats.org/officeDocument/2006/relationships/tags" Target="../tags/tag261.xml"/><Relationship Id="rId23" Type="http://schemas.openxmlformats.org/officeDocument/2006/relationships/tags" Target="../tags/tag25.xml"/><Relationship Id="rId119" Type="http://schemas.openxmlformats.org/officeDocument/2006/relationships/tags" Target="../tags/tag121.xml"/><Relationship Id="rId270" Type="http://schemas.openxmlformats.org/officeDocument/2006/relationships/tags" Target="../tags/tag272.xml"/><Relationship Id="rId291" Type="http://schemas.openxmlformats.org/officeDocument/2006/relationships/tags" Target="../tags/tag293.xml"/><Relationship Id="rId305" Type="http://schemas.openxmlformats.org/officeDocument/2006/relationships/tags" Target="../tags/tag307.xml"/><Relationship Id="rId326" Type="http://schemas.openxmlformats.org/officeDocument/2006/relationships/tags" Target="../tags/tag328.xml"/><Relationship Id="rId347" Type="http://schemas.openxmlformats.org/officeDocument/2006/relationships/tags" Target="../tags/tag349.xml"/><Relationship Id="rId44" Type="http://schemas.openxmlformats.org/officeDocument/2006/relationships/tags" Target="../tags/tag46.xml"/><Relationship Id="rId65" Type="http://schemas.openxmlformats.org/officeDocument/2006/relationships/tags" Target="../tags/tag67.xml"/><Relationship Id="rId86" Type="http://schemas.openxmlformats.org/officeDocument/2006/relationships/tags" Target="../tags/tag88.xml"/><Relationship Id="rId130" Type="http://schemas.openxmlformats.org/officeDocument/2006/relationships/tags" Target="../tags/tag132.xml"/><Relationship Id="rId151" Type="http://schemas.openxmlformats.org/officeDocument/2006/relationships/tags" Target="../tags/tag153.xml"/><Relationship Id="rId368" Type="http://schemas.openxmlformats.org/officeDocument/2006/relationships/tags" Target="../tags/tag370.xml"/><Relationship Id="rId172" Type="http://schemas.openxmlformats.org/officeDocument/2006/relationships/tags" Target="../tags/tag174.xml"/><Relationship Id="rId193" Type="http://schemas.openxmlformats.org/officeDocument/2006/relationships/tags" Target="../tags/tag195.xml"/><Relationship Id="rId207" Type="http://schemas.openxmlformats.org/officeDocument/2006/relationships/tags" Target="../tags/tag209.xml"/><Relationship Id="rId228" Type="http://schemas.openxmlformats.org/officeDocument/2006/relationships/tags" Target="../tags/tag230.xml"/><Relationship Id="rId249" Type="http://schemas.openxmlformats.org/officeDocument/2006/relationships/tags" Target="../tags/tag251.xml"/><Relationship Id="rId13" Type="http://schemas.openxmlformats.org/officeDocument/2006/relationships/tags" Target="../tags/tag15.xml"/><Relationship Id="rId109" Type="http://schemas.openxmlformats.org/officeDocument/2006/relationships/tags" Target="../tags/tag111.xml"/><Relationship Id="rId260" Type="http://schemas.openxmlformats.org/officeDocument/2006/relationships/tags" Target="../tags/tag262.xml"/><Relationship Id="rId281" Type="http://schemas.openxmlformats.org/officeDocument/2006/relationships/tags" Target="../tags/tag283.xml"/><Relationship Id="rId316" Type="http://schemas.openxmlformats.org/officeDocument/2006/relationships/tags" Target="../tags/tag318.xml"/><Relationship Id="rId337" Type="http://schemas.openxmlformats.org/officeDocument/2006/relationships/tags" Target="../tags/tag339.xml"/><Relationship Id="rId34" Type="http://schemas.openxmlformats.org/officeDocument/2006/relationships/tags" Target="../tags/tag36.xml"/><Relationship Id="rId55" Type="http://schemas.openxmlformats.org/officeDocument/2006/relationships/tags" Target="../tags/tag57.xml"/><Relationship Id="rId76" Type="http://schemas.openxmlformats.org/officeDocument/2006/relationships/tags" Target="../tags/tag78.xml"/><Relationship Id="rId97" Type="http://schemas.openxmlformats.org/officeDocument/2006/relationships/tags" Target="../tags/tag99.xml"/><Relationship Id="rId120" Type="http://schemas.openxmlformats.org/officeDocument/2006/relationships/tags" Target="../tags/tag122.xml"/><Relationship Id="rId141" Type="http://schemas.openxmlformats.org/officeDocument/2006/relationships/tags" Target="../tags/tag143.xml"/><Relationship Id="rId358" Type="http://schemas.openxmlformats.org/officeDocument/2006/relationships/tags" Target="../tags/tag360.xml"/><Relationship Id="rId379" Type="http://schemas.openxmlformats.org/officeDocument/2006/relationships/tags" Target="../tags/tag381.xml"/><Relationship Id="rId7" Type="http://schemas.openxmlformats.org/officeDocument/2006/relationships/tags" Target="../tags/tag9.xml"/><Relationship Id="rId162" Type="http://schemas.openxmlformats.org/officeDocument/2006/relationships/tags" Target="../tags/tag164.xml"/><Relationship Id="rId183" Type="http://schemas.openxmlformats.org/officeDocument/2006/relationships/tags" Target="../tags/tag185.xml"/><Relationship Id="rId218" Type="http://schemas.openxmlformats.org/officeDocument/2006/relationships/tags" Target="../tags/tag220.xml"/><Relationship Id="rId239" Type="http://schemas.openxmlformats.org/officeDocument/2006/relationships/tags" Target="../tags/tag241.xml"/><Relationship Id="rId250" Type="http://schemas.openxmlformats.org/officeDocument/2006/relationships/tags" Target="../tags/tag252.xml"/><Relationship Id="rId271" Type="http://schemas.openxmlformats.org/officeDocument/2006/relationships/tags" Target="../tags/tag273.xml"/><Relationship Id="rId292" Type="http://schemas.openxmlformats.org/officeDocument/2006/relationships/tags" Target="../tags/tag294.xml"/><Relationship Id="rId306" Type="http://schemas.openxmlformats.org/officeDocument/2006/relationships/tags" Target="../tags/tag308.xml"/><Relationship Id="rId24" Type="http://schemas.openxmlformats.org/officeDocument/2006/relationships/tags" Target="../tags/tag26.xml"/><Relationship Id="rId45" Type="http://schemas.openxmlformats.org/officeDocument/2006/relationships/tags" Target="../tags/tag47.xml"/><Relationship Id="rId66" Type="http://schemas.openxmlformats.org/officeDocument/2006/relationships/tags" Target="../tags/tag68.xml"/><Relationship Id="rId87" Type="http://schemas.openxmlformats.org/officeDocument/2006/relationships/tags" Target="../tags/tag89.xml"/><Relationship Id="rId110" Type="http://schemas.openxmlformats.org/officeDocument/2006/relationships/tags" Target="../tags/tag112.xml"/><Relationship Id="rId131" Type="http://schemas.openxmlformats.org/officeDocument/2006/relationships/tags" Target="../tags/tag133.xml"/><Relationship Id="rId327" Type="http://schemas.openxmlformats.org/officeDocument/2006/relationships/tags" Target="../tags/tag329.xml"/><Relationship Id="rId348" Type="http://schemas.openxmlformats.org/officeDocument/2006/relationships/tags" Target="../tags/tag350.xml"/><Relationship Id="rId369" Type="http://schemas.openxmlformats.org/officeDocument/2006/relationships/tags" Target="../tags/tag371.xml"/><Relationship Id="rId152" Type="http://schemas.openxmlformats.org/officeDocument/2006/relationships/tags" Target="../tags/tag154.xml"/><Relationship Id="rId173" Type="http://schemas.openxmlformats.org/officeDocument/2006/relationships/tags" Target="../tags/tag175.xml"/><Relationship Id="rId194" Type="http://schemas.openxmlformats.org/officeDocument/2006/relationships/tags" Target="../tags/tag196.xml"/><Relationship Id="rId208" Type="http://schemas.openxmlformats.org/officeDocument/2006/relationships/tags" Target="../tags/tag210.xml"/><Relationship Id="rId229" Type="http://schemas.openxmlformats.org/officeDocument/2006/relationships/tags" Target="../tags/tag231.xml"/><Relationship Id="rId380" Type="http://schemas.openxmlformats.org/officeDocument/2006/relationships/tags" Target="../tags/tag382.xml"/><Relationship Id="rId240" Type="http://schemas.openxmlformats.org/officeDocument/2006/relationships/tags" Target="../tags/tag242.xml"/><Relationship Id="rId261" Type="http://schemas.openxmlformats.org/officeDocument/2006/relationships/tags" Target="../tags/tag263.xml"/><Relationship Id="rId14" Type="http://schemas.openxmlformats.org/officeDocument/2006/relationships/tags" Target="../tags/tag16.xml"/><Relationship Id="rId35" Type="http://schemas.openxmlformats.org/officeDocument/2006/relationships/tags" Target="../tags/tag37.xml"/><Relationship Id="rId56" Type="http://schemas.openxmlformats.org/officeDocument/2006/relationships/tags" Target="../tags/tag58.xml"/><Relationship Id="rId77" Type="http://schemas.openxmlformats.org/officeDocument/2006/relationships/tags" Target="../tags/tag79.xml"/><Relationship Id="rId100" Type="http://schemas.openxmlformats.org/officeDocument/2006/relationships/tags" Target="../tags/tag102.xml"/><Relationship Id="rId282" Type="http://schemas.openxmlformats.org/officeDocument/2006/relationships/tags" Target="../tags/tag284.xml"/><Relationship Id="rId317" Type="http://schemas.openxmlformats.org/officeDocument/2006/relationships/tags" Target="../tags/tag319.xml"/><Relationship Id="rId338" Type="http://schemas.openxmlformats.org/officeDocument/2006/relationships/tags" Target="../tags/tag340.xml"/><Relationship Id="rId359" Type="http://schemas.openxmlformats.org/officeDocument/2006/relationships/tags" Target="../tags/tag361.xml"/><Relationship Id="rId8" Type="http://schemas.openxmlformats.org/officeDocument/2006/relationships/tags" Target="../tags/tag10.xml"/><Relationship Id="rId98" Type="http://schemas.openxmlformats.org/officeDocument/2006/relationships/tags" Target="../tags/tag100.xml"/><Relationship Id="rId121" Type="http://schemas.openxmlformats.org/officeDocument/2006/relationships/tags" Target="../tags/tag123.xml"/><Relationship Id="rId142" Type="http://schemas.openxmlformats.org/officeDocument/2006/relationships/tags" Target="../tags/tag144.xml"/><Relationship Id="rId163" Type="http://schemas.openxmlformats.org/officeDocument/2006/relationships/tags" Target="../tags/tag165.xml"/><Relationship Id="rId184" Type="http://schemas.openxmlformats.org/officeDocument/2006/relationships/tags" Target="../tags/tag186.xml"/><Relationship Id="rId219" Type="http://schemas.openxmlformats.org/officeDocument/2006/relationships/tags" Target="../tags/tag221.xml"/><Relationship Id="rId370" Type="http://schemas.openxmlformats.org/officeDocument/2006/relationships/tags" Target="../tags/tag372.xml"/><Relationship Id="rId230" Type="http://schemas.openxmlformats.org/officeDocument/2006/relationships/tags" Target="../tags/tag232.xml"/><Relationship Id="rId251" Type="http://schemas.openxmlformats.org/officeDocument/2006/relationships/tags" Target="../tags/tag253.xml"/><Relationship Id="rId25" Type="http://schemas.openxmlformats.org/officeDocument/2006/relationships/tags" Target="../tags/tag27.xml"/><Relationship Id="rId46" Type="http://schemas.openxmlformats.org/officeDocument/2006/relationships/tags" Target="../tags/tag48.xml"/><Relationship Id="rId67" Type="http://schemas.openxmlformats.org/officeDocument/2006/relationships/tags" Target="../tags/tag69.xml"/><Relationship Id="rId272" Type="http://schemas.openxmlformats.org/officeDocument/2006/relationships/tags" Target="../tags/tag274.xml"/><Relationship Id="rId293" Type="http://schemas.openxmlformats.org/officeDocument/2006/relationships/tags" Target="../tags/tag295.xml"/><Relationship Id="rId307" Type="http://schemas.openxmlformats.org/officeDocument/2006/relationships/tags" Target="../tags/tag309.xml"/><Relationship Id="rId328" Type="http://schemas.openxmlformats.org/officeDocument/2006/relationships/tags" Target="../tags/tag330.xml"/><Relationship Id="rId349" Type="http://schemas.openxmlformats.org/officeDocument/2006/relationships/tags" Target="../tags/tag351.xml"/><Relationship Id="rId88" Type="http://schemas.openxmlformats.org/officeDocument/2006/relationships/tags" Target="../tags/tag90.xml"/><Relationship Id="rId111" Type="http://schemas.openxmlformats.org/officeDocument/2006/relationships/tags" Target="../tags/tag113.xml"/><Relationship Id="rId132" Type="http://schemas.openxmlformats.org/officeDocument/2006/relationships/tags" Target="../tags/tag134.xml"/><Relationship Id="rId153" Type="http://schemas.openxmlformats.org/officeDocument/2006/relationships/tags" Target="../tags/tag155.xml"/><Relationship Id="rId174" Type="http://schemas.openxmlformats.org/officeDocument/2006/relationships/tags" Target="../tags/tag176.xml"/><Relationship Id="rId195" Type="http://schemas.openxmlformats.org/officeDocument/2006/relationships/tags" Target="../tags/tag197.xml"/><Relationship Id="rId209" Type="http://schemas.openxmlformats.org/officeDocument/2006/relationships/tags" Target="../tags/tag211.xml"/><Relationship Id="rId360" Type="http://schemas.openxmlformats.org/officeDocument/2006/relationships/tags" Target="../tags/tag362.xml"/><Relationship Id="rId381" Type="http://schemas.openxmlformats.org/officeDocument/2006/relationships/tags" Target="../tags/tag383.xml"/><Relationship Id="rId220" Type="http://schemas.openxmlformats.org/officeDocument/2006/relationships/tags" Target="../tags/tag222.xml"/><Relationship Id="rId241" Type="http://schemas.openxmlformats.org/officeDocument/2006/relationships/tags" Target="../tags/tag243.xml"/><Relationship Id="rId15" Type="http://schemas.openxmlformats.org/officeDocument/2006/relationships/tags" Target="../tags/tag17.xml"/><Relationship Id="rId36" Type="http://schemas.openxmlformats.org/officeDocument/2006/relationships/tags" Target="../tags/tag38.xml"/><Relationship Id="rId57" Type="http://schemas.openxmlformats.org/officeDocument/2006/relationships/tags" Target="../tags/tag59.xml"/><Relationship Id="rId262" Type="http://schemas.openxmlformats.org/officeDocument/2006/relationships/tags" Target="../tags/tag264.xml"/><Relationship Id="rId283" Type="http://schemas.openxmlformats.org/officeDocument/2006/relationships/tags" Target="../tags/tag285.xml"/><Relationship Id="rId318" Type="http://schemas.openxmlformats.org/officeDocument/2006/relationships/tags" Target="../tags/tag320.xml"/><Relationship Id="rId339" Type="http://schemas.openxmlformats.org/officeDocument/2006/relationships/tags" Target="../tags/tag341.xml"/><Relationship Id="rId78" Type="http://schemas.openxmlformats.org/officeDocument/2006/relationships/tags" Target="../tags/tag80.xml"/><Relationship Id="rId99" Type="http://schemas.openxmlformats.org/officeDocument/2006/relationships/tags" Target="../tags/tag101.xml"/><Relationship Id="rId101" Type="http://schemas.openxmlformats.org/officeDocument/2006/relationships/tags" Target="../tags/tag103.xml"/><Relationship Id="rId122" Type="http://schemas.openxmlformats.org/officeDocument/2006/relationships/tags" Target="../tags/tag124.xml"/><Relationship Id="rId143" Type="http://schemas.openxmlformats.org/officeDocument/2006/relationships/tags" Target="../tags/tag145.xml"/><Relationship Id="rId164" Type="http://schemas.openxmlformats.org/officeDocument/2006/relationships/tags" Target="../tags/tag166.xml"/><Relationship Id="rId185" Type="http://schemas.openxmlformats.org/officeDocument/2006/relationships/tags" Target="../tags/tag187.xml"/><Relationship Id="rId350" Type="http://schemas.openxmlformats.org/officeDocument/2006/relationships/tags" Target="../tags/tag352.xml"/><Relationship Id="rId371" Type="http://schemas.openxmlformats.org/officeDocument/2006/relationships/tags" Target="../tags/tag373.xml"/><Relationship Id="rId9" Type="http://schemas.openxmlformats.org/officeDocument/2006/relationships/tags" Target="../tags/tag11.xml"/><Relationship Id="rId210" Type="http://schemas.openxmlformats.org/officeDocument/2006/relationships/tags" Target="../tags/tag212.xml"/><Relationship Id="rId26" Type="http://schemas.openxmlformats.org/officeDocument/2006/relationships/tags" Target="../tags/tag28.xml"/><Relationship Id="rId231" Type="http://schemas.openxmlformats.org/officeDocument/2006/relationships/tags" Target="../tags/tag233.xml"/><Relationship Id="rId252" Type="http://schemas.openxmlformats.org/officeDocument/2006/relationships/tags" Target="../tags/tag254.xml"/><Relationship Id="rId273" Type="http://schemas.openxmlformats.org/officeDocument/2006/relationships/tags" Target="../tags/tag275.xml"/><Relationship Id="rId294" Type="http://schemas.openxmlformats.org/officeDocument/2006/relationships/tags" Target="../tags/tag296.xml"/><Relationship Id="rId308" Type="http://schemas.openxmlformats.org/officeDocument/2006/relationships/tags" Target="../tags/tag310.xml"/><Relationship Id="rId329" Type="http://schemas.openxmlformats.org/officeDocument/2006/relationships/tags" Target="../tags/tag331.xml"/><Relationship Id="rId47" Type="http://schemas.openxmlformats.org/officeDocument/2006/relationships/tags" Target="../tags/tag49.xml"/><Relationship Id="rId68" Type="http://schemas.openxmlformats.org/officeDocument/2006/relationships/tags" Target="../tags/tag70.xml"/><Relationship Id="rId89" Type="http://schemas.openxmlformats.org/officeDocument/2006/relationships/tags" Target="../tags/tag91.xml"/><Relationship Id="rId112" Type="http://schemas.openxmlformats.org/officeDocument/2006/relationships/tags" Target="../tags/tag114.xml"/><Relationship Id="rId133" Type="http://schemas.openxmlformats.org/officeDocument/2006/relationships/tags" Target="../tags/tag135.xml"/><Relationship Id="rId154" Type="http://schemas.openxmlformats.org/officeDocument/2006/relationships/tags" Target="../tags/tag156.xml"/><Relationship Id="rId175" Type="http://schemas.openxmlformats.org/officeDocument/2006/relationships/tags" Target="../tags/tag177.xml"/><Relationship Id="rId340" Type="http://schemas.openxmlformats.org/officeDocument/2006/relationships/tags" Target="../tags/tag342.xml"/><Relationship Id="rId361" Type="http://schemas.openxmlformats.org/officeDocument/2006/relationships/tags" Target="../tags/tag363.xml"/><Relationship Id="rId196" Type="http://schemas.openxmlformats.org/officeDocument/2006/relationships/tags" Target="../tags/tag198.xml"/><Relationship Id="rId200" Type="http://schemas.openxmlformats.org/officeDocument/2006/relationships/tags" Target="../tags/tag202.xml"/><Relationship Id="rId382" Type="http://schemas.openxmlformats.org/officeDocument/2006/relationships/slideLayout" Target="../slideLayouts/slideLayout56.xml"/><Relationship Id="rId16" Type="http://schemas.openxmlformats.org/officeDocument/2006/relationships/tags" Target="../tags/tag18.xml"/><Relationship Id="rId221" Type="http://schemas.openxmlformats.org/officeDocument/2006/relationships/tags" Target="../tags/tag223.xml"/><Relationship Id="rId242" Type="http://schemas.openxmlformats.org/officeDocument/2006/relationships/tags" Target="../tags/tag244.xml"/><Relationship Id="rId263" Type="http://schemas.openxmlformats.org/officeDocument/2006/relationships/tags" Target="../tags/tag265.xml"/><Relationship Id="rId284" Type="http://schemas.openxmlformats.org/officeDocument/2006/relationships/tags" Target="../tags/tag286.xml"/><Relationship Id="rId319" Type="http://schemas.openxmlformats.org/officeDocument/2006/relationships/tags" Target="../tags/tag321.xml"/><Relationship Id="rId37" Type="http://schemas.openxmlformats.org/officeDocument/2006/relationships/tags" Target="../tags/tag39.xml"/><Relationship Id="rId58" Type="http://schemas.openxmlformats.org/officeDocument/2006/relationships/tags" Target="../tags/tag60.xml"/><Relationship Id="rId79" Type="http://schemas.openxmlformats.org/officeDocument/2006/relationships/tags" Target="../tags/tag81.xml"/><Relationship Id="rId102" Type="http://schemas.openxmlformats.org/officeDocument/2006/relationships/tags" Target="../tags/tag104.xml"/><Relationship Id="rId123" Type="http://schemas.openxmlformats.org/officeDocument/2006/relationships/tags" Target="../tags/tag125.xml"/><Relationship Id="rId144" Type="http://schemas.openxmlformats.org/officeDocument/2006/relationships/tags" Target="../tags/tag146.xml"/><Relationship Id="rId330" Type="http://schemas.openxmlformats.org/officeDocument/2006/relationships/tags" Target="../tags/tag332.xml"/><Relationship Id="rId90" Type="http://schemas.openxmlformats.org/officeDocument/2006/relationships/tags" Target="../tags/tag92.xml"/><Relationship Id="rId165" Type="http://schemas.openxmlformats.org/officeDocument/2006/relationships/tags" Target="../tags/tag167.xml"/><Relationship Id="rId186" Type="http://schemas.openxmlformats.org/officeDocument/2006/relationships/tags" Target="../tags/tag188.xml"/><Relationship Id="rId351" Type="http://schemas.openxmlformats.org/officeDocument/2006/relationships/tags" Target="../tags/tag353.xml"/><Relationship Id="rId372" Type="http://schemas.openxmlformats.org/officeDocument/2006/relationships/tags" Target="../tags/tag374.xml"/><Relationship Id="rId211" Type="http://schemas.openxmlformats.org/officeDocument/2006/relationships/tags" Target="../tags/tag213.xml"/><Relationship Id="rId232" Type="http://schemas.openxmlformats.org/officeDocument/2006/relationships/tags" Target="../tags/tag234.xml"/><Relationship Id="rId253" Type="http://schemas.openxmlformats.org/officeDocument/2006/relationships/tags" Target="../tags/tag255.xml"/><Relationship Id="rId274" Type="http://schemas.openxmlformats.org/officeDocument/2006/relationships/tags" Target="../tags/tag276.xml"/><Relationship Id="rId295" Type="http://schemas.openxmlformats.org/officeDocument/2006/relationships/tags" Target="../tags/tag297.xml"/><Relationship Id="rId309" Type="http://schemas.openxmlformats.org/officeDocument/2006/relationships/tags" Target="../tags/tag311.xml"/><Relationship Id="rId27" Type="http://schemas.openxmlformats.org/officeDocument/2006/relationships/tags" Target="../tags/tag29.xml"/><Relationship Id="rId48" Type="http://schemas.openxmlformats.org/officeDocument/2006/relationships/tags" Target="../tags/tag50.xml"/><Relationship Id="rId69" Type="http://schemas.openxmlformats.org/officeDocument/2006/relationships/tags" Target="../tags/tag71.xml"/><Relationship Id="rId113" Type="http://schemas.openxmlformats.org/officeDocument/2006/relationships/tags" Target="../tags/tag115.xml"/><Relationship Id="rId134" Type="http://schemas.openxmlformats.org/officeDocument/2006/relationships/tags" Target="../tags/tag136.xml"/><Relationship Id="rId320" Type="http://schemas.openxmlformats.org/officeDocument/2006/relationships/tags" Target="../tags/tag322.xml"/><Relationship Id="rId80" Type="http://schemas.openxmlformats.org/officeDocument/2006/relationships/tags" Target="../tags/tag82.xml"/><Relationship Id="rId155" Type="http://schemas.openxmlformats.org/officeDocument/2006/relationships/tags" Target="../tags/tag157.xml"/><Relationship Id="rId176" Type="http://schemas.openxmlformats.org/officeDocument/2006/relationships/tags" Target="../tags/tag178.xml"/><Relationship Id="rId197" Type="http://schemas.openxmlformats.org/officeDocument/2006/relationships/tags" Target="../tags/tag199.xml"/><Relationship Id="rId341" Type="http://schemas.openxmlformats.org/officeDocument/2006/relationships/tags" Target="../tags/tag343.xml"/><Relationship Id="rId362" Type="http://schemas.openxmlformats.org/officeDocument/2006/relationships/tags" Target="../tags/tag364.xml"/><Relationship Id="rId383" Type="http://schemas.openxmlformats.org/officeDocument/2006/relationships/notesSlide" Target="../notesSlides/notesSlide3.xml"/><Relationship Id="rId201" Type="http://schemas.openxmlformats.org/officeDocument/2006/relationships/tags" Target="../tags/tag203.xml"/><Relationship Id="rId222" Type="http://schemas.openxmlformats.org/officeDocument/2006/relationships/tags" Target="../tags/tag224.xml"/><Relationship Id="rId243" Type="http://schemas.openxmlformats.org/officeDocument/2006/relationships/tags" Target="../tags/tag245.xml"/><Relationship Id="rId264" Type="http://schemas.openxmlformats.org/officeDocument/2006/relationships/tags" Target="../tags/tag266.xml"/><Relationship Id="rId285" Type="http://schemas.openxmlformats.org/officeDocument/2006/relationships/tags" Target="../tags/tag287.xml"/><Relationship Id="rId17" Type="http://schemas.openxmlformats.org/officeDocument/2006/relationships/tags" Target="../tags/tag19.xml"/><Relationship Id="rId38" Type="http://schemas.openxmlformats.org/officeDocument/2006/relationships/tags" Target="../tags/tag40.xml"/><Relationship Id="rId59" Type="http://schemas.openxmlformats.org/officeDocument/2006/relationships/tags" Target="../tags/tag61.xml"/><Relationship Id="rId103" Type="http://schemas.openxmlformats.org/officeDocument/2006/relationships/tags" Target="../tags/tag105.xml"/><Relationship Id="rId124" Type="http://schemas.openxmlformats.org/officeDocument/2006/relationships/tags" Target="../tags/tag126.xml"/><Relationship Id="rId310" Type="http://schemas.openxmlformats.org/officeDocument/2006/relationships/tags" Target="../tags/tag312.xml"/><Relationship Id="rId70" Type="http://schemas.openxmlformats.org/officeDocument/2006/relationships/tags" Target="../tags/tag72.xml"/><Relationship Id="rId91" Type="http://schemas.openxmlformats.org/officeDocument/2006/relationships/tags" Target="../tags/tag93.xml"/><Relationship Id="rId145" Type="http://schemas.openxmlformats.org/officeDocument/2006/relationships/tags" Target="../tags/tag147.xml"/><Relationship Id="rId166" Type="http://schemas.openxmlformats.org/officeDocument/2006/relationships/tags" Target="../tags/tag168.xml"/><Relationship Id="rId187" Type="http://schemas.openxmlformats.org/officeDocument/2006/relationships/tags" Target="../tags/tag189.xml"/><Relationship Id="rId331" Type="http://schemas.openxmlformats.org/officeDocument/2006/relationships/tags" Target="../tags/tag333.xml"/><Relationship Id="rId352" Type="http://schemas.openxmlformats.org/officeDocument/2006/relationships/tags" Target="../tags/tag354.xml"/><Relationship Id="rId373" Type="http://schemas.openxmlformats.org/officeDocument/2006/relationships/tags" Target="../tags/tag375.xml"/><Relationship Id="rId1" Type="http://schemas.openxmlformats.org/officeDocument/2006/relationships/tags" Target="../tags/tag3.xml"/><Relationship Id="rId212" Type="http://schemas.openxmlformats.org/officeDocument/2006/relationships/tags" Target="../tags/tag214.xml"/><Relationship Id="rId233" Type="http://schemas.openxmlformats.org/officeDocument/2006/relationships/tags" Target="../tags/tag235.xml"/><Relationship Id="rId254" Type="http://schemas.openxmlformats.org/officeDocument/2006/relationships/tags" Target="../tags/tag256.xml"/><Relationship Id="rId28" Type="http://schemas.openxmlformats.org/officeDocument/2006/relationships/tags" Target="../tags/tag30.xml"/><Relationship Id="rId49" Type="http://schemas.openxmlformats.org/officeDocument/2006/relationships/tags" Target="../tags/tag51.xml"/><Relationship Id="rId114" Type="http://schemas.openxmlformats.org/officeDocument/2006/relationships/tags" Target="../tags/tag116.xml"/><Relationship Id="rId275" Type="http://schemas.openxmlformats.org/officeDocument/2006/relationships/tags" Target="../tags/tag277.xml"/><Relationship Id="rId296" Type="http://schemas.openxmlformats.org/officeDocument/2006/relationships/tags" Target="../tags/tag298.xml"/><Relationship Id="rId300" Type="http://schemas.openxmlformats.org/officeDocument/2006/relationships/tags" Target="../tags/tag302.xml"/><Relationship Id="rId60" Type="http://schemas.openxmlformats.org/officeDocument/2006/relationships/tags" Target="../tags/tag62.xml"/><Relationship Id="rId81" Type="http://schemas.openxmlformats.org/officeDocument/2006/relationships/tags" Target="../tags/tag83.xml"/><Relationship Id="rId135" Type="http://schemas.openxmlformats.org/officeDocument/2006/relationships/tags" Target="../tags/tag137.xml"/><Relationship Id="rId156" Type="http://schemas.openxmlformats.org/officeDocument/2006/relationships/tags" Target="../tags/tag158.xml"/><Relationship Id="rId177" Type="http://schemas.openxmlformats.org/officeDocument/2006/relationships/tags" Target="../tags/tag179.xml"/><Relationship Id="rId198" Type="http://schemas.openxmlformats.org/officeDocument/2006/relationships/tags" Target="../tags/tag200.xml"/><Relationship Id="rId321" Type="http://schemas.openxmlformats.org/officeDocument/2006/relationships/tags" Target="../tags/tag323.xml"/><Relationship Id="rId342" Type="http://schemas.openxmlformats.org/officeDocument/2006/relationships/tags" Target="../tags/tag344.xml"/><Relationship Id="rId363" Type="http://schemas.openxmlformats.org/officeDocument/2006/relationships/tags" Target="../tags/tag365.xml"/><Relationship Id="rId202" Type="http://schemas.openxmlformats.org/officeDocument/2006/relationships/tags" Target="../tags/tag204.xml"/><Relationship Id="rId223" Type="http://schemas.openxmlformats.org/officeDocument/2006/relationships/tags" Target="../tags/tag225.xml"/><Relationship Id="rId244" Type="http://schemas.openxmlformats.org/officeDocument/2006/relationships/tags" Target="../tags/tag246.xml"/><Relationship Id="rId18" Type="http://schemas.openxmlformats.org/officeDocument/2006/relationships/tags" Target="../tags/tag20.xml"/><Relationship Id="rId39" Type="http://schemas.openxmlformats.org/officeDocument/2006/relationships/tags" Target="../tags/tag41.xml"/><Relationship Id="rId265" Type="http://schemas.openxmlformats.org/officeDocument/2006/relationships/tags" Target="../tags/tag267.xml"/><Relationship Id="rId286" Type="http://schemas.openxmlformats.org/officeDocument/2006/relationships/tags" Target="../tags/tag288.xml"/><Relationship Id="rId50" Type="http://schemas.openxmlformats.org/officeDocument/2006/relationships/tags" Target="../tags/tag52.xml"/><Relationship Id="rId104" Type="http://schemas.openxmlformats.org/officeDocument/2006/relationships/tags" Target="../tags/tag106.xml"/><Relationship Id="rId125" Type="http://schemas.openxmlformats.org/officeDocument/2006/relationships/tags" Target="../tags/tag127.xml"/><Relationship Id="rId146" Type="http://schemas.openxmlformats.org/officeDocument/2006/relationships/tags" Target="../tags/tag148.xml"/><Relationship Id="rId167" Type="http://schemas.openxmlformats.org/officeDocument/2006/relationships/tags" Target="../tags/tag169.xml"/><Relationship Id="rId188" Type="http://schemas.openxmlformats.org/officeDocument/2006/relationships/tags" Target="../tags/tag190.xml"/><Relationship Id="rId311" Type="http://schemas.openxmlformats.org/officeDocument/2006/relationships/tags" Target="../tags/tag313.xml"/><Relationship Id="rId332" Type="http://schemas.openxmlformats.org/officeDocument/2006/relationships/tags" Target="../tags/tag334.xml"/><Relationship Id="rId353" Type="http://schemas.openxmlformats.org/officeDocument/2006/relationships/tags" Target="../tags/tag355.xml"/><Relationship Id="rId374" Type="http://schemas.openxmlformats.org/officeDocument/2006/relationships/tags" Target="../tags/tag376.xml"/><Relationship Id="rId71" Type="http://schemas.openxmlformats.org/officeDocument/2006/relationships/tags" Target="../tags/tag73.xml"/><Relationship Id="rId92" Type="http://schemas.openxmlformats.org/officeDocument/2006/relationships/tags" Target="../tags/tag94.xml"/><Relationship Id="rId213" Type="http://schemas.openxmlformats.org/officeDocument/2006/relationships/tags" Target="../tags/tag215.xml"/><Relationship Id="rId234" Type="http://schemas.openxmlformats.org/officeDocument/2006/relationships/tags" Target="../tags/tag236.xml"/><Relationship Id="rId2" Type="http://schemas.openxmlformats.org/officeDocument/2006/relationships/tags" Target="../tags/tag4.xml"/><Relationship Id="rId29" Type="http://schemas.openxmlformats.org/officeDocument/2006/relationships/tags" Target="../tags/tag31.xml"/><Relationship Id="rId255" Type="http://schemas.openxmlformats.org/officeDocument/2006/relationships/tags" Target="../tags/tag257.xml"/><Relationship Id="rId276" Type="http://schemas.openxmlformats.org/officeDocument/2006/relationships/tags" Target="../tags/tag278.xml"/><Relationship Id="rId297" Type="http://schemas.openxmlformats.org/officeDocument/2006/relationships/tags" Target="../tags/tag299.xml"/><Relationship Id="rId40" Type="http://schemas.openxmlformats.org/officeDocument/2006/relationships/tags" Target="../tags/tag42.xml"/><Relationship Id="rId115" Type="http://schemas.openxmlformats.org/officeDocument/2006/relationships/tags" Target="../tags/tag117.xml"/><Relationship Id="rId136" Type="http://schemas.openxmlformats.org/officeDocument/2006/relationships/tags" Target="../tags/tag138.xml"/><Relationship Id="rId157" Type="http://schemas.openxmlformats.org/officeDocument/2006/relationships/tags" Target="../tags/tag159.xml"/><Relationship Id="rId178" Type="http://schemas.openxmlformats.org/officeDocument/2006/relationships/tags" Target="../tags/tag180.xml"/><Relationship Id="rId301" Type="http://schemas.openxmlformats.org/officeDocument/2006/relationships/tags" Target="../tags/tag303.xml"/><Relationship Id="rId322" Type="http://schemas.openxmlformats.org/officeDocument/2006/relationships/tags" Target="../tags/tag324.xml"/><Relationship Id="rId343" Type="http://schemas.openxmlformats.org/officeDocument/2006/relationships/tags" Target="../tags/tag345.xml"/><Relationship Id="rId364" Type="http://schemas.openxmlformats.org/officeDocument/2006/relationships/tags" Target="../tags/tag366.xml"/><Relationship Id="rId61" Type="http://schemas.openxmlformats.org/officeDocument/2006/relationships/tags" Target="../tags/tag63.xml"/><Relationship Id="rId82" Type="http://schemas.openxmlformats.org/officeDocument/2006/relationships/tags" Target="../tags/tag84.xml"/><Relationship Id="rId199" Type="http://schemas.openxmlformats.org/officeDocument/2006/relationships/tags" Target="../tags/tag201.xml"/><Relationship Id="rId203" Type="http://schemas.openxmlformats.org/officeDocument/2006/relationships/tags" Target="../tags/tag205.xml"/><Relationship Id="rId19" Type="http://schemas.openxmlformats.org/officeDocument/2006/relationships/tags" Target="../tags/tag21.xml"/><Relationship Id="rId224" Type="http://schemas.openxmlformats.org/officeDocument/2006/relationships/tags" Target="../tags/tag226.xml"/><Relationship Id="rId245" Type="http://schemas.openxmlformats.org/officeDocument/2006/relationships/tags" Target="../tags/tag247.xml"/><Relationship Id="rId266" Type="http://schemas.openxmlformats.org/officeDocument/2006/relationships/tags" Target="../tags/tag268.xml"/><Relationship Id="rId287" Type="http://schemas.openxmlformats.org/officeDocument/2006/relationships/tags" Target="../tags/tag289.xml"/><Relationship Id="rId30" Type="http://schemas.openxmlformats.org/officeDocument/2006/relationships/tags" Target="../tags/tag32.xml"/><Relationship Id="rId105" Type="http://schemas.openxmlformats.org/officeDocument/2006/relationships/tags" Target="../tags/tag107.xml"/><Relationship Id="rId126" Type="http://schemas.openxmlformats.org/officeDocument/2006/relationships/tags" Target="../tags/tag128.xml"/><Relationship Id="rId147" Type="http://schemas.openxmlformats.org/officeDocument/2006/relationships/tags" Target="../tags/tag149.xml"/><Relationship Id="rId168" Type="http://schemas.openxmlformats.org/officeDocument/2006/relationships/tags" Target="../tags/tag170.xml"/><Relationship Id="rId312" Type="http://schemas.openxmlformats.org/officeDocument/2006/relationships/tags" Target="../tags/tag314.xml"/><Relationship Id="rId333" Type="http://schemas.openxmlformats.org/officeDocument/2006/relationships/tags" Target="../tags/tag335.xml"/><Relationship Id="rId354" Type="http://schemas.openxmlformats.org/officeDocument/2006/relationships/tags" Target="../tags/tag356.xml"/><Relationship Id="rId51" Type="http://schemas.openxmlformats.org/officeDocument/2006/relationships/tags" Target="../tags/tag53.xml"/><Relationship Id="rId72" Type="http://schemas.openxmlformats.org/officeDocument/2006/relationships/tags" Target="../tags/tag74.xml"/><Relationship Id="rId93" Type="http://schemas.openxmlformats.org/officeDocument/2006/relationships/tags" Target="../tags/tag95.xml"/><Relationship Id="rId189" Type="http://schemas.openxmlformats.org/officeDocument/2006/relationships/tags" Target="../tags/tag191.xml"/><Relationship Id="rId375" Type="http://schemas.openxmlformats.org/officeDocument/2006/relationships/tags" Target="../tags/tag377.xml"/><Relationship Id="rId3" Type="http://schemas.openxmlformats.org/officeDocument/2006/relationships/tags" Target="../tags/tag5.xml"/><Relationship Id="rId214" Type="http://schemas.openxmlformats.org/officeDocument/2006/relationships/tags" Target="../tags/tag216.xml"/><Relationship Id="rId235" Type="http://schemas.openxmlformats.org/officeDocument/2006/relationships/tags" Target="../tags/tag237.xml"/><Relationship Id="rId256" Type="http://schemas.openxmlformats.org/officeDocument/2006/relationships/tags" Target="../tags/tag258.xml"/><Relationship Id="rId277" Type="http://schemas.openxmlformats.org/officeDocument/2006/relationships/tags" Target="../tags/tag279.xml"/><Relationship Id="rId298" Type="http://schemas.openxmlformats.org/officeDocument/2006/relationships/tags" Target="../tags/tag300.xml"/><Relationship Id="rId116" Type="http://schemas.openxmlformats.org/officeDocument/2006/relationships/tags" Target="../tags/tag118.xml"/><Relationship Id="rId137" Type="http://schemas.openxmlformats.org/officeDocument/2006/relationships/tags" Target="../tags/tag139.xml"/><Relationship Id="rId158" Type="http://schemas.openxmlformats.org/officeDocument/2006/relationships/tags" Target="../tags/tag160.xml"/><Relationship Id="rId302" Type="http://schemas.openxmlformats.org/officeDocument/2006/relationships/tags" Target="../tags/tag304.xml"/><Relationship Id="rId323" Type="http://schemas.openxmlformats.org/officeDocument/2006/relationships/tags" Target="../tags/tag325.xml"/><Relationship Id="rId344" Type="http://schemas.openxmlformats.org/officeDocument/2006/relationships/tags" Target="../tags/tag346.xml"/><Relationship Id="rId20" Type="http://schemas.openxmlformats.org/officeDocument/2006/relationships/tags" Target="../tags/tag22.xml"/><Relationship Id="rId41" Type="http://schemas.openxmlformats.org/officeDocument/2006/relationships/tags" Target="../tags/tag43.xml"/><Relationship Id="rId62" Type="http://schemas.openxmlformats.org/officeDocument/2006/relationships/tags" Target="../tags/tag64.xml"/><Relationship Id="rId83" Type="http://schemas.openxmlformats.org/officeDocument/2006/relationships/tags" Target="../tags/tag85.xml"/><Relationship Id="rId179" Type="http://schemas.openxmlformats.org/officeDocument/2006/relationships/tags" Target="../tags/tag181.xml"/><Relationship Id="rId365" Type="http://schemas.openxmlformats.org/officeDocument/2006/relationships/tags" Target="../tags/tag367.xml"/><Relationship Id="rId190" Type="http://schemas.openxmlformats.org/officeDocument/2006/relationships/tags" Target="../tags/tag192.xml"/><Relationship Id="rId204" Type="http://schemas.openxmlformats.org/officeDocument/2006/relationships/tags" Target="../tags/tag206.xml"/><Relationship Id="rId225" Type="http://schemas.openxmlformats.org/officeDocument/2006/relationships/tags" Target="../tags/tag227.xml"/><Relationship Id="rId246" Type="http://schemas.openxmlformats.org/officeDocument/2006/relationships/tags" Target="../tags/tag248.xml"/><Relationship Id="rId267" Type="http://schemas.openxmlformats.org/officeDocument/2006/relationships/tags" Target="../tags/tag269.xml"/><Relationship Id="rId288" Type="http://schemas.openxmlformats.org/officeDocument/2006/relationships/tags" Target="../tags/tag290.xml"/><Relationship Id="rId106" Type="http://schemas.openxmlformats.org/officeDocument/2006/relationships/tags" Target="../tags/tag108.xml"/><Relationship Id="rId127" Type="http://schemas.openxmlformats.org/officeDocument/2006/relationships/tags" Target="../tags/tag129.xml"/><Relationship Id="rId313" Type="http://schemas.openxmlformats.org/officeDocument/2006/relationships/tags" Target="../tags/tag315.xml"/><Relationship Id="rId10" Type="http://schemas.openxmlformats.org/officeDocument/2006/relationships/tags" Target="../tags/tag12.xml"/><Relationship Id="rId31" Type="http://schemas.openxmlformats.org/officeDocument/2006/relationships/tags" Target="../tags/tag33.xml"/><Relationship Id="rId52" Type="http://schemas.openxmlformats.org/officeDocument/2006/relationships/tags" Target="../tags/tag54.xml"/><Relationship Id="rId73" Type="http://schemas.openxmlformats.org/officeDocument/2006/relationships/tags" Target="../tags/tag75.xml"/><Relationship Id="rId94" Type="http://schemas.openxmlformats.org/officeDocument/2006/relationships/tags" Target="../tags/tag96.xml"/><Relationship Id="rId148" Type="http://schemas.openxmlformats.org/officeDocument/2006/relationships/tags" Target="../tags/tag150.xml"/><Relationship Id="rId169" Type="http://schemas.openxmlformats.org/officeDocument/2006/relationships/tags" Target="../tags/tag171.xml"/><Relationship Id="rId334" Type="http://schemas.openxmlformats.org/officeDocument/2006/relationships/tags" Target="../tags/tag336.xml"/><Relationship Id="rId355" Type="http://schemas.openxmlformats.org/officeDocument/2006/relationships/tags" Target="../tags/tag357.xml"/><Relationship Id="rId376" Type="http://schemas.openxmlformats.org/officeDocument/2006/relationships/tags" Target="../tags/tag378.xml"/><Relationship Id="rId4" Type="http://schemas.openxmlformats.org/officeDocument/2006/relationships/tags" Target="../tags/tag6.xml"/><Relationship Id="rId180" Type="http://schemas.openxmlformats.org/officeDocument/2006/relationships/tags" Target="../tags/tag182.xml"/><Relationship Id="rId215" Type="http://schemas.openxmlformats.org/officeDocument/2006/relationships/tags" Target="../tags/tag217.xml"/><Relationship Id="rId236" Type="http://schemas.openxmlformats.org/officeDocument/2006/relationships/tags" Target="../tags/tag238.xml"/><Relationship Id="rId257" Type="http://schemas.openxmlformats.org/officeDocument/2006/relationships/tags" Target="../tags/tag259.xml"/><Relationship Id="rId278" Type="http://schemas.openxmlformats.org/officeDocument/2006/relationships/tags" Target="../tags/tag2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7.xml"/><Relationship Id="rId1" Type="http://schemas.openxmlformats.org/officeDocument/2006/relationships/tags" Target="../tags/tag38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tags" Target="../tags/tag3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3"/>
          <p:cNvSpPr>
            <a:spLocks noGrp="1"/>
          </p:cNvSpPr>
          <p:nvPr>
            <p:ph type="title"/>
          </p:nvPr>
        </p:nvSpPr>
        <p:spPr>
          <a:xfrm>
            <a:off x="432996" y="1945667"/>
            <a:ext cx="10195200" cy="1625600"/>
          </a:xfrm>
        </p:spPr>
        <p:txBody>
          <a:bodyPr/>
          <a:lstStyle/>
          <a:p>
            <a:r>
              <a:rPr lang="en-GB" sz="4600" dirty="0">
                <a:solidFill>
                  <a:srgbClr val="00338D"/>
                </a:solidFill>
                <a:latin typeface="+mn-lt"/>
              </a:rPr>
              <a:t>Pharmaceuticals Sector - Slide Pack</a:t>
            </a:r>
            <a:br>
              <a:rPr lang="en-GB" sz="4600" dirty="0">
                <a:solidFill>
                  <a:srgbClr val="00338D"/>
                </a:solidFill>
                <a:latin typeface="+mn-lt"/>
              </a:rPr>
            </a:br>
            <a:endParaRPr lang="en-GB" sz="4600" dirty="0">
              <a:solidFill>
                <a:srgbClr val="00338D"/>
              </a:solidFill>
              <a:latin typeface="+mn-lt"/>
            </a:endParaRPr>
          </a:p>
        </p:txBody>
      </p:sp>
      <p:sp>
        <p:nvSpPr>
          <p:cNvPr id="7" name="Subtitle 4"/>
          <p:cNvSpPr>
            <a:spLocks noGrp="1"/>
          </p:cNvSpPr>
          <p:nvPr>
            <p:ph type="body" sz="quarter" idx="4294967295"/>
          </p:nvPr>
        </p:nvSpPr>
        <p:spPr>
          <a:xfrm>
            <a:off x="594360" y="5227954"/>
            <a:ext cx="6661150" cy="340741"/>
          </a:xfrm>
          <a:prstGeom prst="rect">
            <a:avLst/>
          </a:prstGeom>
        </p:spPr>
        <p:txBody>
          <a:bodyPr/>
          <a:lstStyle/>
          <a:p>
            <a:r>
              <a:rPr lang="en-GB" dirty="0">
                <a:solidFill>
                  <a:srgbClr val="00338D"/>
                </a:solidFill>
              </a:rPr>
              <a:t>Investor Promotion </a:t>
            </a:r>
          </a:p>
          <a:p>
            <a:pPr lvl="1"/>
            <a:endParaRPr lang="en-GB" dirty="0">
              <a:solidFill>
                <a:srgbClr val="00338D"/>
              </a:solidFill>
            </a:endParaRPr>
          </a:p>
          <a:p>
            <a:pPr lvl="1"/>
            <a:r>
              <a:rPr lang="en-GB" sz="1200" dirty="0">
                <a:solidFill>
                  <a:srgbClr val="00338D"/>
                </a:solidFill>
              </a:rPr>
              <a:t>November 2018</a:t>
            </a:r>
          </a:p>
        </p:txBody>
      </p:sp>
    </p:spTree>
    <p:extLst>
      <p:ext uri="{BB962C8B-B14F-4D97-AF65-F5344CB8AC3E}">
        <p14:creationId xmlns:p14="http://schemas.microsoft.com/office/powerpoint/2010/main" val="124548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2"/>
          <p:cNvSpPr txBox="1">
            <a:spLocks/>
          </p:cNvSpPr>
          <p:nvPr/>
        </p:nvSpPr>
        <p:spPr>
          <a:xfrm>
            <a:off x="1078364" y="371475"/>
            <a:ext cx="10142086" cy="911831"/>
          </a:xfrm>
          <a:prstGeom prst="rect">
            <a:avLst/>
          </a:prstGeom>
        </p:spPr>
        <p:txBody>
          <a:bodyPr anchor="ct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000" b="0" dirty="0">
                <a:ea typeface="+mj-ea"/>
                <a:cs typeface="+mj-cs"/>
              </a:rPr>
              <a:t>Medical consumables have a huge potential for growth in Uganda </a:t>
            </a:r>
          </a:p>
        </p:txBody>
      </p:sp>
      <p:sp>
        <p:nvSpPr>
          <p:cNvPr id="15" name="object 10"/>
          <p:cNvSpPr txBox="1"/>
          <p:nvPr/>
        </p:nvSpPr>
        <p:spPr>
          <a:xfrm>
            <a:off x="1266235" y="1559230"/>
            <a:ext cx="5534705" cy="1203199"/>
          </a:xfrm>
          <a:prstGeom prst="rect">
            <a:avLst/>
          </a:prstGeom>
          <a:solidFill>
            <a:schemeClr val="bg1"/>
          </a:solidFill>
          <a:ln w="12192">
            <a:noFill/>
          </a:ln>
        </p:spPr>
        <p:txBody>
          <a:bodyPr vert="horz" wrap="square" lIns="0" tIns="0" rIns="0" bIns="0" rtlCol="0" anchor="t">
            <a:noAutofit/>
          </a:bodyPr>
          <a:lstStyle/>
          <a:p>
            <a:pPr marL="171450" indent="-171450">
              <a:spcAft>
                <a:spcPts val="600"/>
              </a:spcAft>
              <a:buFont typeface="Wingdings" panose="05000000000000000000" pitchFamily="2" charset="2"/>
              <a:buChar char="§"/>
            </a:pPr>
            <a:r>
              <a:rPr lang="en-US" sz="1400" dirty="0">
                <a:solidFill>
                  <a:srgbClr val="00338D"/>
                </a:solidFill>
              </a:rPr>
              <a:t>Uganda has a comparative advantage in cotton production and cotton cased consumables</a:t>
            </a:r>
          </a:p>
          <a:p>
            <a:pPr marL="171450" indent="-171450">
              <a:spcAft>
                <a:spcPts val="600"/>
              </a:spcAft>
              <a:buFont typeface="Wingdings" panose="05000000000000000000" pitchFamily="2" charset="2"/>
              <a:buChar char="§"/>
            </a:pPr>
            <a:r>
              <a:rPr lang="en-US" sz="1400" dirty="0">
                <a:solidFill>
                  <a:srgbClr val="00338D"/>
                </a:solidFill>
              </a:rPr>
              <a:t>Imports were approximately USD 6 </a:t>
            </a:r>
            <a:r>
              <a:rPr lang="en-US" sz="1400" dirty="0" err="1">
                <a:solidFill>
                  <a:srgbClr val="00338D"/>
                </a:solidFill>
              </a:rPr>
              <a:t>Mn</a:t>
            </a:r>
            <a:r>
              <a:rPr lang="en-US" sz="1400" dirty="0">
                <a:solidFill>
                  <a:srgbClr val="00338D"/>
                </a:solidFill>
              </a:rPr>
              <a:t> in 2017, however this was a reduction from USD 7Mn registered in 2016</a:t>
            </a:r>
          </a:p>
          <a:p>
            <a:pPr marL="171450" indent="-171450">
              <a:spcAft>
                <a:spcPts val="600"/>
              </a:spcAft>
              <a:buFont typeface="Wingdings" panose="05000000000000000000" pitchFamily="2" charset="2"/>
              <a:buChar char="§"/>
            </a:pPr>
            <a:r>
              <a:rPr lang="en-US" sz="1400" dirty="0">
                <a:solidFill>
                  <a:srgbClr val="00338D"/>
                </a:solidFill>
              </a:rPr>
              <a:t>Based on stakeholder interviews, only 4% of cotton lint produced in Uganda is consumed locally, the bulk is bought by merchants from UK &amp; Singapore.</a:t>
            </a:r>
          </a:p>
        </p:txBody>
      </p:sp>
      <p:graphicFrame>
        <p:nvGraphicFramePr>
          <p:cNvPr id="12" name="Chart 11">
            <a:extLst>
              <a:ext uri="{FF2B5EF4-FFF2-40B4-BE49-F238E27FC236}">
                <a16:creationId xmlns:a16="http://schemas.microsoft.com/office/drawing/2014/main" xmlns="" id="{3A0F8768-2E4E-484F-8938-BFBF85CF4714}"/>
              </a:ext>
            </a:extLst>
          </p:cNvPr>
          <p:cNvGraphicFramePr/>
          <p:nvPr>
            <p:extLst>
              <p:ext uri="{D42A27DB-BD31-4B8C-83A1-F6EECF244321}">
                <p14:modId xmlns:p14="http://schemas.microsoft.com/office/powerpoint/2010/main" val="2570616536"/>
              </p:ext>
            </p:extLst>
          </p:nvPr>
        </p:nvGraphicFramePr>
        <p:xfrm>
          <a:off x="1306576" y="3237769"/>
          <a:ext cx="5537200" cy="27332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411356" y="5961888"/>
            <a:ext cx="3617843" cy="211001"/>
          </a:xfrm>
          <a:prstGeom prst="rect">
            <a:avLst/>
          </a:prstGeom>
          <a:noFill/>
        </p:spPr>
        <p:txBody>
          <a:bodyPr wrap="none" lIns="54610" tIns="54610" rIns="54610" bIns="54610" rtlCol="0">
            <a:noAutofit/>
          </a:bodyPr>
          <a:lstStyle/>
          <a:p>
            <a:pPr>
              <a:spcAft>
                <a:spcPts val="600"/>
              </a:spcAft>
            </a:pPr>
            <a:r>
              <a:rPr lang="en-ZA" sz="900" dirty="0">
                <a:solidFill>
                  <a:schemeClr val="tx2"/>
                </a:solidFill>
              </a:rPr>
              <a:t>Source: UN COM TRADE Analysis</a:t>
            </a:r>
          </a:p>
        </p:txBody>
      </p:sp>
      <p:sp>
        <p:nvSpPr>
          <p:cNvPr id="4" name="TextBox 3"/>
          <p:cNvSpPr txBox="1"/>
          <p:nvPr/>
        </p:nvSpPr>
        <p:spPr>
          <a:xfrm>
            <a:off x="7552944" y="4252700"/>
            <a:ext cx="3849624" cy="1814688"/>
          </a:xfrm>
          <a:prstGeom prst="rect">
            <a:avLst/>
          </a:prstGeom>
          <a:noFill/>
        </p:spPr>
        <p:txBody>
          <a:bodyPr wrap="none" lIns="54610" tIns="54610" rIns="54610" bIns="54610" rtlCol="0">
            <a:noAutofit/>
          </a:bodyPr>
          <a:lstStyle/>
          <a:p>
            <a:pPr marL="285750" indent="-285750">
              <a:spcAft>
                <a:spcPts val="600"/>
              </a:spcAft>
              <a:buFont typeface="Arial" panose="020B0604020202020204" pitchFamily="34" charset="0"/>
              <a:buChar char="•"/>
            </a:pPr>
            <a:r>
              <a:rPr lang="en-ZA" sz="1400" dirty="0">
                <a:solidFill>
                  <a:schemeClr val="tx2"/>
                </a:solidFill>
              </a:rPr>
              <a:t>Key cotton consumables are wadding, gauze,</a:t>
            </a:r>
          </a:p>
          <a:p>
            <a:pPr>
              <a:spcAft>
                <a:spcPts val="600"/>
              </a:spcAft>
            </a:pPr>
            <a:r>
              <a:rPr lang="en-ZA" sz="1400" dirty="0">
                <a:solidFill>
                  <a:schemeClr val="tx2"/>
                </a:solidFill>
              </a:rPr>
              <a:t>      bandages, surgical cotton wool</a:t>
            </a:r>
          </a:p>
          <a:p>
            <a:pPr marL="285750" indent="-285750">
              <a:spcAft>
                <a:spcPts val="600"/>
              </a:spcAft>
              <a:buFont typeface="Arial" panose="020B0604020202020204" pitchFamily="34" charset="0"/>
              <a:buChar char="•"/>
            </a:pPr>
            <a:r>
              <a:rPr lang="en-ZA" sz="1400" dirty="0">
                <a:solidFill>
                  <a:schemeClr val="tx2"/>
                </a:solidFill>
              </a:rPr>
              <a:t>Raw materials are available locally</a:t>
            </a:r>
          </a:p>
          <a:p>
            <a:pPr marL="285750" indent="-285750">
              <a:spcAft>
                <a:spcPts val="600"/>
              </a:spcAft>
              <a:buFont typeface="Arial" panose="020B0604020202020204" pitchFamily="34" charset="0"/>
              <a:buChar char="•"/>
            </a:pPr>
            <a:r>
              <a:rPr lang="en-ZA" sz="1400" dirty="0">
                <a:solidFill>
                  <a:schemeClr val="tx2"/>
                </a:solidFill>
              </a:rPr>
              <a:t>Approximately 90% of the absorbent cotton</a:t>
            </a:r>
          </a:p>
          <a:p>
            <a:pPr>
              <a:spcAft>
                <a:spcPts val="600"/>
              </a:spcAft>
            </a:pPr>
            <a:r>
              <a:rPr lang="en-ZA" sz="1400" dirty="0">
                <a:solidFill>
                  <a:schemeClr val="tx2"/>
                </a:solidFill>
              </a:rPr>
              <a:t>      wool produced is sold domestically to NMS, </a:t>
            </a:r>
          </a:p>
          <a:p>
            <a:pPr>
              <a:spcAft>
                <a:spcPts val="600"/>
              </a:spcAft>
            </a:pPr>
            <a:r>
              <a:rPr lang="en-ZA" sz="1400" dirty="0">
                <a:solidFill>
                  <a:schemeClr val="tx2"/>
                </a:solidFill>
              </a:rPr>
              <a:t>      JMS and private pharmacies &amp; drug shops</a:t>
            </a:r>
          </a:p>
          <a:p>
            <a:pPr>
              <a:spcAft>
                <a:spcPts val="600"/>
              </a:spcAft>
            </a:pPr>
            <a:endParaRPr lang="en-ZA" sz="1500"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30186864"/>
              </p:ext>
            </p:extLst>
          </p:nvPr>
        </p:nvGraphicFramePr>
        <p:xfrm>
          <a:off x="7552944" y="1490565"/>
          <a:ext cx="3849624" cy="2311400"/>
        </p:xfrm>
        <a:graphic>
          <a:graphicData uri="http://schemas.openxmlformats.org/drawingml/2006/table">
            <a:tbl>
              <a:tblPr firstRow="1" bandRow="1">
                <a:tableStyleId>{5C22544A-7EE6-4342-B048-85BDC9FD1C3A}</a:tableStyleId>
              </a:tblPr>
              <a:tblGrid>
                <a:gridCol w="2139696">
                  <a:extLst>
                    <a:ext uri="{9D8B030D-6E8A-4147-A177-3AD203B41FA5}">
                      <a16:colId xmlns:a16="http://schemas.microsoft.com/office/drawing/2014/main" xmlns="" val="20000"/>
                    </a:ext>
                  </a:extLst>
                </a:gridCol>
                <a:gridCol w="1709928">
                  <a:extLst>
                    <a:ext uri="{9D8B030D-6E8A-4147-A177-3AD203B41FA5}">
                      <a16:colId xmlns:a16="http://schemas.microsoft.com/office/drawing/2014/main" xmlns="" val="20001"/>
                    </a:ext>
                  </a:extLst>
                </a:gridCol>
              </a:tblGrid>
              <a:tr h="370840">
                <a:tc>
                  <a:txBody>
                    <a:bodyPr/>
                    <a:lstStyle/>
                    <a:p>
                      <a:r>
                        <a:rPr lang="en-ZA" sz="1200" dirty="0">
                          <a:latin typeface="+mn-lt"/>
                        </a:rPr>
                        <a:t>Company name</a:t>
                      </a:r>
                    </a:p>
                  </a:txBody>
                  <a:tcPr/>
                </a:tc>
                <a:tc>
                  <a:txBody>
                    <a:bodyPr/>
                    <a:lstStyle/>
                    <a:p>
                      <a:r>
                        <a:rPr lang="en-ZA" sz="1200" b="1" kern="1200" dirty="0">
                          <a:solidFill>
                            <a:schemeClr val="lt1"/>
                          </a:solidFill>
                          <a:latin typeface="+mn-lt"/>
                          <a:ea typeface="+mn-ea"/>
                          <a:cs typeface="+mn-cs"/>
                        </a:rPr>
                        <a:t>Production Capacity</a:t>
                      </a:r>
                    </a:p>
                  </a:txBody>
                  <a:tcPr/>
                </a:tc>
                <a:extLst>
                  <a:ext uri="{0D108BD9-81ED-4DB2-BD59-A6C34878D82A}">
                    <a16:rowId xmlns:a16="http://schemas.microsoft.com/office/drawing/2014/main" xmlns="" val="10000"/>
                  </a:ext>
                </a:extLst>
              </a:tr>
              <a:tr h="370840">
                <a:tc>
                  <a:txBody>
                    <a:bodyPr/>
                    <a:lstStyle/>
                    <a:p>
                      <a:pPr marL="0" algn="l" defTabSz="914400" rtl="0" eaLnBrk="1" latinLnBrk="0" hangingPunct="1"/>
                      <a:r>
                        <a:rPr lang="en-ZA" sz="1200" kern="1200" dirty="0" err="1">
                          <a:solidFill>
                            <a:schemeClr val="dk1"/>
                          </a:solidFill>
                          <a:latin typeface="+mn-lt"/>
                          <a:ea typeface="+mn-ea"/>
                          <a:cs typeface="+mn-cs"/>
                        </a:rPr>
                        <a:t>Mutuma</a:t>
                      </a:r>
                      <a:r>
                        <a:rPr lang="en-ZA" sz="1200" kern="1200" dirty="0">
                          <a:solidFill>
                            <a:schemeClr val="dk1"/>
                          </a:solidFill>
                          <a:latin typeface="+mn-lt"/>
                          <a:ea typeface="+mn-ea"/>
                          <a:cs typeface="+mn-cs"/>
                        </a:rPr>
                        <a:t> Cotton Ltd</a:t>
                      </a:r>
                    </a:p>
                  </a:txBody>
                  <a:tcPr/>
                </a:tc>
                <a:tc>
                  <a:txBody>
                    <a:bodyPr/>
                    <a:lstStyle/>
                    <a:p>
                      <a:pPr marL="0" algn="l" defTabSz="914400" rtl="0" eaLnBrk="1" latinLnBrk="0" hangingPunct="1"/>
                      <a:r>
                        <a:rPr lang="en-ZA" sz="1200" kern="1200" dirty="0">
                          <a:solidFill>
                            <a:schemeClr val="dk1"/>
                          </a:solidFill>
                          <a:latin typeface="+mn-lt"/>
                          <a:ea typeface="+mn-ea"/>
                          <a:cs typeface="+mn-cs"/>
                        </a:rPr>
                        <a:t>34%</a:t>
                      </a:r>
                    </a:p>
                  </a:txBody>
                  <a:tcPr/>
                </a:tc>
                <a:extLst>
                  <a:ext uri="{0D108BD9-81ED-4DB2-BD59-A6C34878D82A}">
                    <a16:rowId xmlns:a16="http://schemas.microsoft.com/office/drawing/2014/main" xmlns="" val="10001"/>
                  </a:ext>
                </a:extLst>
              </a:tr>
              <a:tr h="370840">
                <a:tc>
                  <a:txBody>
                    <a:bodyPr/>
                    <a:lstStyle/>
                    <a:p>
                      <a:pPr marL="0" algn="l" defTabSz="914400" rtl="0" eaLnBrk="1" latinLnBrk="0" hangingPunct="1"/>
                      <a:r>
                        <a:rPr lang="en-ZA" sz="1200" kern="1200" dirty="0">
                          <a:solidFill>
                            <a:schemeClr val="dk1"/>
                          </a:solidFill>
                          <a:latin typeface="+mn-lt"/>
                          <a:ea typeface="+mn-ea"/>
                          <a:cs typeface="+mn-cs"/>
                        </a:rPr>
                        <a:t>Nile </a:t>
                      </a:r>
                      <a:r>
                        <a:rPr lang="en-ZA" sz="1200" kern="1200" dirty="0" err="1">
                          <a:solidFill>
                            <a:schemeClr val="dk1"/>
                          </a:solidFill>
                          <a:latin typeface="+mn-lt"/>
                          <a:ea typeface="+mn-ea"/>
                          <a:cs typeface="+mn-cs"/>
                        </a:rPr>
                        <a:t>surgicot</a:t>
                      </a:r>
                      <a:r>
                        <a:rPr lang="en-ZA" sz="1200" kern="1200" dirty="0">
                          <a:solidFill>
                            <a:schemeClr val="dk1"/>
                          </a:solidFill>
                          <a:latin typeface="+mn-lt"/>
                          <a:ea typeface="+mn-ea"/>
                          <a:cs typeface="+mn-cs"/>
                        </a:rPr>
                        <a:t> Ltd</a:t>
                      </a:r>
                    </a:p>
                  </a:txBody>
                  <a:tcPr/>
                </a:tc>
                <a:tc>
                  <a:txBody>
                    <a:bodyPr/>
                    <a:lstStyle/>
                    <a:p>
                      <a:pPr marL="0" algn="l" defTabSz="914400" rtl="0" eaLnBrk="1" latinLnBrk="0" hangingPunct="1"/>
                      <a:r>
                        <a:rPr lang="en-ZA" sz="1200" kern="1200" dirty="0">
                          <a:solidFill>
                            <a:schemeClr val="dk1"/>
                          </a:solidFill>
                          <a:latin typeface="+mn-lt"/>
                          <a:ea typeface="+mn-ea"/>
                          <a:cs typeface="+mn-cs"/>
                        </a:rPr>
                        <a:t>75%</a:t>
                      </a:r>
                    </a:p>
                  </a:txBody>
                  <a:tcPr/>
                </a:tc>
                <a:extLst>
                  <a:ext uri="{0D108BD9-81ED-4DB2-BD59-A6C34878D82A}">
                    <a16:rowId xmlns:a16="http://schemas.microsoft.com/office/drawing/2014/main" xmlns="" val="10002"/>
                  </a:ext>
                </a:extLst>
              </a:tr>
              <a:tr h="370840">
                <a:tc>
                  <a:txBody>
                    <a:bodyPr/>
                    <a:lstStyle/>
                    <a:p>
                      <a:pPr marL="0" algn="l" defTabSz="914400" rtl="0" eaLnBrk="1" latinLnBrk="0" hangingPunct="1"/>
                      <a:r>
                        <a:rPr lang="en-ZA" sz="1200" kern="1200" dirty="0">
                          <a:solidFill>
                            <a:schemeClr val="dk1"/>
                          </a:solidFill>
                          <a:latin typeface="+mn-lt"/>
                          <a:ea typeface="+mn-ea"/>
                          <a:cs typeface="+mn-cs"/>
                        </a:rPr>
                        <a:t>South base Agro Industries Ltd</a:t>
                      </a:r>
                    </a:p>
                  </a:txBody>
                  <a:tcPr/>
                </a:tc>
                <a:tc>
                  <a:txBody>
                    <a:bodyPr/>
                    <a:lstStyle/>
                    <a:p>
                      <a:pPr marL="0" algn="l" defTabSz="914400" rtl="0" eaLnBrk="1" latinLnBrk="0" hangingPunct="1"/>
                      <a:r>
                        <a:rPr lang="en-ZA" sz="1200" kern="1200" dirty="0">
                          <a:solidFill>
                            <a:schemeClr val="dk1"/>
                          </a:solidFill>
                          <a:latin typeface="+mn-lt"/>
                          <a:ea typeface="+mn-ea"/>
                          <a:cs typeface="+mn-cs"/>
                        </a:rPr>
                        <a:t>33%</a:t>
                      </a:r>
                    </a:p>
                  </a:txBody>
                  <a:tcPr/>
                </a:tc>
                <a:extLst>
                  <a:ext uri="{0D108BD9-81ED-4DB2-BD59-A6C34878D82A}">
                    <a16:rowId xmlns:a16="http://schemas.microsoft.com/office/drawing/2014/main" xmlns="" val="10003"/>
                  </a:ext>
                </a:extLst>
              </a:tr>
              <a:tr h="370840">
                <a:tc>
                  <a:txBody>
                    <a:bodyPr/>
                    <a:lstStyle/>
                    <a:p>
                      <a:pPr marL="0" algn="l" defTabSz="914400" rtl="0" eaLnBrk="1" latinLnBrk="0" hangingPunct="1"/>
                      <a:r>
                        <a:rPr lang="en-ZA" sz="1200" kern="1200" dirty="0">
                          <a:solidFill>
                            <a:schemeClr val="dk1"/>
                          </a:solidFill>
                          <a:latin typeface="+mn-lt"/>
                          <a:ea typeface="+mn-ea"/>
                          <a:cs typeface="+mn-cs"/>
                        </a:rPr>
                        <a:t>Gulf cotton Ltd</a:t>
                      </a:r>
                    </a:p>
                  </a:txBody>
                  <a:tcPr/>
                </a:tc>
                <a:tc>
                  <a:txBody>
                    <a:bodyPr/>
                    <a:lstStyle/>
                    <a:p>
                      <a:pPr marL="0" algn="l" defTabSz="914400" rtl="0" eaLnBrk="1" latinLnBrk="0" hangingPunct="1"/>
                      <a:r>
                        <a:rPr lang="en-ZA" sz="1200" kern="1200" dirty="0">
                          <a:solidFill>
                            <a:schemeClr val="dk1"/>
                          </a:solidFill>
                          <a:latin typeface="+mn-lt"/>
                          <a:ea typeface="+mn-ea"/>
                          <a:cs typeface="+mn-cs"/>
                        </a:rPr>
                        <a:t>29%</a:t>
                      </a:r>
                    </a:p>
                  </a:txBody>
                  <a:tcPr/>
                </a:tc>
                <a:extLst>
                  <a:ext uri="{0D108BD9-81ED-4DB2-BD59-A6C34878D82A}">
                    <a16:rowId xmlns:a16="http://schemas.microsoft.com/office/drawing/2014/main" xmlns="" val="10004"/>
                  </a:ext>
                </a:extLst>
              </a:tr>
              <a:tr h="370840">
                <a:tc>
                  <a:txBody>
                    <a:bodyPr/>
                    <a:lstStyle/>
                    <a:p>
                      <a:pPr marL="0" algn="l" defTabSz="914400" rtl="0" eaLnBrk="1" latinLnBrk="0" hangingPunct="1"/>
                      <a:r>
                        <a:rPr lang="en-ZA" sz="1200" kern="1200" dirty="0">
                          <a:solidFill>
                            <a:schemeClr val="dk1"/>
                          </a:solidFill>
                          <a:latin typeface="+mn-lt"/>
                          <a:ea typeface="+mn-ea"/>
                          <a:cs typeface="+mn-cs"/>
                        </a:rPr>
                        <a:t>ANIK Industries</a:t>
                      </a:r>
                    </a:p>
                  </a:txBody>
                  <a:tcPr/>
                </a:tc>
                <a:tc>
                  <a:txBody>
                    <a:bodyPr/>
                    <a:lstStyle/>
                    <a:p>
                      <a:pPr marL="0" algn="l" defTabSz="914400" rtl="0" eaLnBrk="1" latinLnBrk="0" hangingPunct="1"/>
                      <a:r>
                        <a:rPr lang="en-ZA" sz="1200" kern="1200" dirty="0">
                          <a:solidFill>
                            <a:schemeClr val="dk1"/>
                          </a:solidFill>
                          <a:latin typeface="+mn-lt"/>
                          <a:ea typeface="+mn-ea"/>
                          <a:cs typeface="+mn-cs"/>
                        </a:rPr>
                        <a:t>30%</a:t>
                      </a:r>
                    </a:p>
                  </a:txBody>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7507224" y="3757711"/>
            <a:ext cx="3858768" cy="105501"/>
          </a:xfrm>
          <a:prstGeom prst="rect">
            <a:avLst/>
          </a:prstGeom>
          <a:noFill/>
        </p:spPr>
        <p:txBody>
          <a:bodyPr wrap="square" lIns="54610" tIns="54610" rIns="54610" bIns="54610" rtlCol="0">
            <a:noAutofit/>
          </a:bodyPr>
          <a:lstStyle/>
          <a:p>
            <a:pPr eaLnBrk="0" fontAlgn="base" hangingPunct="0"/>
            <a:r>
              <a:rPr lang="en-GB" sz="900" i="1" dirty="0"/>
              <a:t>Source:  Cotton and its by-products in Uganda, F. </a:t>
            </a:r>
            <a:r>
              <a:rPr lang="en-GB" sz="900" i="1" dirty="0" err="1"/>
              <a:t>Lugojja</a:t>
            </a:r>
            <a:r>
              <a:rPr lang="en-GB" sz="900" i="1" dirty="0"/>
              <a:t>, UNCTAD 2017</a:t>
            </a:r>
            <a:endParaRPr lang="en-ZA" sz="900" dirty="0"/>
          </a:p>
        </p:txBody>
      </p:sp>
      <p:sp>
        <p:nvSpPr>
          <p:cNvPr id="9" name="TextBox 8"/>
          <p:cNvSpPr txBox="1"/>
          <p:nvPr/>
        </p:nvSpPr>
        <p:spPr>
          <a:xfrm>
            <a:off x="7507224" y="1203420"/>
            <a:ext cx="1060704" cy="252718"/>
          </a:xfrm>
          <a:prstGeom prst="rect">
            <a:avLst/>
          </a:prstGeom>
          <a:noFill/>
        </p:spPr>
        <p:txBody>
          <a:bodyPr wrap="none" lIns="54610" tIns="54610" rIns="54610" bIns="54610" rtlCol="0">
            <a:noAutofit/>
          </a:bodyPr>
          <a:lstStyle/>
          <a:p>
            <a:pPr>
              <a:spcAft>
                <a:spcPts val="600"/>
              </a:spcAft>
            </a:pPr>
            <a:r>
              <a:rPr lang="en-ZA" sz="1400" b="1" dirty="0">
                <a:solidFill>
                  <a:schemeClr val="tx2"/>
                </a:solidFill>
              </a:rPr>
              <a:t>Key domestic players</a:t>
            </a:r>
            <a:endParaRPr lang="en-ZA" sz="1500" b="1" dirty="0">
              <a:solidFill>
                <a:schemeClr val="tx2"/>
              </a:solidFill>
            </a:endParaRPr>
          </a:p>
        </p:txBody>
      </p:sp>
    </p:spTree>
    <p:extLst>
      <p:ext uri="{BB962C8B-B14F-4D97-AF65-F5344CB8AC3E}">
        <p14:creationId xmlns:p14="http://schemas.microsoft.com/office/powerpoint/2010/main" val="325076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990" t="5728"/>
          <a:stretch/>
        </p:blipFill>
        <p:spPr>
          <a:xfrm>
            <a:off x="0" y="-19050"/>
            <a:ext cx="12192000" cy="6877050"/>
          </a:xfrm>
          <a:prstGeom prst="rect">
            <a:avLst/>
          </a:prstGeom>
        </p:spPr>
      </p:pic>
      <p:sp>
        <p:nvSpPr>
          <p:cNvPr id="4" name="Rectangle 3"/>
          <p:cNvSpPr/>
          <p:nvPr/>
        </p:nvSpPr>
        <p:spPr>
          <a:xfrm>
            <a:off x="1518310" y="1157317"/>
            <a:ext cx="9077971" cy="2585323"/>
          </a:xfrm>
          <a:prstGeom prst="rect">
            <a:avLst/>
          </a:prstGeom>
        </p:spPr>
        <p:txBody>
          <a:bodyPr wrap="square">
            <a:spAutoFit/>
          </a:bodyPr>
          <a:lstStyle/>
          <a:p>
            <a:pPr marL="146050"/>
            <a:r>
              <a:rPr lang="en-GB" sz="5000" dirty="0">
                <a:solidFill>
                  <a:srgbClr val="6D2077"/>
                </a:solidFill>
                <a:cs typeface="Arial"/>
              </a:rPr>
              <a:t>Pharma Sector overview</a:t>
            </a:r>
          </a:p>
          <a:p>
            <a:pPr marL="1003300" indent="-857250">
              <a:buFont typeface="Wingdings" panose="05000000000000000000" pitchFamily="2" charset="2"/>
              <a:buChar char="§"/>
            </a:pPr>
            <a:r>
              <a:rPr lang="en-GB" sz="2800" dirty="0">
                <a:solidFill>
                  <a:srgbClr val="6D2077"/>
                </a:solidFill>
                <a:cs typeface="Arial"/>
              </a:rPr>
              <a:t>Global and regional trends</a:t>
            </a:r>
          </a:p>
          <a:p>
            <a:pPr marL="1003300" indent="-857250">
              <a:buFont typeface="Wingdings" panose="05000000000000000000" pitchFamily="2" charset="2"/>
              <a:buChar char="§"/>
            </a:pPr>
            <a:r>
              <a:rPr lang="en-GB" sz="2800" dirty="0">
                <a:solidFill>
                  <a:srgbClr val="6D2077"/>
                </a:solidFill>
                <a:cs typeface="Arial"/>
              </a:rPr>
              <a:t>Uganda Sector overview</a:t>
            </a:r>
          </a:p>
          <a:p>
            <a:pPr marL="1003300" indent="-857250">
              <a:buFont typeface="Wingdings" panose="05000000000000000000" pitchFamily="2" charset="2"/>
              <a:buChar char="§"/>
            </a:pPr>
            <a:r>
              <a:rPr lang="en-GB" sz="2800" b="1" dirty="0">
                <a:solidFill>
                  <a:srgbClr val="6D2077"/>
                </a:solidFill>
                <a:cs typeface="Arial"/>
              </a:rPr>
              <a:t>Value chain – Key players</a:t>
            </a:r>
          </a:p>
          <a:p>
            <a:pPr marL="1003300" indent="-857250">
              <a:buFont typeface="Wingdings" panose="05000000000000000000" pitchFamily="2" charset="2"/>
              <a:buChar char="§"/>
            </a:pPr>
            <a:r>
              <a:rPr lang="en-GB" sz="2800" dirty="0">
                <a:solidFill>
                  <a:srgbClr val="6D2077"/>
                </a:solidFill>
                <a:cs typeface="Arial"/>
              </a:rPr>
              <a:t>Regulatory framework</a:t>
            </a:r>
          </a:p>
        </p:txBody>
      </p:sp>
      <p:sp>
        <p:nvSpPr>
          <p:cNvPr id="6" name="Rectangle 5"/>
          <p:cNvSpPr/>
          <p:nvPr/>
        </p:nvSpPr>
        <p:spPr>
          <a:xfrm>
            <a:off x="1386231" y="1510747"/>
            <a:ext cx="132080" cy="3826566"/>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4243672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56AE68-AEE3-4EAF-83F0-4E90DB305855}"/>
              </a:ext>
            </a:extLst>
          </p:cNvPr>
          <p:cNvSpPr txBox="1">
            <a:spLocks/>
          </p:cNvSpPr>
          <p:nvPr/>
        </p:nvSpPr>
        <p:spPr>
          <a:xfrm>
            <a:off x="519849" y="487027"/>
            <a:ext cx="10816022" cy="513109"/>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latin typeface="+mn-lt"/>
              </a:rPr>
              <a:t>Key players across the value chain in Uganda</a:t>
            </a:r>
          </a:p>
        </p:txBody>
      </p:sp>
      <p:sp>
        <p:nvSpPr>
          <p:cNvPr id="4" name="TextBox 3"/>
          <p:cNvSpPr txBox="1"/>
          <p:nvPr/>
        </p:nvSpPr>
        <p:spPr>
          <a:xfrm>
            <a:off x="521208" y="1124712"/>
            <a:ext cx="10927080" cy="5166360"/>
          </a:xfrm>
          <a:prstGeom prst="rect">
            <a:avLst/>
          </a:prstGeom>
          <a:noFill/>
        </p:spPr>
        <p:txBody>
          <a:bodyPr wrap="none" lIns="54610" tIns="54610" rIns="54610" bIns="54610" rtlCol="0">
            <a:noAutofit/>
          </a:bodyPr>
          <a:lstStyle/>
          <a:p>
            <a:pPr>
              <a:spcAft>
                <a:spcPts val="600"/>
              </a:spcAft>
            </a:pPr>
            <a:endParaRPr lang="en-ZA" sz="1500" dirty="0" err="1">
              <a:solidFill>
                <a:schemeClr val="tx2"/>
              </a:solidFill>
            </a:endParaRPr>
          </a:p>
        </p:txBody>
      </p:sp>
      <p:sp>
        <p:nvSpPr>
          <p:cNvPr id="15" name="Pentagon 14"/>
          <p:cNvSpPr/>
          <p:nvPr/>
        </p:nvSpPr>
        <p:spPr>
          <a:xfrm>
            <a:off x="618591" y="1288850"/>
            <a:ext cx="1168992" cy="339157"/>
          </a:xfrm>
          <a:prstGeom prst="homePlat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t>Demand assessment</a:t>
            </a:r>
          </a:p>
        </p:txBody>
      </p:sp>
      <p:sp>
        <p:nvSpPr>
          <p:cNvPr id="16" name="Chevron 15"/>
          <p:cNvSpPr/>
          <p:nvPr/>
        </p:nvSpPr>
        <p:spPr>
          <a:xfrm>
            <a:off x="1664207" y="1261872"/>
            <a:ext cx="1448132" cy="393619"/>
          </a:xfrm>
          <a:prstGeom prst="chevron">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Procurement</a:t>
            </a:r>
          </a:p>
        </p:txBody>
      </p:sp>
      <p:sp>
        <p:nvSpPr>
          <p:cNvPr id="17" name="Chevron 16"/>
          <p:cNvSpPr/>
          <p:nvPr/>
        </p:nvSpPr>
        <p:spPr>
          <a:xfrm>
            <a:off x="3009530" y="1261872"/>
            <a:ext cx="1335358" cy="393619"/>
          </a:xfrm>
          <a:prstGeom prst="chevron">
            <a:avLst>
              <a:gd name="adj" fmla="val 51429"/>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Production</a:t>
            </a:r>
          </a:p>
        </p:txBody>
      </p:sp>
      <p:sp>
        <p:nvSpPr>
          <p:cNvPr id="18" name="Chevron 17"/>
          <p:cNvSpPr/>
          <p:nvPr/>
        </p:nvSpPr>
        <p:spPr>
          <a:xfrm>
            <a:off x="4242079" y="1261872"/>
            <a:ext cx="1429667" cy="393619"/>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Imports (Customs)</a:t>
            </a:r>
          </a:p>
        </p:txBody>
      </p:sp>
      <p:sp>
        <p:nvSpPr>
          <p:cNvPr id="19" name="Chevron 18"/>
          <p:cNvSpPr/>
          <p:nvPr/>
        </p:nvSpPr>
        <p:spPr>
          <a:xfrm>
            <a:off x="5566835" y="1261872"/>
            <a:ext cx="1575753" cy="393619"/>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Reception &amp; Storage</a:t>
            </a:r>
          </a:p>
        </p:txBody>
      </p:sp>
      <p:sp>
        <p:nvSpPr>
          <p:cNvPr id="20" name="Chevron 19"/>
          <p:cNvSpPr/>
          <p:nvPr/>
        </p:nvSpPr>
        <p:spPr>
          <a:xfrm>
            <a:off x="7036981" y="1265036"/>
            <a:ext cx="1541920" cy="390455"/>
          </a:xfrm>
          <a:prstGeom prst="chevron">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Distribution</a:t>
            </a:r>
          </a:p>
        </p:txBody>
      </p:sp>
      <p:sp>
        <p:nvSpPr>
          <p:cNvPr id="21" name="Chevron 20"/>
          <p:cNvSpPr/>
          <p:nvPr/>
        </p:nvSpPr>
        <p:spPr>
          <a:xfrm>
            <a:off x="8467344" y="1272973"/>
            <a:ext cx="1616456" cy="382518"/>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Dispensing/ Administration</a:t>
            </a:r>
          </a:p>
        </p:txBody>
      </p:sp>
      <p:sp>
        <p:nvSpPr>
          <p:cNvPr id="22" name="Chevron 21"/>
          <p:cNvSpPr/>
          <p:nvPr/>
        </p:nvSpPr>
        <p:spPr>
          <a:xfrm>
            <a:off x="9980728" y="1284583"/>
            <a:ext cx="1467559" cy="37090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bg1"/>
                </a:solidFill>
              </a:rPr>
              <a:t>Consumption</a:t>
            </a:r>
          </a:p>
        </p:txBody>
      </p:sp>
      <p:sp>
        <p:nvSpPr>
          <p:cNvPr id="14" name="Flowchart: Process 13"/>
          <p:cNvSpPr/>
          <p:nvPr/>
        </p:nvSpPr>
        <p:spPr>
          <a:xfrm>
            <a:off x="602019" y="1738936"/>
            <a:ext cx="963321"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a:solidFill>
                <a:schemeClr val="tx1"/>
              </a:solidFill>
            </a:endParaRPr>
          </a:p>
        </p:txBody>
      </p:sp>
      <p:sp>
        <p:nvSpPr>
          <p:cNvPr id="25" name="Flowchart: Process 24"/>
          <p:cNvSpPr/>
          <p:nvPr/>
        </p:nvSpPr>
        <p:spPr>
          <a:xfrm>
            <a:off x="1664207" y="1738936"/>
            <a:ext cx="1243585"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26" name="Flowchart: Process 25"/>
          <p:cNvSpPr/>
          <p:nvPr/>
        </p:nvSpPr>
        <p:spPr>
          <a:xfrm>
            <a:off x="2987509" y="1738936"/>
            <a:ext cx="1167492"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27" name="Flowchart: Process 26"/>
          <p:cNvSpPr/>
          <p:nvPr/>
        </p:nvSpPr>
        <p:spPr>
          <a:xfrm>
            <a:off x="4242078" y="1738936"/>
            <a:ext cx="1226033"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28" name="Flowchart: Process 27"/>
          <p:cNvSpPr/>
          <p:nvPr/>
        </p:nvSpPr>
        <p:spPr>
          <a:xfrm>
            <a:off x="5584530" y="1738936"/>
            <a:ext cx="1364910"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29" name="Flowchart: Process 28"/>
          <p:cNvSpPr/>
          <p:nvPr/>
        </p:nvSpPr>
        <p:spPr>
          <a:xfrm>
            <a:off x="7036981" y="1738936"/>
            <a:ext cx="1366355"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30" name="Flowchart: Process 29"/>
          <p:cNvSpPr/>
          <p:nvPr/>
        </p:nvSpPr>
        <p:spPr>
          <a:xfrm>
            <a:off x="8490876" y="1738936"/>
            <a:ext cx="1393787"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31" name="Flowchart: Process 30"/>
          <p:cNvSpPr/>
          <p:nvPr/>
        </p:nvSpPr>
        <p:spPr>
          <a:xfrm>
            <a:off x="9980728" y="1738936"/>
            <a:ext cx="1284680" cy="4332680"/>
          </a:xfrm>
          <a:prstGeom prst="flowChartProcess">
            <a:avLst/>
          </a:prstGeom>
          <a:ln/>
        </p:spPr>
        <p:style>
          <a:lnRef idx="2">
            <a:schemeClr val="accent2"/>
          </a:lnRef>
          <a:fillRef idx="1">
            <a:schemeClr val="lt1"/>
          </a:fillRef>
          <a:effectRef idx="0">
            <a:schemeClr val="accent2"/>
          </a:effectRef>
          <a:fontRef idx="minor">
            <a:schemeClr val="dk1"/>
          </a:fontRef>
        </p:style>
        <p:txBody>
          <a:bodyPr lIns="54610" tIns="54610" rIns="54610" bIns="54610" rtlCol="0" anchor="ctr"/>
          <a:lstStyle/>
          <a:p>
            <a:pPr algn="l"/>
            <a:endParaRPr lang="en-ZA" sz="1500" dirty="0" err="1">
              <a:solidFill>
                <a:schemeClr val="bg1"/>
              </a:solidFill>
            </a:endParaRPr>
          </a:p>
        </p:txBody>
      </p:sp>
      <p:sp>
        <p:nvSpPr>
          <p:cNvPr id="24" name="Snip and Round Single Corner Rectangle 23"/>
          <p:cNvSpPr/>
          <p:nvPr/>
        </p:nvSpPr>
        <p:spPr>
          <a:xfrm>
            <a:off x="633388" y="1856232"/>
            <a:ext cx="914400" cy="914400"/>
          </a:xfrm>
          <a:prstGeom prst="snipRoundRect">
            <a:avLst/>
          </a:prstGeom>
          <a:solidFill>
            <a:srgbClr val="0799D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000" dirty="0">
                <a:solidFill>
                  <a:schemeClr val="bg1"/>
                </a:solidFill>
              </a:rPr>
              <a:t>Needs assessment forecasting &amp; budgeting</a:t>
            </a:r>
          </a:p>
        </p:txBody>
      </p:sp>
      <p:sp>
        <p:nvSpPr>
          <p:cNvPr id="32" name="Flowchart: Process 31"/>
          <p:cNvSpPr/>
          <p:nvPr/>
        </p:nvSpPr>
        <p:spPr>
          <a:xfrm>
            <a:off x="633388" y="3785616"/>
            <a:ext cx="914400" cy="1042416"/>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err="1">
                <a:solidFill>
                  <a:schemeClr val="bg1"/>
                </a:solidFill>
              </a:rPr>
              <a:t>MoH</a:t>
            </a:r>
            <a:r>
              <a:rPr lang="en-ZA" sz="1100" dirty="0">
                <a:solidFill>
                  <a:schemeClr val="bg1"/>
                </a:solidFill>
              </a:rPr>
              <a:t> through NMS. Done for all public health centres</a:t>
            </a:r>
          </a:p>
        </p:txBody>
      </p:sp>
      <p:sp>
        <p:nvSpPr>
          <p:cNvPr id="33" name="Flowchart: Process 32"/>
          <p:cNvSpPr/>
          <p:nvPr/>
        </p:nvSpPr>
        <p:spPr>
          <a:xfrm>
            <a:off x="618591" y="4875928"/>
            <a:ext cx="914400" cy="1195688"/>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JMS for private not for profit and faith based HCs</a:t>
            </a:r>
          </a:p>
        </p:txBody>
      </p:sp>
      <p:sp>
        <p:nvSpPr>
          <p:cNvPr id="34" name="Flowchart: Process 33"/>
          <p:cNvSpPr/>
          <p:nvPr/>
        </p:nvSpPr>
        <p:spPr>
          <a:xfrm>
            <a:off x="1671874" y="4153414"/>
            <a:ext cx="1208481" cy="576072"/>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Public procurement -NMS</a:t>
            </a:r>
          </a:p>
        </p:txBody>
      </p:sp>
      <p:sp>
        <p:nvSpPr>
          <p:cNvPr id="35" name="Flowchart: Process 34"/>
          <p:cNvSpPr/>
          <p:nvPr/>
        </p:nvSpPr>
        <p:spPr>
          <a:xfrm>
            <a:off x="1661405" y="4774631"/>
            <a:ext cx="1208481" cy="574871"/>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Faith based institutions &amp; not for profit - JMS</a:t>
            </a:r>
          </a:p>
        </p:txBody>
      </p:sp>
      <p:sp>
        <p:nvSpPr>
          <p:cNvPr id="36" name="Flowchart: Process 35"/>
          <p:cNvSpPr/>
          <p:nvPr/>
        </p:nvSpPr>
        <p:spPr>
          <a:xfrm>
            <a:off x="1671874" y="5413822"/>
            <a:ext cx="1208481" cy="657793"/>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err="1">
                <a:solidFill>
                  <a:schemeClr val="bg1"/>
                </a:solidFill>
              </a:rPr>
              <a:t>Dev’t</a:t>
            </a:r>
            <a:r>
              <a:rPr lang="en-ZA" sz="1100" dirty="0">
                <a:solidFill>
                  <a:schemeClr val="bg1"/>
                </a:solidFill>
              </a:rPr>
              <a:t> Partners and other local Agents</a:t>
            </a:r>
          </a:p>
        </p:txBody>
      </p:sp>
      <p:sp>
        <p:nvSpPr>
          <p:cNvPr id="37" name="Flowchart: Process 36"/>
          <p:cNvSpPr/>
          <p:nvPr/>
        </p:nvSpPr>
        <p:spPr>
          <a:xfrm>
            <a:off x="3001743" y="4688670"/>
            <a:ext cx="1123916" cy="1382945"/>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Local/International manufacturers (KPI, Rene, CIPLA, Abacus)</a:t>
            </a:r>
          </a:p>
        </p:txBody>
      </p:sp>
      <p:sp>
        <p:nvSpPr>
          <p:cNvPr id="38" name="Rectangle 37"/>
          <p:cNvSpPr/>
          <p:nvPr/>
        </p:nvSpPr>
        <p:spPr>
          <a:xfrm>
            <a:off x="4262492" y="4153414"/>
            <a:ext cx="1196690" cy="1025651"/>
          </a:xfrm>
          <a:prstGeom prst="rect">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Northern corridor (Mombasa – Kampala) is the predominant route </a:t>
            </a:r>
          </a:p>
        </p:txBody>
      </p:sp>
      <p:sp>
        <p:nvSpPr>
          <p:cNvPr id="39" name="Flowchart: Process 38"/>
          <p:cNvSpPr/>
          <p:nvPr/>
        </p:nvSpPr>
        <p:spPr>
          <a:xfrm>
            <a:off x="4259591" y="5334149"/>
            <a:ext cx="1217045" cy="737465"/>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Central corridor (Dar-es-salaam – Kampala)</a:t>
            </a:r>
          </a:p>
        </p:txBody>
      </p:sp>
      <p:sp>
        <p:nvSpPr>
          <p:cNvPr id="40" name="Flowchart: Process 39"/>
          <p:cNvSpPr/>
          <p:nvPr/>
        </p:nvSpPr>
        <p:spPr>
          <a:xfrm>
            <a:off x="5584531" y="5289472"/>
            <a:ext cx="2810280" cy="782142"/>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Outsourced transport fleet, Private warehouses</a:t>
            </a:r>
          </a:p>
          <a:p>
            <a:pPr algn="l"/>
            <a:endParaRPr lang="en-ZA" sz="1100" dirty="0">
              <a:solidFill>
                <a:schemeClr val="bg1"/>
              </a:solidFill>
            </a:endParaRPr>
          </a:p>
          <a:p>
            <a:pPr algn="l"/>
            <a:r>
              <a:rPr lang="en-ZA" sz="1100" dirty="0">
                <a:solidFill>
                  <a:schemeClr val="bg1"/>
                </a:solidFill>
              </a:rPr>
              <a:t>NMS – Own transport fleet &amp; warehousing</a:t>
            </a:r>
          </a:p>
        </p:txBody>
      </p:sp>
      <p:sp>
        <p:nvSpPr>
          <p:cNvPr id="41" name="Flowchart: Process 40"/>
          <p:cNvSpPr/>
          <p:nvPr/>
        </p:nvSpPr>
        <p:spPr>
          <a:xfrm>
            <a:off x="8482351" y="5148470"/>
            <a:ext cx="1402311" cy="923144"/>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Health facilities</a:t>
            </a:r>
          </a:p>
          <a:p>
            <a:pPr algn="l"/>
            <a:r>
              <a:rPr lang="en-ZA" sz="1100" dirty="0">
                <a:solidFill>
                  <a:schemeClr val="bg1"/>
                </a:solidFill>
              </a:rPr>
              <a:t>(155 private &amp; public hospitals)</a:t>
            </a:r>
          </a:p>
          <a:p>
            <a:pPr algn="l"/>
            <a:r>
              <a:rPr lang="en-ZA" sz="1100" dirty="0">
                <a:solidFill>
                  <a:schemeClr val="bg1"/>
                </a:solidFill>
              </a:rPr>
              <a:t>Pharmacies &amp; drug stores</a:t>
            </a:r>
          </a:p>
        </p:txBody>
      </p:sp>
      <p:sp>
        <p:nvSpPr>
          <p:cNvPr id="43" name="Flowchart: Process 42"/>
          <p:cNvSpPr/>
          <p:nvPr/>
        </p:nvSpPr>
        <p:spPr>
          <a:xfrm>
            <a:off x="10083800" y="5413822"/>
            <a:ext cx="1117599" cy="657791"/>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      Patients</a:t>
            </a:r>
          </a:p>
        </p:txBody>
      </p:sp>
      <p:sp>
        <p:nvSpPr>
          <p:cNvPr id="44" name="Flowchart: Alternate Process 43"/>
          <p:cNvSpPr/>
          <p:nvPr/>
        </p:nvSpPr>
        <p:spPr>
          <a:xfrm>
            <a:off x="3745834" y="1856232"/>
            <a:ext cx="960380" cy="612648"/>
          </a:xfrm>
          <a:prstGeom prst="flowChartAlternateProcess">
            <a:avLst/>
          </a:prstGeom>
          <a:solidFill>
            <a:srgbClr val="0799D9"/>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NDA verification &amp; licensing</a:t>
            </a:r>
          </a:p>
        </p:txBody>
      </p:sp>
      <p:sp>
        <p:nvSpPr>
          <p:cNvPr id="45" name="Left Arrow 44"/>
          <p:cNvSpPr/>
          <p:nvPr/>
        </p:nvSpPr>
        <p:spPr>
          <a:xfrm>
            <a:off x="4726568" y="2039112"/>
            <a:ext cx="761897" cy="219456"/>
          </a:xfrm>
          <a:prstGeom prst="leftArrow">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ZA" sz="1500" dirty="0" err="1">
              <a:solidFill>
                <a:schemeClr val="bg1"/>
              </a:solidFill>
            </a:endParaRPr>
          </a:p>
        </p:txBody>
      </p:sp>
      <p:sp>
        <p:nvSpPr>
          <p:cNvPr id="46" name="Right Arrow 45"/>
          <p:cNvSpPr/>
          <p:nvPr/>
        </p:nvSpPr>
        <p:spPr>
          <a:xfrm>
            <a:off x="3024211" y="2039112"/>
            <a:ext cx="688828" cy="219456"/>
          </a:xfrm>
          <a:prstGeom prst="rightArrow">
            <a:avLst/>
          </a:prstGeom>
          <a:solidFill>
            <a:srgbClr val="0091DA"/>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ZA" sz="1500" dirty="0" err="1">
              <a:solidFill>
                <a:schemeClr val="bg1"/>
              </a:solidFill>
            </a:endParaRPr>
          </a:p>
        </p:txBody>
      </p:sp>
      <p:sp>
        <p:nvSpPr>
          <p:cNvPr id="47" name="Flowchart: Process 46"/>
          <p:cNvSpPr/>
          <p:nvPr/>
        </p:nvSpPr>
        <p:spPr>
          <a:xfrm>
            <a:off x="5593055" y="4333477"/>
            <a:ext cx="2810281" cy="728589"/>
          </a:xfrm>
          <a:prstGeom prst="flowChartProcess">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ctr"/>
            <a:r>
              <a:rPr lang="en-ZA" sz="1100" dirty="0">
                <a:solidFill>
                  <a:schemeClr val="bg1"/>
                </a:solidFill>
              </a:rPr>
              <a:t>       Wholesalers &amp; Distributors (LTRs)</a:t>
            </a:r>
          </a:p>
          <a:p>
            <a:pPr algn="ctr"/>
            <a:r>
              <a:rPr lang="en-ZA" sz="1100" dirty="0">
                <a:solidFill>
                  <a:schemeClr val="bg1"/>
                </a:solidFill>
              </a:rPr>
              <a:t>(Top 3 being: </a:t>
            </a:r>
            <a:r>
              <a:rPr lang="en-ZA" sz="1100" dirty="0" err="1">
                <a:solidFill>
                  <a:schemeClr val="bg1"/>
                </a:solidFill>
              </a:rPr>
              <a:t>Gittoes</a:t>
            </a:r>
            <a:r>
              <a:rPr lang="en-ZA" sz="1100" dirty="0">
                <a:solidFill>
                  <a:schemeClr val="bg1"/>
                </a:solidFill>
              </a:rPr>
              <a:t>, Astra, </a:t>
            </a:r>
            <a:r>
              <a:rPr lang="en-ZA" sz="1100" dirty="0" err="1">
                <a:solidFill>
                  <a:schemeClr val="bg1"/>
                </a:solidFill>
              </a:rPr>
              <a:t>Friecca</a:t>
            </a:r>
            <a:r>
              <a:rPr lang="en-ZA" sz="1100" dirty="0">
                <a:solidFill>
                  <a:schemeClr val="bg1"/>
                </a:solidFill>
              </a:rPr>
              <a:t> </a:t>
            </a:r>
            <a:r>
              <a:rPr lang="en-ZA" sz="1100" dirty="0" err="1">
                <a:solidFill>
                  <a:schemeClr val="bg1"/>
                </a:solidFill>
              </a:rPr>
              <a:t>etc</a:t>
            </a:r>
            <a:r>
              <a:rPr lang="en-ZA" sz="1100" dirty="0">
                <a:solidFill>
                  <a:schemeClr val="bg1"/>
                </a:solidFill>
              </a:rPr>
              <a:t>)</a:t>
            </a:r>
          </a:p>
        </p:txBody>
      </p:sp>
      <p:sp>
        <p:nvSpPr>
          <p:cNvPr id="54" name="Vertical Scroll 53"/>
          <p:cNvSpPr/>
          <p:nvPr/>
        </p:nvSpPr>
        <p:spPr>
          <a:xfrm>
            <a:off x="2907792" y="2669621"/>
            <a:ext cx="1363628" cy="1403318"/>
          </a:xfrm>
          <a:prstGeom prst="verticalScroll">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r>
              <a:rPr lang="en-ZA" sz="1100" dirty="0">
                <a:solidFill>
                  <a:schemeClr val="bg1"/>
                </a:solidFill>
              </a:rPr>
              <a:t>Opportunity for production of off patent drugs &amp; cotton based medical consumables</a:t>
            </a:r>
          </a:p>
        </p:txBody>
      </p:sp>
    </p:spTree>
    <p:extLst>
      <p:ext uri="{BB962C8B-B14F-4D97-AF65-F5344CB8AC3E}">
        <p14:creationId xmlns:p14="http://schemas.microsoft.com/office/powerpoint/2010/main" val="58238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44285" y="515075"/>
            <a:ext cx="9302350" cy="450125"/>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3000" dirty="0">
                <a:latin typeface="+mn-lt"/>
              </a:rPr>
              <a:t>Profile of the key players in the sector</a:t>
            </a:r>
          </a:p>
        </p:txBody>
      </p:sp>
      <p:graphicFrame>
        <p:nvGraphicFramePr>
          <p:cNvPr id="3" name="Table 2"/>
          <p:cNvGraphicFramePr>
            <a:graphicFrameLocks noGrp="1"/>
          </p:cNvGraphicFramePr>
          <p:nvPr>
            <p:custDataLst>
              <p:tags r:id="rId1"/>
            </p:custDataLst>
            <p:extLst>
              <p:ext uri="{D42A27DB-BD31-4B8C-83A1-F6EECF244321}">
                <p14:modId xmlns:p14="http://schemas.microsoft.com/office/powerpoint/2010/main" val="3425696966"/>
              </p:ext>
            </p:extLst>
          </p:nvPr>
        </p:nvGraphicFramePr>
        <p:xfrm>
          <a:off x="1127125" y="1417998"/>
          <a:ext cx="10531475" cy="4211320"/>
        </p:xfrm>
        <a:graphic>
          <a:graphicData uri="http://schemas.openxmlformats.org/drawingml/2006/table">
            <a:tbl>
              <a:tblPr firstRow="1" bandRow="1">
                <a:tableStyleId>{5C22544A-7EE6-4342-B048-85BDC9FD1C3A}</a:tableStyleId>
              </a:tblPr>
              <a:tblGrid>
                <a:gridCol w="2256155">
                  <a:extLst>
                    <a:ext uri="{9D8B030D-6E8A-4147-A177-3AD203B41FA5}">
                      <a16:colId xmlns:a16="http://schemas.microsoft.com/office/drawing/2014/main" xmlns="" val="20000"/>
                    </a:ext>
                  </a:extLst>
                </a:gridCol>
                <a:gridCol w="3209544">
                  <a:extLst>
                    <a:ext uri="{9D8B030D-6E8A-4147-A177-3AD203B41FA5}">
                      <a16:colId xmlns:a16="http://schemas.microsoft.com/office/drawing/2014/main" xmlns="" val="20001"/>
                    </a:ext>
                  </a:extLst>
                </a:gridCol>
                <a:gridCol w="1700784">
                  <a:extLst>
                    <a:ext uri="{9D8B030D-6E8A-4147-A177-3AD203B41FA5}">
                      <a16:colId xmlns:a16="http://schemas.microsoft.com/office/drawing/2014/main" xmlns="" val="20002"/>
                    </a:ext>
                  </a:extLst>
                </a:gridCol>
                <a:gridCol w="1664208">
                  <a:extLst>
                    <a:ext uri="{9D8B030D-6E8A-4147-A177-3AD203B41FA5}">
                      <a16:colId xmlns:a16="http://schemas.microsoft.com/office/drawing/2014/main" xmlns="" val="20003"/>
                    </a:ext>
                  </a:extLst>
                </a:gridCol>
                <a:gridCol w="1700784">
                  <a:extLst>
                    <a:ext uri="{9D8B030D-6E8A-4147-A177-3AD203B41FA5}">
                      <a16:colId xmlns:a16="http://schemas.microsoft.com/office/drawing/2014/main" xmlns="" val="20004"/>
                    </a:ext>
                  </a:extLst>
                </a:gridCol>
              </a:tblGrid>
              <a:tr h="218951">
                <a:tc gridSpan="3">
                  <a:txBody>
                    <a:bodyPr/>
                    <a:lstStyle/>
                    <a:p>
                      <a:endParaRPr lang="en-GB" sz="900" dirty="0">
                        <a:latin typeface="+mn-lt"/>
                      </a:endParaRPr>
                    </a:p>
                  </a:txBody>
                  <a:tcPr marL="54610" marR="54610" marT="54610" marB="5461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72217B"/>
                    </a:solidFill>
                  </a:tcPr>
                </a:tc>
                <a:tc hMerge="1">
                  <a:txBody>
                    <a:bodyPr/>
                    <a:lstStyle/>
                    <a:p>
                      <a:endParaRPr lang="en-GB" sz="1000" dirty="0"/>
                    </a:p>
                  </a:txBody>
                  <a:tcPr marL="54610" marR="54610" marT="54610" marB="54610">
                    <a:solidFill>
                      <a:schemeClr val="tx2"/>
                    </a:solidFill>
                  </a:tcPr>
                </a:tc>
                <a:tc hMerge="1">
                  <a:txBody>
                    <a:bodyPr/>
                    <a:lstStyle/>
                    <a:p>
                      <a:endParaRPr lang="en-GB" sz="1000" dirty="0"/>
                    </a:p>
                  </a:txBody>
                  <a:tcPr marL="54610" marR="54610" marT="54610" marB="54610">
                    <a:solidFill>
                      <a:schemeClr val="tx2"/>
                    </a:solidFill>
                  </a:tcPr>
                </a:tc>
                <a:tc>
                  <a:txBody>
                    <a:bodyPr/>
                    <a:lstStyle/>
                    <a:p>
                      <a:endParaRPr lang="en-GB" sz="900" dirty="0">
                        <a:latin typeface="+mn-lt"/>
                      </a:endParaRPr>
                    </a:p>
                  </a:txBody>
                  <a:tcPr marL="54610" marR="54610" marT="54610" marB="5461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72217B"/>
                    </a:solidFill>
                  </a:tcPr>
                </a:tc>
                <a:tc>
                  <a:txBody>
                    <a:bodyPr/>
                    <a:lstStyle/>
                    <a:p>
                      <a:endParaRPr lang="en-GB" sz="900" dirty="0">
                        <a:latin typeface="+mn-lt"/>
                      </a:endParaRPr>
                    </a:p>
                  </a:txBody>
                  <a:tcPr marL="54610" marR="54610" marT="54610" marB="5461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72217B"/>
                    </a:solidFill>
                  </a:tcPr>
                </a:tc>
                <a:extLst>
                  <a:ext uri="{0D108BD9-81ED-4DB2-BD59-A6C34878D82A}">
                    <a16:rowId xmlns:a16="http://schemas.microsoft.com/office/drawing/2014/main" xmlns="" val="10000"/>
                  </a:ext>
                </a:extLst>
              </a:tr>
              <a:tr h="218951">
                <a:tc>
                  <a:txBody>
                    <a:bodyPr/>
                    <a:lstStyle/>
                    <a:p>
                      <a:r>
                        <a:rPr lang="en-GB" sz="1100" b="1" dirty="0">
                          <a:solidFill>
                            <a:schemeClr val="bg1"/>
                          </a:solidFill>
                          <a:latin typeface="+mn-lt"/>
                        </a:rPr>
                        <a:t>Company</a:t>
                      </a: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ZA" sz="1100" b="1" dirty="0">
                          <a:solidFill>
                            <a:schemeClr val="bg1"/>
                          </a:solidFill>
                          <a:latin typeface="+mn-lt"/>
                        </a:rPr>
                        <a:t>Products</a:t>
                      </a:r>
                      <a:endParaRPr lang="en-GB" sz="1100" b="1" dirty="0">
                        <a:solidFill>
                          <a:schemeClr val="bg1"/>
                        </a:solidFill>
                        <a:latin typeface="+mn-lt"/>
                      </a:endParaRP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ZA" sz="1100" b="1" dirty="0">
                          <a:solidFill>
                            <a:schemeClr val="bg1"/>
                          </a:solidFill>
                          <a:latin typeface="+mn-lt"/>
                        </a:rPr>
                        <a:t>WHO prequalification</a:t>
                      </a:r>
                      <a:endParaRPr lang="en-GB" sz="1100" b="1" dirty="0">
                        <a:solidFill>
                          <a:schemeClr val="bg1"/>
                        </a:solidFill>
                        <a:latin typeface="+mn-lt"/>
                      </a:endParaRP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ZA" sz="1100" b="1" dirty="0">
                          <a:solidFill>
                            <a:schemeClr val="bg1"/>
                          </a:solidFill>
                          <a:latin typeface="+mn-lt"/>
                        </a:rPr>
                        <a:t>Export</a:t>
                      </a:r>
                      <a:endParaRPr lang="en-GB" sz="1100" b="1" dirty="0">
                        <a:solidFill>
                          <a:schemeClr val="bg1"/>
                        </a:solidFill>
                        <a:latin typeface="+mn-lt"/>
                      </a:endParaRP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GB" sz="1100" b="1" dirty="0">
                          <a:solidFill>
                            <a:schemeClr val="bg1"/>
                          </a:solidFill>
                          <a:latin typeface="+mn-lt"/>
                        </a:rPr>
                        <a:t>Expansion plans</a:t>
                      </a: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xmlns="" val="10001"/>
                  </a:ext>
                </a:extLst>
              </a:tr>
              <a:tr h="914738">
                <a:tc>
                  <a:txBody>
                    <a:bodyPr/>
                    <a:lstStyle/>
                    <a:p>
                      <a:pPr algn="just">
                        <a:spcAft>
                          <a:spcPts val="0"/>
                        </a:spcAft>
                      </a:pPr>
                      <a:r>
                        <a:rPr lang="en-US" sz="1100" b="1" dirty="0">
                          <a:effectLst/>
                          <a:latin typeface="+mn-lt"/>
                          <a:ea typeface="Arial" panose="020B0604020202020204" pitchFamily="34" charset="0"/>
                          <a:cs typeface="Cordia New"/>
                        </a:rPr>
                        <a:t>Kampala Pharmaceutical Industries Ltd</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 </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100% owned by the Aga Khan development Network. Location: </a:t>
                      </a:r>
                      <a:r>
                        <a:rPr lang="en-US" sz="1100" dirty="0" err="1">
                          <a:effectLst/>
                          <a:latin typeface="+mn-lt"/>
                          <a:ea typeface="Arial" panose="020B0604020202020204" pitchFamily="34" charset="0"/>
                          <a:cs typeface="Cordia New"/>
                        </a:rPr>
                        <a:t>Ntinda</a:t>
                      </a:r>
                      <a:r>
                        <a:rPr lang="en-US" sz="1100" dirty="0">
                          <a:effectLst/>
                          <a:latin typeface="+mn-lt"/>
                          <a:ea typeface="Arial" panose="020B0604020202020204" pitchFamily="34" charset="0"/>
                          <a:cs typeface="Cordia New"/>
                        </a:rPr>
                        <a:t>,  approx. 7 km from CBD.)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Analgesics, anti-asthma, anti-diabetics anti-</a:t>
                      </a:r>
                      <a:r>
                        <a:rPr lang="en-US" sz="1100" dirty="0" err="1">
                          <a:effectLst/>
                          <a:latin typeface="+mn-lt"/>
                          <a:ea typeface="Arial" panose="020B0604020202020204" pitchFamily="34" charset="0"/>
                          <a:cs typeface="Cordia New"/>
                        </a:rPr>
                        <a:t>malarials</a:t>
                      </a:r>
                      <a:r>
                        <a:rPr lang="en-US" sz="1100" dirty="0">
                          <a:effectLst/>
                          <a:latin typeface="+mn-lt"/>
                          <a:ea typeface="Arial" panose="020B0604020202020204" pitchFamily="34" charset="0"/>
                          <a:cs typeface="Cordia New"/>
                        </a:rPr>
                        <a:t>, anti-</a:t>
                      </a:r>
                      <a:r>
                        <a:rPr lang="en-US" sz="1100" dirty="0" err="1">
                          <a:effectLst/>
                          <a:latin typeface="+mn-lt"/>
                          <a:ea typeface="Arial" panose="020B0604020202020204" pitchFamily="34" charset="0"/>
                          <a:cs typeface="Cordia New"/>
                        </a:rPr>
                        <a:t>parasitics</a:t>
                      </a:r>
                      <a:r>
                        <a:rPr lang="en-US" sz="1100" dirty="0">
                          <a:effectLst/>
                          <a:latin typeface="+mn-lt"/>
                          <a:ea typeface="Arial" panose="020B0604020202020204" pitchFamily="34" charset="0"/>
                          <a:cs typeface="Cordia New"/>
                        </a:rPr>
                        <a:t>, anti-</a:t>
                      </a:r>
                      <a:r>
                        <a:rPr lang="en-US" sz="1100" dirty="0" err="1">
                          <a:effectLst/>
                          <a:latin typeface="+mn-lt"/>
                          <a:ea typeface="Arial" panose="020B0604020202020204" pitchFamily="34" charset="0"/>
                          <a:cs typeface="Cordia New"/>
                        </a:rPr>
                        <a:t>biotics</a:t>
                      </a:r>
                      <a:r>
                        <a:rPr lang="en-US" sz="1100" dirty="0">
                          <a:effectLst/>
                          <a:latin typeface="+mn-lt"/>
                          <a:ea typeface="Arial" panose="020B0604020202020204" pitchFamily="34" charset="0"/>
                          <a:cs typeface="Cordia New"/>
                        </a:rPr>
                        <a:t>, cardiovascular, cold remedies, </a:t>
                      </a:r>
                      <a:r>
                        <a:rPr lang="en-US" sz="1100" dirty="0" err="1">
                          <a:effectLst/>
                          <a:latin typeface="+mn-lt"/>
                          <a:ea typeface="Arial" panose="020B0604020202020204" pitchFamily="34" charset="0"/>
                          <a:cs typeface="Cordia New"/>
                        </a:rPr>
                        <a:t>nutraceuticals</a:t>
                      </a:r>
                      <a:r>
                        <a:rPr lang="en-US" sz="1100" dirty="0">
                          <a:effectLst/>
                          <a:latin typeface="+mn-lt"/>
                          <a:ea typeface="Arial" panose="020B0604020202020204" pitchFamily="34" charset="0"/>
                          <a:cs typeface="Cordia New"/>
                        </a:rPr>
                        <a:t>, topical treatments and </a:t>
                      </a:r>
                      <a:r>
                        <a:rPr lang="en-US" sz="1100" dirty="0" err="1">
                          <a:effectLst/>
                          <a:latin typeface="+mn-lt"/>
                          <a:ea typeface="Arial" panose="020B0604020202020204" pitchFamily="34" charset="0"/>
                          <a:cs typeface="Cordia New"/>
                        </a:rPr>
                        <a:t>topicals</a:t>
                      </a:r>
                      <a:r>
                        <a:rPr lang="en-US" sz="1100" dirty="0">
                          <a:effectLst/>
                          <a:latin typeface="+mn-lt"/>
                          <a:ea typeface="Arial" panose="020B0604020202020204" pitchFamily="34" charset="0"/>
                          <a:cs typeface="Cordia New"/>
                        </a:rPr>
                        <a:t>.  </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Average capacity – 35%</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No</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a:effectLst/>
                          <a:latin typeface="+mn-lt"/>
                          <a:ea typeface="Arial" panose="020B0604020202020204" pitchFamily="34" charset="0"/>
                          <a:cs typeface="Cordia New"/>
                        </a:rPr>
                        <a:t>Yes, within the region</a:t>
                      </a:r>
                      <a:endParaRPr lang="en-ZA" sz="110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Yes, land acquired in </a:t>
                      </a:r>
                      <a:r>
                        <a:rPr lang="en-US" sz="1100" dirty="0" err="1">
                          <a:effectLst/>
                          <a:latin typeface="+mn-lt"/>
                          <a:ea typeface="Arial" panose="020B0604020202020204" pitchFamily="34" charset="0"/>
                          <a:cs typeface="Cordia New"/>
                        </a:rPr>
                        <a:t>Namanve</a:t>
                      </a:r>
                      <a:r>
                        <a:rPr lang="en-US" sz="1100" dirty="0">
                          <a:effectLst/>
                          <a:latin typeface="+mn-lt"/>
                          <a:ea typeface="Arial" panose="020B0604020202020204" pitchFamily="34" charset="0"/>
                          <a:cs typeface="Cordia New"/>
                        </a:rPr>
                        <a:t> industrial park.</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033272">
                <a:tc>
                  <a:txBody>
                    <a:bodyPr/>
                    <a:lstStyle/>
                    <a:p>
                      <a:pPr algn="just">
                        <a:spcAft>
                          <a:spcPts val="0"/>
                        </a:spcAft>
                      </a:pPr>
                      <a:r>
                        <a:rPr lang="en-US" sz="1100" b="1">
                          <a:effectLst/>
                          <a:latin typeface="+mn-lt"/>
                          <a:ea typeface="Arial" panose="020B0604020202020204" pitchFamily="34" charset="0"/>
                          <a:cs typeface="Cordia New"/>
                        </a:rPr>
                        <a:t>RENE Industries</a:t>
                      </a:r>
                      <a:endParaRPr lang="en-ZA" sz="1100">
                        <a:effectLst/>
                        <a:latin typeface="+mn-lt"/>
                        <a:ea typeface="Times New Roman" panose="02020603050405020304" pitchFamily="18" charset="0"/>
                        <a:cs typeface="Times New Roman" panose="02020603050405020304" pitchFamily="18" charset="0"/>
                      </a:endParaRPr>
                    </a:p>
                    <a:p>
                      <a:pPr algn="just">
                        <a:spcAft>
                          <a:spcPts val="0"/>
                        </a:spcAft>
                      </a:pPr>
                      <a:r>
                        <a:rPr lang="en-US" sz="1100">
                          <a:effectLst/>
                          <a:latin typeface="+mn-lt"/>
                          <a:ea typeface="Arial" panose="020B0604020202020204" pitchFamily="34" charset="0"/>
                          <a:cs typeface="Cordia New"/>
                        </a:rPr>
                        <a:t> </a:t>
                      </a:r>
                      <a:endParaRPr lang="en-ZA" sz="1100">
                        <a:effectLst/>
                        <a:latin typeface="+mn-lt"/>
                        <a:ea typeface="Times New Roman" panose="02020603050405020304" pitchFamily="18" charset="0"/>
                        <a:cs typeface="Times New Roman" panose="02020603050405020304" pitchFamily="18" charset="0"/>
                      </a:endParaRPr>
                    </a:p>
                    <a:p>
                      <a:pPr algn="just">
                        <a:spcAft>
                          <a:spcPts val="0"/>
                        </a:spcAft>
                      </a:pPr>
                      <a:r>
                        <a:rPr lang="en-US" sz="1100">
                          <a:effectLst/>
                          <a:latin typeface="+mn-lt"/>
                          <a:ea typeface="Arial" panose="020B0604020202020204" pitchFamily="34" charset="0"/>
                          <a:cs typeface="Cordia New"/>
                        </a:rPr>
                        <a:t>(Owned by the Richy Vadocharia   family – Ugandan Asians). Location: Kamuli Kireka: approx. 11 km from CBD</a:t>
                      </a:r>
                      <a:endParaRPr lang="en-ZA" sz="110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Anti </a:t>
                      </a:r>
                      <a:r>
                        <a:rPr lang="en-US" sz="1100" dirty="0" err="1">
                          <a:effectLst/>
                          <a:latin typeface="+mn-lt"/>
                          <a:ea typeface="Arial" panose="020B0604020202020204" pitchFamily="34" charset="0"/>
                          <a:cs typeface="Cordia New"/>
                        </a:rPr>
                        <a:t>malarials</a:t>
                      </a:r>
                      <a:r>
                        <a:rPr lang="en-US" sz="1100" dirty="0">
                          <a:effectLst/>
                          <a:latin typeface="+mn-lt"/>
                          <a:ea typeface="Arial" panose="020B0604020202020204" pitchFamily="34" charset="0"/>
                          <a:cs typeface="Cordia New"/>
                        </a:rPr>
                        <a:t>, anti-inflammatory/analgesics, cardiovascular system drugs, </a:t>
                      </a:r>
                      <a:r>
                        <a:rPr lang="en-US" sz="1100" dirty="0" err="1">
                          <a:effectLst/>
                          <a:latin typeface="+mn-lt"/>
                          <a:ea typeface="Arial" panose="020B0604020202020204" pitchFamily="34" charset="0"/>
                          <a:cs typeface="Cordia New"/>
                        </a:rPr>
                        <a:t>haematinics</a:t>
                      </a:r>
                      <a:r>
                        <a:rPr lang="en-US" sz="1100" dirty="0">
                          <a:effectLst/>
                          <a:latin typeface="+mn-lt"/>
                          <a:ea typeface="Arial" panose="020B0604020202020204" pitchFamily="34" charset="0"/>
                          <a:cs typeface="Cordia New"/>
                        </a:rPr>
                        <a:t>,  multivitamins, antidiarrheal and antacids, respiratory  system drugs, antifungals, anti-allergic, central nervous system drugs, anti </a:t>
                      </a:r>
                      <a:r>
                        <a:rPr lang="en-US" sz="1100" dirty="0" err="1">
                          <a:effectLst/>
                          <a:latin typeface="+mn-lt"/>
                          <a:ea typeface="Arial" panose="020B0604020202020204" pitchFamily="34" charset="0"/>
                          <a:cs typeface="Cordia New"/>
                        </a:rPr>
                        <a:t>retrovirals</a:t>
                      </a:r>
                      <a:r>
                        <a:rPr lang="en-US" sz="1100" dirty="0">
                          <a:effectLst/>
                          <a:latin typeface="+mn-lt"/>
                          <a:ea typeface="Arial" panose="020B0604020202020204" pitchFamily="34" charset="0"/>
                          <a:cs typeface="Cordia New"/>
                        </a:rPr>
                        <a:t>, anti diabetics, ant amoebic, gastrointestinal, oral rehydration, supplements.</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 Average capacity: 30- 35%</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 No</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Yes to Rwanda, Burundi, South Sudan and DRC.</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algn="just" defTabSz="914400" rtl="0" eaLnBrk="1" latinLnBrk="0" hangingPunct="1">
                        <a:spcAft>
                          <a:spcPts val="0"/>
                        </a:spcAft>
                      </a:pPr>
                      <a:r>
                        <a:rPr lang="en-US" sz="1100" dirty="0">
                          <a:effectLst/>
                          <a:latin typeface="+mn-lt"/>
                          <a:ea typeface="Arial" panose="020B0604020202020204" pitchFamily="34" charset="0"/>
                          <a:cs typeface="Cordia New"/>
                        </a:rPr>
                        <a:t>Yes, land adjacent to </a:t>
                      </a:r>
                      <a:r>
                        <a:rPr lang="en-US" sz="1100" kern="1200" dirty="0">
                          <a:solidFill>
                            <a:schemeClr val="dk1"/>
                          </a:solidFill>
                          <a:effectLst/>
                          <a:latin typeface="+mn-lt"/>
                          <a:ea typeface="Arial" panose="020B0604020202020204" pitchFamily="34" charset="0"/>
                          <a:cs typeface="Cordia New"/>
                        </a:rPr>
                        <a:t>the factory</a:t>
                      </a:r>
                      <a:endParaRPr lang="en-ZA" sz="1100" kern="1200" dirty="0">
                        <a:solidFill>
                          <a:schemeClr val="dk1"/>
                        </a:solidFill>
                        <a:effectLst/>
                        <a:latin typeface="+mn-lt"/>
                        <a:ea typeface="Arial" panose="020B0604020202020204" pitchFamily="34" charset="0"/>
                        <a:cs typeface="Cordia New"/>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76233">
                <a:tc>
                  <a:txBody>
                    <a:bodyPr/>
                    <a:lstStyle/>
                    <a:p>
                      <a:pPr algn="just">
                        <a:spcAft>
                          <a:spcPts val="0"/>
                        </a:spcAft>
                      </a:pPr>
                      <a:r>
                        <a:rPr lang="en-US" sz="1100" b="1" dirty="0">
                          <a:effectLst/>
                          <a:latin typeface="+mn-lt"/>
                          <a:ea typeface="Arial" panose="020B0604020202020204" pitchFamily="34" charset="0"/>
                          <a:cs typeface="Cordia New"/>
                        </a:rPr>
                        <a:t>Abacus </a:t>
                      </a:r>
                      <a:r>
                        <a:rPr lang="en-US" sz="1100" b="1" dirty="0" err="1">
                          <a:effectLst/>
                          <a:latin typeface="+mn-lt"/>
                          <a:ea typeface="Arial" panose="020B0604020202020204" pitchFamily="34" charset="0"/>
                          <a:cs typeface="Cordia New"/>
                        </a:rPr>
                        <a:t>Parenterals</a:t>
                      </a:r>
                      <a:r>
                        <a:rPr lang="en-US" sz="1100" b="1" dirty="0">
                          <a:effectLst/>
                          <a:latin typeface="+mn-lt"/>
                          <a:ea typeface="Arial" panose="020B0604020202020204" pitchFamily="34" charset="0"/>
                          <a:cs typeface="Cordia New"/>
                        </a:rPr>
                        <a:t> Ltd</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Ownership : started by </a:t>
                      </a:r>
                      <a:r>
                        <a:rPr lang="en-US" sz="1100" dirty="0" err="1">
                          <a:effectLst/>
                          <a:latin typeface="+mn-lt"/>
                          <a:ea typeface="Arial" panose="020B0604020202020204" pitchFamily="34" charset="0"/>
                          <a:cs typeface="Cordia New"/>
                        </a:rPr>
                        <a:t>Kiboko</a:t>
                      </a:r>
                      <a:r>
                        <a:rPr lang="en-US" sz="1100" dirty="0">
                          <a:effectLst/>
                          <a:latin typeface="+mn-lt"/>
                          <a:ea typeface="Arial" panose="020B0604020202020204" pitchFamily="34" charset="0"/>
                          <a:cs typeface="Cordia New"/>
                        </a:rPr>
                        <a:t> group (majority take acquired by Carlyle PE in Sept 2018) </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 Location : </a:t>
                      </a:r>
                      <a:r>
                        <a:rPr lang="en-US" sz="1100" dirty="0" err="1">
                          <a:effectLst/>
                          <a:latin typeface="+mn-lt"/>
                          <a:ea typeface="Arial" panose="020B0604020202020204" pitchFamily="34" charset="0"/>
                          <a:cs typeface="Cordia New"/>
                        </a:rPr>
                        <a:t>Mukono</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Also leading distributors under Abacus </a:t>
                      </a:r>
                      <a:r>
                        <a:rPr lang="en-US" sz="1100" dirty="0" err="1">
                          <a:effectLst/>
                          <a:latin typeface="+mn-lt"/>
                          <a:ea typeface="Arial" panose="020B0604020202020204" pitchFamily="34" charset="0"/>
                          <a:cs typeface="Cordia New"/>
                        </a:rPr>
                        <a:t>Pharma</a:t>
                      </a:r>
                      <a:r>
                        <a:rPr lang="en-US" sz="1100" dirty="0">
                          <a:effectLst/>
                          <a:latin typeface="+mn-lt"/>
                          <a:ea typeface="Arial" panose="020B0604020202020204" pitchFamily="34" charset="0"/>
                          <a:cs typeface="Cordia New"/>
                        </a:rPr>
                        <a:t>.</a:t>
                      </a:r>
                      <a:endParaRPr lang="en-ZA" sz="1100" dirty="0">
                        <a:effectLst/>
                        <a:latin typeface="+mn-lt"/>
                        <a:ea typeface="Times New Roman" panose="02020603050405020304" pitchFamily="18" charset="0"/>
                        <a:cs typeface="Times New Roman" panose="02020603050405020304" pitchFamily="18" charset="0"/>
                      </a:endParaRPr>
                    </a:p>
                    <a:p>
                      <a:pPr algn="just">
                        <a:spcAft>
                          <a:spcPts val="0"/>
                        </a:spcAft>
                      </a:pPr>
                      <a:r>
                        <a:rPr lang="en-US" sz="1100" dirty="0">
                          <a:effectLst/>
                          <a:latin typeface="+mn-lt"/>
                          <a:ea typeface="Arial" panose="020B0604020202020204" pitchFamily="34" charset="0"/>
                          <a:cs typeface="Cordia New"/>
                        </a:rPr>
                        <a:t>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1800"/>
                        </a:spcAft>
                      </a:pPr>
                      <a:r>
                        <a:rPr lang="en-US" sz="1100" dirty="0">
                          <a:effectLst/>
                          <a:latin typeface="+mn-lt"/>
                          <a:ea typeface="Arial" panose="020B0604020202020204" pitchFamily="34" charset="0"/>
                          <a:cs typeface="Cordia New"/>
                        </a:rPr>
                        <a:t>20 million units of Large Volume Parenteral (LVP) solutions and 45 million units of Small Volume Parenteral (SVP) solutions annually.</a:t>
                      </a:r>
                      <a:endParaRPr lang="en-ZA" sz="1100" dirty="0">
                        <a:effectLst/>
                        <a:latin typeface="+mn-lt"/>
                        <a:ea typeface="Arial" panose="020B0604020202020204" pitchFamily="34" charset="0"/>
                        <a:cs typeface="Cordia New"/>
                      </a:endParaRPr>
                    </a:p>
                    <a:p>
                      <a:pPr algn="just">
                        <a:spcAft>
                          <a:spcPts val="1800"/>
                        </a:spcAft>
                      </a:pPr>
                      <a:r>
                        <a:rPr lang="en-US" sz="1100" dirty="0">
                          <a:effectLst/>
                          <a:latin typeface="+mn-lt"/>
                          <a:ea typeface="Arial" panose="020B0604020202020204" pitchFamily="34" charset="0"/>
                          <a:cs typeface="Cordia New"/>
                        </a:rPr>
                        <a:t>Average capacity: 70%</a:t>
                      </a:r>
                      <a:endParaRPr lang="en-ZA" sz="1100" dirty="0">
                        <a:effectLst/>
                        <a:latin typeface="+mn-lt"/>
                        <a:ea typeface="Arial" panose="020B0604020202020204" pitchFamily="34" charset="0"/>
                        <a:cs typeface="Cordia New"/>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No</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US" sz="1100" dirty="0">
                          <a:effectLst/>
                          <a:latin typeface="+mn-lt"/>
                          <a:ea typeface="Arial" panose="020B0604020202020204" pitchFamily="34" charset="0"/>
                          <a:cs typeface="Cordia New"/>
                        </a:rPr>
                        <a:t>Yes: 50% export within the region and Zambia, 10% to NMS and 40% to the general market.  </a:t>
                      </a:r>
                      <a:endParaRPr lang="en-ZA" sz="1100" dirty="0">
                        <a:effectLst/>
                        <a:latin typeface="+mn-lt"/>
                        <a:ea typeface="Times New Roman" panose="02020603050405020304" pitchFamily="18" charset="0"/>
                        <a:cs typeface="Times New Roman" panose="02020603050405020304" pitchFamily="18" charset="0"/>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spcAft>
                          <a:spcPts val="0"/>
                        </a:spcAft>
                      </a:pPr>
                      <a:r>
                        <a:rPr lang="en-US" sz="1100" dirty="0">
                          <a:effectLst/>
                          <a:latin typeface="+mn-lt"/>
                          <a:ea typeface="Arial" panose="020B0604020202020204" pitchFamily="34" charset="0"/>
                          <a:cs typeface="Cordia New"/>
                        </a:rPr>
                        <a:t>No – have complained </a:t>
                      </a:r>
                      <a:r>
                        <a:rPr lang="en-US" sz="1100" kern="1200" dirty="0">
                          <a:solidFill>
                            <a:schemeClr val="dk1"/>
                          </a:solidFill>
                          <a:effectLst/>
                          <a:latin typeface="+mn-lt"/>
                          <a:ea typeface="Arial" panose="020B0604020202020204" pitchFamily="34" charset="0"/>
                          <a:cs typeface="Cordia New"/>
                        </a:rPr>
                        <a:t>that there are no specific incentives afforded to local manufacturers and are lobbying for duties to be levied on importation of any goods that are locally manufactured. </a:t>
                      </a:r>
                      <a:endParaRPr lang="en-ZA" sz="1100" kern="1200" dirty="0">
                        <a:solidFill>
                          <a:schemeClr val="dk1"/>
                        </a:solidFill>
                        <a:effectLst/>
                        <a:latin typeface="+mn-lt"/>
                        <a:ea typeface="Arial" panose="020B0604020202020204" pitchFamily="34" charset="0"/>
                        <a:cs typeface="Cordia New"/>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
        <p:nvSpPr>
          <p:cNvPr id="4" name="Rectangle 3"/>
          <p:cNvSpPr/>
          <p:nvPr/>
        </p:nvSpPr>
        <p:spPr>
          <a:xfrm>
            <a:off x="1127126" y="1094832"/>
            <a:ext cx="9701070" cy="261610"/>
          </a:xfrm>
          <a:prstGeom prst="rect">
            <a:avLst/>
          </a:prstGeom>
        </p:spPr>
        <p:txBody>
          <a:bodyPr wrap="square">
            <a:spAutoFit/>
          </a:bodyPr>
          <a:lstStyle/>
          <a:p>
            <a:r>
              <a:rPr lang="en-ZA" sz="1100" kern="0" dirty="0">
                <a:solidFill>
                  <a:schemeClr val="tx2"/>
                </a:solidFill>
                <a:cs typeface="Arial" panose="020B0604020202020204" pitchFamily="34" charset="0"/>
              </a:rPr>
              <a:t>Only one WHO pre-qualified player (CIPLA) </a:t>
            </a:r>
            <a:endParaRPr lang="en-US" sz="1100" kern="0" dirty="0">
              <a:solidFill>
                <a:schemeClr val="tx2"/>
              </a:solidFill>
              <a:cs typeface="Arial" panose="020B0604020202020204" pitchFamily="34" charset="0"/>
            </a:endParaRPr>
          </a:p>
        </p:txBody>
      </p:sp>
    </p:spTree>
    <p:extLst>
      <p:ext uri="{BB962C8B-B14F-4D97-AF65-F5344CB8AC3E}">
        <p14:creationId xmlns:p14="http://schemas.microsoft.com/office/powerpoint/2010/main" val="415672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44285" y="515075"/>
            <a:ext cx="10318480" cy="450125"/>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GB" sz="3000" dirty="0">
                <a:latin typeface="+mn-lt"/>
              </a:rPr>
              <a:t>Profile of the key players in the sector Cont’d  </a:t>
            </a:r>
          </a:p>
        </p:txBody>
      </p:sp>
      <p:graphicFrame>
        <p:nvGraphicFramePr>
          <p:cNvPr id="3" name="Table 2"/>
          <p:cNvGraphicFramePr>
            <a:graphicFrameLocks noGrp="1"/>
          </p:cNvGraphicFramePr>
          <p:nvPr>
            <p:custDataLst>
              <p:tags r:id="rId1"/>
            </p:custDataLst>
            <p:extLst>
              <p:ext uri="{D42A27DB-BD31-4B8C-83A1-F6EECF244321}">
                <p14:modId xmlns:p14="http://schemas.microsoft.com/office/powerpoint/2010/main" val="1505172188"/>
              </p:ext>
            </p:extLst>
          </p:nvPr>
        </p:nvGraphicFramePr>
        <p:xfrm>
          <a:off x="1136269" y="1143678"/>
          <a:ext cx="10252363" cy="2059262"/>
        </p:xfrm>
        <a:graphic>
          <a:graphicData uri="http://schemas.openxmlformats.org/drawingml/2006/table">
            <a:tbl>
              <a:tblPr firstRow="1" bandRow="1">
                <a:tableStyleId>{5C22544A-7EE6-4342-B048-85BDC9FD1C3A}</a:tableStyleId>
              </a:tblPr>
              <a:tblGrid>
                <a:gridCol w="2292731">
                  <a:extLst>
                    <a:ext uri="{9D8B030D-6E8A-4147-A177-3AD203B41FA5}">
                      <a16:colId xmlns:a16="http://schemas.microsoft.com/office/drawing/2014/main" xmlns="" val="20000"/>
                    </a:ext>
                  </a:extLst>
                </a:gridCol>
                <a:gridCol w="3081528">
                  <a:extLst>
                    <a:ext uri="{9D8B030D-6E8A-4147-A177-3AD203B41FA5}">
                      <a16:colId xmlns:a16="http://schemas.microsoft.com/office/drawing/2014/main" xmlns="" val="20001"/>
                    </a:ext>
                  </a:extLst>
                </a:gridCol>
                <a:gridCol w="1764792">
                  <a:extLst>
                    <a:ext uri="{9D8B030D-6E8A-4147-A177-3AD203B41FA5}">
                      <a16:colId xmlns:a16="http://schemas.microsoft.com/office/drawing/2014/main" xmlns="" val="20002"/>
                    </a:ext>
                  </a:extLst>
                </a:gridCol>
                <a:gridCol w="1414156">
                  <a:extLst>
                    <a:ext uri="{9D8B030D-6E8A-4147-A177-3AD203B41FA5}">
                      <a16:colId xmlns:a16="http://schemas.microsoft.com/office/drawing/2014/main" xmlns="" val="20003"/>
                    </a:ext>
                  </a:extLst>
                </a:gridCol>
                <a:gridCol w="1699156">
                  <a:extLst>
                    <a:ext uri="{9D8B030D-6E8A-4147-A177-3AD203B41FA5}">
                      <a16:colId xmlns:a16="http://schemas.microsoft.com/office/drawing/2014/main" xmlns="" val="20004"/>
                    </a:ext>
                  </a:extLst>
                </a:gridCol>
              </a:tblGrid>
              <a:tr h="273642">
                <a:tc gridSpan="3">
                  <a:txBody>
                    <a:bodyPr/>
                    <a:lstStyle/>
                    <a:p>
                      <a:endParaRPr lang="en-GB" sz="900" dirty="0">
                        <a:latin typeface="+mn-lt"/>
                      </a:endParaRPr>
                    </a:p>
                  </a:txBody>
                  <a:tcPr marL="54610" marR="54610" marT="54610" marB="5461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72217B"/>
                    </a:solidFill>
                  </a:tcPr>
                </a:tc>
                <a:tc hMerge="1">
                  <a:txBody>
                    <a:bodyPr/>
                    <a:lstStyle/>
                    <a:p>
                      <a:endParaRPr lang="en-GB" sz="1000" dirty="0"/>
                    </a:p>
                  </a:txBody>
                  <a:tcPr marL="54610" marR="54610" marT="54610" marB="54610">
                    <a:solidFill>
                      <a:schemeClr val="tx2"/>
                    </a:solidFill>
                  </a:tcPr>
                </a:tc>
                <a:tc hMerge="1">
                  <a:txBody>
                    <a:bodyPr/>
                    <a:lstStyle/>
                    <a:p>
                      <a:endParaRPr lang="en-GB" sz="1000" dirty="0"/>
                    </a:p>
                  </a:txBody>
                  <a:tcPr marL="54610" marR="54610" marT="54610" marB="54610">
                    <a:solidFill>
                      <a:schemeClr val="tx2"/>
                    </a:solidFill>
                  </a:tcPr>
                </a:tc>
                <a:tc>
                  <a:txBody>
                    <a:bodyPr/>
                    <a:lstStyle/>
                    <a:p>
                      <a:endParaRPr lang="en-GB" sz="900" dirty="0">
                        <a:latin typeface="+mn-lt"/>
                      </a:endParaRPr>
                    </a:p>
                  </a:txBody>
                  <a:tcPr marL="54610" marR="54610" marT="54610" marB="5461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72217B"/>
                    </a:solidFill>
                  </a:tcPr>
                </a:tc>
                <a:tc>
                  <a:txBody>
                    <a:bodyPr/>
                    <a:lstStyle/>
                    <a:p>
                      <a:endParaRPr lang="en-GB" sz="900" dirty="0">
                        <a:latin typeface="+mn-lt"/>
                      </a:endParaRPr>
                    </a:p>
                  </a:txBody>
                  <a:tcPr marL="54610" marR="54610" marT="54610" marB="5461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72217B"/>
                    </a:solidFill>
                  </a:tcPr>
                </a:tc>
                <a:extLst>
                  <a:ext uri="{0D108BD9-81ED-4DB2-BD59-A6C34878D82A}">
                    <a16:rowId xmlns:a16="http://schemas.microsoft.com/office/drawing/2014/main" xmlns="" val="10000"/>
                  </a:ext>
                </a:extLst>
              </a:tr>
              <a:tr h="218951">
                <a:tc>
                  <a:txBody>
                    <a:bodyPr/>
                    <a:lstStyle/>
                    <a:p>
                      <a:r>
                        <a:rPr lang="en-GB" sz="1100" b="1" dirty="0">
                          <a:solidFill>
                            <a:schemeClr val="bg1"/>
                          </a:solidFill>
                          <a:latin typeface="+mn-lt"/>
                        </a:rPr>
                        <a:t>Company</a:t>
                      </a: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ZA" sz="1100" b="1" dirty="0">
                          <a:solidFill>
                            <a:schemeClr val="bg1"/>
                          </a:solidFill>
                          <a:latin typeface="+mn-lt"/>
                        </a:rPr>
                        <a:t>Products</a:t>
                      </a:r>
                      <a:endParaRPr lang="en-GB" sz="1100" b="1" dirty="0">
                        <a:solidFill>
                          <a:schemeClr val="bg1"/>
                        </a:solidFill>
                        <a:latin typeface="+mn-lt"/>
                      </a:endParaRP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ZA" sz="1100" b="1" dirty="0">
                          <a:solidFill>
                            <a:schemeClr val="bg1"/>
                          </a:solidFill>
                          <a:latin typeface="+mn-lt"/>
                        </a:rPr>
                        <a:t>WHO prequalification</a:t>
                      </a:r>
                      <a:endParaRPr lang="en-GB" sz="1100" b="1" dirty="0">
                        <a:solidFill>
                          <a:schemeClr val="bg1"/>
                        </a:solidFill>
                        <a:latin typeface="+mn-lt"/>
                      </a:endParaRP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ZA" sz="1100" b="1" dirty="0">
                          <a:solidFill>
                            <a:schemeClr val="bg1"/>
                          </a:solidFill>
                          <a:latin typeface="+mn-lt"/>
                        </a:rPr>
                        <a:t>Export</a:t>
                      </a:r>
                      <a:endParaRPr lang="en-GB" sz="1100" b="1" dirty="0">
                        <a:solidFill>
                          <a:schemeClr val="bg1"/>
                        </a:solidFill>
                        <a:latin typeface="+mn-lt"/>
                      </a:endParaRP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r>
                        <a:rPr lang="en-GB" sz="1100" b="1" dirty="0">
                          <a:solidFill>
                            <a:schemeClr val="bg1"/>
                          </a:solidFill>
                          <a:latin typeface="+mn-lt"/>
                        </a:rPr>
                        <a:t>Expansion plans</a:t>
                      </a:r>
                    </a:p>
                  </a:txBody>
                  <a:tcPr marL="54610" marR="54610" marT="54610" marB="5461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xmlns="" val="10001"/>
                  </a:ext>
                </a:extLst>
              </a:tr>
              <a:tr h="1207615">
                <a:tc>
                  <a:txBody>
                    <a:bodyPr/>
                    <a:lstStyle/>
                    <a:p>
                      <a:pPr marL="0" algn="just" defTabSz="914400" rtl="0" eaLnBrk="1" latinLnBrk="0" hangingPunct="1">
                        <a:spcAft>
                          <a:spcPts val="0"/>
                        </a:spcAft>
                      </a:pPr>
                      <a:r>
                        <a:rPr lang="en-ZA" sz="1100" b="1" kern="1200" dirty="0">
                          <a:solidFill>
                            <a:schemeClr val="dk1"/>
                          </a:solidFill>
                          <a:effectLst/>
                          <a:latin typeface="+mn-lt"/>
                          <a:ea typeface="Arial" panose="020B0604020202020204" pitchFamily="34" charset="0"/>
                          <a:cs typeface="Cordia New"/>
                        </a:rPr>
                        <a:t>CIPLA Quality Chemicals Ltd (CIPLA)</a:t>
                      </a:r>
                    </a:p>
                    <a:p>
                      <a:pPr marL="0" algn="just" defTabSz="914400" rtl="0" eaLnBrk="1" latinLnBrk="0" hangingPunct="1">
                        <a:spcAft>
                          <a:spcPts val="0"/>
                        </a:spcAft>
                      </a:pPr>
                      <a:r>
                        <a:rPr lang="en-ZA" sz="1100" b="0" kern="1200" dirty="0">
                          <a:solidFill>
                            <a:schemeClr val="dk1"/>
                          </a:solidFill>
                          <a:effectLst/>
                          <a:latin typeface="+mn-lt"/>
                          <a:ea typeface="Arial" panose="020B0604020202020204" pitchFamily="34" charset="0"/>
                          <a:cs typeface="Cordia New"/>
                        </a:rPr>
                        <a:t>CIPLA is the largest player in Uganda. CIPLA India acquired majority shares in Quality Chemicals Ltd(QCL) in 2005.   Its main plant is located at </a:t>
                      </a:r>
                      <a:r>
                        <a:rPr lang="en-ZA" sz="1100" b="0" kern="1200" dirty="0" err="1">
                          <a:solidFill>
                            <a:schemeClr val="dk1"/>
                          </a:solidFill>
                          <a:effectLst/>
                          <a:latin typeface="+mn-lt"/>
                          <a:ea typeface="Arial" panose="020B0604020202020204" pitchFamily="34" charset="0"/>
                          <a:cs typeface="Cordia New"/>
                        </a:rPr>
                        <a:t>Luzira</a:t>
                      </a:r>
                      <a:r>
                        <a:rPr lang="en-ZA" sz="1100" b="0" kern="1200" dirty="0">
                          <a:solidFill>
                            <a:schemeClr val="dk1"/>
                          </a:solidFill>
                          <a:effectLst/>
                          <a:latin typeface="+mn-lt"/>
                          <a:ea typeface="Arial" panose="020B0604020202020204" pitchFamily="34" charset="0"/>
                          <a:cs typeface="Cordia New"/>
                        </a:rPr>
                        <a:t>, approximately 11 km from Kampala CBD</a:t>
                      </a: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1800"/>
                        </a:spcAft>
                      </a:pPr>
                      <a:r>
                        <a:rPr lang="en-US" sz="1100" kern="1200" dirty="0">
                          <a:solidFill>
                            <a:schemeClr val="dk1"/>
                          </a:solidFill>
                          <a:effectLst/>
                          <a:latin typeface="+mn-lt"/>
                          <a:ea typeface="Arial" panose="020B0604020202020204" pitchFamily="34" charset="0"/>
                          <a:cs typeface="Cordia New"/>
                        </a:rPr>
                        <a:t>CIPLA produces nine branded generics for the treatment of malaria, HIV/AIDS and hepatitis B. Its installed capacity is ~1.3Million tablets per month and estimated operating capacity is 70%. </a:t>
                      </a:r>
                      <a:endParaRPr lang="en-ZA" sz="1100" kern="1200" dirty="0">
                        <a:solidFill>
                          <a:schemeClr val="dk1"/>
                        </a:solidFill>
                        <a:effectLst/>
                        <a:latin typeface="+mn-lt"/>
                        <a:ea typeface="Arial" panose="020B0604020202020204" pitchFamily="34" charset="0"/>
                        <a:cs typeface="Cordia New"/>
                      </a:endParaRP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ZA" sz="1100" dirty="0">
                          <a:effectLst/>
                          <a:latin typeface="+mn-lt"/>
                          <a:ea typeface="Times New Roman" panose="02020603050405020304" pitchFamily="18" charset="0"/>
                          <a:cs typeface="Times New Roman" panose="02020603050405020304" pitchFamily="18" charset="0"/>
                        </a:rPr>
                        <a:t>Yes</a:t>
                      </a: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r>
                        <a:rPr lang="en-ZA" sz="1100" dirty="0">
                          <a:effectLst/>
                          <a:latin typeface="+mn-lt"/>
                          <a:ea typeface="Times New Roman" panose="02020603050405020304" pitchFamily="18" charset="0"/>
                          <a:cs typeface="Times New Roman" panose="02020603050405020304" pitchFamily="18" charset="0"/>
                        </a:rPr>
                        <a:t>Yes, to Zambia</a:t>
                      </a: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just" defTabSz="914400" rtl="0" eaLnBrk="1" latinLnBrk="0" hangingPunct="1">
                        <a:spcAft>
                          <a:spcPts val="0"/>
                        </a:spcAft>
                      </a:pPr>
                      <a:r>
                        <a:rPr lang="en-ZA" sz="1100" kern="1200" dirty="0">
                          <a:solidFill>
                            <a:schemeClr val="dk1"/>
                          </a:solidFill>
                          <a:effectLst/>
                          <a:latin typeface="+mn-lt"/>
                          <a:ea typeface="Arial" panose="020B0604020202020204" pitchFamily="34" charset="0"/>
                          <a:cs typeface="Cordia New"/>
                        </a:rPr>
                        <a:t>Not in the near future</a:t>
                      </a:r>
                    </a:p>
                  </a:txBody>
                  <a:tcPr marL="68580" marR="68580" marT="0" marB="0">
                    <a:lnL w="6350" cap="flat" cmpd="sng" algn="ctr">
                      <a:solidFill>
                        <a:srgbClr val="005EB8"/>
                      </a:solidFill>
                      <a:prstDash val="solid"/>
                      <a:round/>
                      <a:headEnd type="none" w="med" len="med"/>
                      <a:tailEnd type="none" w="med" len="med"/>
                    </a:lnL>
                    <a:lnR w="6350" cap="flat" cmpd="sng" algn="ctr">
                      <a:solidFill>
                        <a:srgbClr val="005EB8"/>
                      </a:solidFill>
                      <a:prstDash val="solid"/>
                      <a:round/>
                      <a:headEnd type="none" w="med" len="med"/>
                      <a:tailEnd type="none" w="med" len="med"/>
                    </a:lnR>
                    <a:lnT w="6350" cap="flat" cmpd="sng" algn="ctr">
                      <a:solidFill>
                        <a:srgbClr val="005EB8"/>
                      </a:solidFill>
                      <a:prstDash val="solid"/>
                      <a:round/>
                      <a:headEnd type="none" w="med" len="med"/>
                      <a:tailEnd type="none" w="med" len="med"/>
                    </a:lnT>
                    <a:lnB w="6350" cap="flat" cmpd="sng" algn="ctr">
                      <a:solidFill>
                        <a:srgbClr val="005EB8"/>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7844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990" t="5728"/>
          <a:stretch/>
        </p:blipFill>
        <p:spPr>
          <a:xfrm>
            <a:off x="0" y="-19050"/>
            <a:ext cx="12192000" cy="6877050"/>
          </a:xfrm>
          <a:prstGeom prst="rect">
            <a:avLst/>
          </a:prstGeom>
        </p:spPr>
      </p:pic>
      <p:sp>
        <p:nvSpPr>
          <p:cNvPr id="4" name="Rectangle 3"/>
          <p:cNvSpPr/>
          <p:nvPr/>
        </p:nvSpPr>
        <p:spPr>
          <a:xfrm>
            <a:off x="1518311" y="1157317"/>
            <a:ext cx="9723430" cy="2585323"/>
          </a:xfrm>
          <a:prstGeom prst="rect">
            <a:avLst/>
          </a:prstGeom>
        </p:spPr>
        <p:txBody>
          <a:bodyPr wrap="square">
            <a:spAutoFit/>
          </a:bodyPr>
          <a:lstStyle/>
          <a:p>
            <a:pPr marL="146050"/>
            <a:r>
              <a:rPr lang="en-GB" sz="5000" dirty="0">
                <a:solidFill>
                  <a:srgbClr val="6D2077"/>
                </a:solidFill>
                <a:cs typeface="Arial"/>
              </a:rPr>
              <a:t>Pharma Sector Overview</a:t>
            </a:r>
          </a:p>
          <a:p>
            <a:pPr marL="538163" indent="-392113">
              <a:buFont typeface="Wingdings" panose="05000000000000000000" pitchFamily="2" charset="2"/>
              <a:buChar char="§"/>
            </a:pPr>
            <a:r>
              <a:rPr lang="en-GB" sz="2800" dirty="0">
                <a:solidFill>
                  <a:srgbClr val="6D2077"/>
                </a:solidFill>
                <a:cs typeface="Arial"/>
              </a:rPr>
              <a:t>Global and regional trends</a:t>
            </a:r>
          </a:p>
          <a:p>
            <a:pPr marL="538163" indent="-392113">
              <a:buFont typeface="Wingdings" panose="05000000000000000000" pitchFamily="2" charset="2"/>
              <a:buChar char="§"/>
            </a:pPr>
            <a:r>
              <a:rPr lang="en-GB" sz="2800" dirty="0">
                <a:solidFill>
                  <a:srgbClr val="6D2077"/>
                </a:solidFill>
                <a:cs typeface="Arial"/>
              </a:rPr>
              <a:t>Uganda Sector overview</a:t>
            </a:r>
          </a:p>
          <a:p>
            <a:pPr marL="538163" indent="-392113">
              <a:buFont typeface="Wingdings" panose="05000000000000000000" pitchFamily="2" charset="2"/>
              <a:buChar char="§"/>
            </a:pPr>
            <a:r>
              <a:rPr lang="en-GB" sz="2800" dirty="0">
                <a:solidFill>
                  <a:srgbClr val="6D2077"/>
                </a:solidFill>
                <a:cs typeface="Arial"/>
              </a:rPr>
              <a:t>Value chain – Key players</a:t>
            </a:r>
          </a:p>
          <a:p>
            <a:pPr marL="538163" indent="-392113">
              <a:buFont typeface="Wingdings" panose="05000000000000000000" pitchFamily="2" charset="2"/>
              <a:buChar char="§"/>
            </a:pPr>
            <a:r>
              <a:rPr lang="en-GB" sz="2800" b="1" dirty="0">
                <a:solidFill>
                  <a:srgbClr val="6D2077"/>
                </a:solidFill>
                <a:cs typeface="Arial"/>
              </a:rPr>
              <a:t>Regulatory framework</a:t>
            </a:r>
          </a:p>
        </p:txBody>
      </p:sp>
      <p:sp>
        <p:nvSpPr>
          <p:cNvPr id="6" name="Rectangle 5"/>
          <p:cNvSpPr/>
          <p:nvPr/>
        </p:nvSpPr>
        <p:spPr>
          <a:xfrm>
            <a:off x="1386231" y="1510747"/>
            <a:ext cx="132080" cy="3826566"/>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3340140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03276" y="909756"/>
            <a:ext cx="9877100" cy="5489487"/>
            <a:chOff x="1856232" y="1532975"/>
            <a:chExt cx="8826557" cy="4582795"/>
          </a:xfrm>
        </p:grpSpPr>
        <p:sp>
          <p:nvSpPr>
            <p:cNvPr id="5" name="Freeform 4"/>
            <p:cNvSpPr/>
            <p:nvPr/>
          </p:nvSpPr>
          <p:spPr>
            <a:xfrm>
              <a:off x="1856232" y="1532975"/>
              <a:ext cx="2740339" cy="434999"/>
            </a:xfrm>
            <a:custGeom>
              <a:avLst/>
              <a:gdLst>
                <a:gd name="connsiteX0" fmla="*/ 0 w 2888892"/>
                <a:gd name="connsiteY0" fmla="*/ 207360 h 2073599"/>
                <a:gd name="connsiteX1" fmla="*/ 207360 w 2888892"/>
                <a:gd name="connsiteY1" fmla="*/ 0 h 2073599"/>
                <a:gd name="connsiteX2" fmla="*/ 2681532 w 2888892"/>
                <a:gd name="connsiteY2" fmla="*/ 0 h 2073599"/>
                <a:gd name="connsiteX3" fmla="*/ 2888892 w 2888892"/>
                <a:gd name="connsiteY3" fmla="*/ 207360 h 2073599"/>
                <a:gd name="connsiteX4" fmla="*/ 2888892 w 2888892"/>
                <a:gd name="connsiteY4" fmla="*/ 1866239 h 2073599"/>
                <a:gd name="connsiteX5" fmla="*/ 2681532 w 2888892"/>
                <a:gd name="connsiteY5" fmla="*/ 2073599 h 2073599"/>
                <a:gd name="connsiteX6" fmla="*/ 207360 w 2888892"/>
                <a:gd name="connsiteY6" fmla="*/ 2073599 h 2073599"/>
                <a:gd name="connsiteX7" fmla="*/ 0 w 2888892"/>
                <a:gd name="connsiteY7" fmla="*/ 1866239 h 2073599"/>
                <a:gd name="connsiteX8" fmla="*/ 0 w 2888892"/>
                <a:gd name="connsiteY8" fmla="*/ 207360 h 20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892" h="2073599">
                  <a:moveTo>
                    <a:pt x="0" y="207360"/>
                  </a:moveTo>
                  <a:cubicBezTo>
                    <a:pt x="0" y="92838"/>
                    <a:pt x="92838" y="0"/>
                    <a:pt x="207360" y="0"/>
                  </a:cubicBezTo>
                  <a:lnTo>
                    <a:pt x="2681532" y="0"/>
                  </a:lnTo>
                  <a:cubicBezTo>
                    <a:pt x="2796054" y="0"/>
                    <a:pt x="2888892" y="92838"/>
                    <a:pt x="2888892" y="207360"/>
                  </a:cubicBezTo>
                  <a:lnTo>
                    <a:pt x="2888892" y="1866239"/>
                  </a:lnTo>
                  <a:cubicBezTo>
                    <a:pt x="2888892" y="1980761"/>
                    <a:pt x="2796054" y="2073599"/>
                    <a:pt x="2681532" y="2073599"/>
                  </a:cubicBezTo>
                  <a:lnTo>
                    <a:pt x="207360" y="2073599"/>
                  </a:lnTo>
                  <a:cubicBezTo>
                    <a:pt x="92838" y="2073599"/>
                    <a:pt x="0" y="1980761"/>
                    <a:pt x="0" y="1866239"/>
                  </a:cubicBezTo>
                  <a:lnTo>
                    <a:pt x="0" y="207360"/>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1376" tIns="341376" rIns="341376" bIns="1100922" numCol="1" spcCol="1270" anchor="t" anchorCtr="0">
              <a:noAutofit/>
            </a:bodyPr>
            <a:lstStyle/>
            <a:p>
              <a:pPr lvl="0" algn="l" defTabSz="2133600">
                <a:lnSpc>
                  <a:spcPct val="90000"/>
                </a:lnSpc>
                <a:spcBef>
                  <a:spcPct val="0"/>
                </a:spcBef>
                <a:spcAft>
                  <a:spcPct val="35000"/>
                </a:spcAft>
              </a:pPr>
              <a:endParaRPr lang="en-US" kern="1200" dirty="0"/>
            </a:p>
            <a:p>
              <a:pPr lvl="0" defTabSz="2133600">
                <a:lnSpc>
                  <a:spcPct val="90000"/>
                </a:lnSpc>
                <a:spcBef>
                  <a:spcPct val="0"/>
                </a:spcBef>
                <a:spcAft>
                  <a:spcPct val="35000"/>
                </a:spcAft>
              </a:pPr>
              <a:r>
                <a:rPr lang="en-US" b="1" dirty="0"/>
                <a:t>EAC interventions </a:t>
              </a:r>
            </a:p>
          </p:txBody>
        </p:sp>
        <p:sp>
          <p:nvSpPr>
            <p:cNvPr id="6" name="Freeform 5"/>
            <p:cNvSpPr/>
            <p:nvPr/>
          </p:nvSpPr>
          <p:spPr>
            <a:xfrm>
              <a:off x="1864796" y="2024420"/>
              <a:ext cx="2740339" cy="4066650"/>
            </a:xfrm>
            <a:custGeom>
              <a:avLst/>
              <a:gdLst>
                <a:gd name="connsiteX0" fmla="*/ 0 w 2888892"/>
                <a:gd name="connsiteY0" fmla="*/ 276480 h 2764800"/>
                <a:gd name="connsiteX1" fmla="*/ 276480 w 2888892"/>
                <a:gd name="connsiteY1" fmla="*/ 0 h 2764800"/>
                <a:gd name="connsiteX2" fmla="*/ 2612412 w 2888892"/>
                <a:gd name="connsiteY2" fmla="*/ 0 h 2764800"/>
                <a:gd name="connsiteX3" fmla="*/ 2888892 w 2888892"/>
                <a:gd name="connsiteY3" fmla="*/ 276480 h 2764800"/>
                <a:gd name="connsiteX4" fmla="*/ 2888892 w 2888892"/>
                <a:gd name="connsiteY4" fmla="*/ 2488320 h 2764800"/>
                <a:gd name="connsiteX5" fmla="*/ 2612412 w 2888892"/>
                <a:gd name="connsiteY5" fmla="*/ 2764800 h 2764800"/>
                <a:gd name="connsiteX6" fmla="*/ 276480 w 2888892"/>
                <a:gd name="connsiteY6" fmla="*/ 2764800 h 2764800"/>
                <a:gd name="connsiteX7" fmla="*/ 0 w 2888892"/>
                <a:gd name="connsiteY7" fmla="*/ 2488320 h 2764800"/>
                <a:gd name="connsiteX8" fmla="*/ 0 w 2888892"/>
                <a:gd name="connsiteY8" fmla="*/ 276480 h 27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892" h="2764800">
                  <a:moveTo>
                    <a:pt x="0" y="276480"/>
                  </a:moveTo>
                  <a:cubicBezTo>
                    <a:pt x="0" y="123784"/>
                    <a:pt x="123784" y="0"/>
                    <a:pt x="276480" y="0"/>
                  </a:cubicBezTo>
                  <a:lnTo>
                    <a:pt x="2612412" y="0"/>
                  </a:lnTo>
                  <a:cubicBezTo>
                    <a:pt x="2765108" y="0"/>
                    <a:pt x="2888892" y="123784"/>
                    <a:pt x="2888892" y="276480"/>
                  </a:cubicBezTo>
                  <a:lnTo>
                    <a:pt x="2888892" y="2488320"/>
                  </a:lnTo>
                  <a:cubicBezTo>
                    <a:pt x="2888892" y="2641016"/>
                    <a:pt x="2765108" y="2764800"/>
                    <a:pt x="2612412" y="2764800"/>
                  </a:cubicBezTo>
                  <a:lnTo>
                    <a:pt x="276480" y="2764800"/>
                  </a:lnTo>
                  <a:cubicBezTo>
                    <a:pt x="123784" y="2764800"/>
                    <a:pt x="0" y="2641016"/>
                    <a:pt x="0" y="2488320"/>
                  </a:cubicBezTo>
                  <a:lnTo>
                    <a:pt x="0" y="27648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22354" tIns="422354" rIns="422354" bIns="422354" numCol="1" spcCol="1270" anchor="t" anchorCtr="0">
              <a:noAutofit/>
            </a:bodyPr>
            <a:lstStyle/>
            <a:p>
              <a:pPr marL="285750" lvl="1" indent="-285750" algn="l" defTabSz="2133600">
                <a:lnSpc>
                  <a:spcPct val="90000"/>
                </a:lnSpc>
                <a:spcBef>
                  <a:spcPct val="0"/>
                </a:spcBef>
                <a:spcAft>
                  <a:spcPct val="15000"/>
                </a:spcAft>
                <a:buChar char="••"/>
              </a:pPr>
              <a:endParaRPr lang="en-US" sz="4800" kern="1200"/>
            </a:p>
          </p:txBody>
        </p:sp>
        <p:sp>
          <p:nvSpPr>
            <p:cNvPr id="8" name="Freeform 7"/>
            <p:cNvSpPr/>
            <p:nvPr/>
          </p:nvSpPr>
          <p:spPr>
            <a:xfrm>
              <a:off x="4762699" y="1532975"/>
              <a:ext cx="5920089" cy="434999"/>
            </a:xfrm>
            <a:custGeom>
              <a:avLst/>
              <a:gdLst>
                <a:gd name="connsiteX0" fmla="*/ 0 w 2888892"/>
                <a:gd name="connsiteY0" fmla="*/ 207360 h 2073599"/>
                <a:gd name="connsiteX1" fmla="*/ 207360 w 2888892"/>
                <a:gd name="connsiteY1" fmla="*/ 0 h 2073599"/>
                <a:gd name="connsiteX2" fmla="*/ 2681532 w 2888892"/>
                <a:gd name="connsiteY2" fmla="*/ 0 h 2073599"/>
                <a:gd name="connsiteX3" fmla="*/ 2888892 w 2888892"/>
                <a:gd name="connsiteY3" fmla="*/ 207360 h 2073599"/>
                <a:gd name="connsiteX4" fmla="*/ 2888892 w 2888892"/>
                <a:gd name="connsiteY4" fmla="*/ 1866239 h 2073599"/>
                <a:gd name="connsiteX5" fmla="*/ 2681532 w 2888892"/>
                <a:gd name="connsiteY5" fmla="*/ 2073599 h 2073599"/>
                <a:gd name="connsiteX6" fmla="*/ 207360 w 2888892"/>
                <a:gd name="connsiteY6" fmla="*/ 2073599 h 2073599"/>
                <a:gd name="connsiteX7" fmla="*/ 0 w 2888892"/>
                <a:gd name="connsiteY7" fmla="*/ 1866239 h 2073599"/>
                <a:gd name="connsiteX8" fmla="*/ 0 w 2888892"/>
                <a:gd name="connsiteY8" fmla="*/ 207360 h 20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892" h="2073599">
                  <a:moveTo>
                    <a:pt x="0" y="207360"/>
                  </a:moveTo>
                  <a:cubicBezTo>
                    <a:pt x="0" y="92838"/>
                    <a:pt x="92838" y="0"/>
                    <a:pt x="207360" y="0"/>
                  </a:cubicBezTo>
                  <a:lnTo>
                    <a:pt x="2681532" y="0"/>
                  </a:lnTo>
                  <a:cubicBezTo>
                    <a:pt x="2796054" y="0"/>
                    <a:pt x="2888892" y="92838"/>
                    <a:pt x="2888892" y="207360"/>
                  </a:cubicBezTo>
                  <a:lnTo>
                    <a:pt x="2888892" y="1866239"/>
                  </a:lnTo>
                  <a:cubicBezTo>
                    <a:pt x="2888892" y="1980761"/>
                    <a:pt x="2796054" y="2073599"/>
                    <a:pt x="2681532" y="2073599"/>
                  </a:cubicBezTo>
                  <a:lnTo>
                    <a:pt x="207360" y="2073599"/>
                  </a:lnTo>
                  <a:cubicBezTo>
                    <a:pt x="92838" y="2073599"/>
                    <a:pt x="0" y="1980761"/>
                    <a:pt x="0" y="1866239"/>
                  </a:cubicBezTo>
                  <a:lnTo>
                    <a:pt x="0" y="2073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41376" tIns="341376" rIns="341376" bIns="1100922" numCol="1" spcCol="1270" anchor="t" anchorCtr="0">
              <a:noAutofit/>
            </a:bodyPr>
            <a:lstStyle/>
            <a:p>
              <a:pPr lvl="0" algn="l" defTabSz="2133600">
                <a:lnSpc>
                  <a:spcPct val="90000"/>
                </a:lnSpc>
                <a:spcBef>
                  <a:spcPct val="0"/>
                </a:spcBef>
                <a:spcAft>
                  <a:spcPct val="35000"/>
                </a:spcAft>
              </a:pPr>
              <a:endParaRPr lang="en-US" sz="1600" kern="1200" dirty="0"/>
            </a:p>
            <a:p>
              <a:pPr lvl="0" algn="l" defTabSz="2133600">
                <a:lnSpc>
                  <a:spcPct val="90000"/>
                </a:lnSpc>
                <a:spcBef>
                  <a:spcPct val="0"/>
                </a:spcBef>
                <a:spcAft>
                  <a:spcPct val="35000"/>
                </a:spcAft>
              </a:pPr>
              <a:r>
                <a:rPr lang="en-US" sz="1600" kern="1200" dirty="0"/>
                <a:t>Licensing procedures in Uganda </a:t>
              </a:r>
            </a:p>
          </p:txBody>
        </p:sp>
        <p:sp>
          <p:nvSpPr>
            <p:cNvPr id="9" name="Rounded Rectangle 8"/>
            <p:cNvSpPr/>
            <p:nvPr/>
          </p:nvSpPr>
          <p:spPr>
            <a:xfrm>
              <a:off x="4762699" y="2049120"/>
              <a:ext cx="5920090" cy="406665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1" name="Rectangle 10"/>
          <p:cNvSpPr/>
          <p:nvPr/>
        </p:nvSpPr>
        <p:spPr>
          <a:xfrm>
            <a:off x="1283958" y="1662110"/>
            <a:ext cx="2892892" cy="4632037"/>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500" dirty="0">
                <a:solidFill>
                  <a:schemeClr val="tx2"/>
                </a:solidFill>
              </a:rPr>
              <a:t>Regional Pharmaceuticals Manufacturing Action Plan (EAPMP) developed in 2017 to align medicines regulation.</a:t>
            </a:r>
          </a:p>
          <a:p>
            <a:pPr marL="285750" indent="-285750">
              <a:spcAft>
                <a:spcPts val="600"/>
              </a:spcAft>
              <a:buFont typeface="Wingdings" panose="05000000000000000000" pitchFamily="2" charset="2"/>
              <a:buChar char="§"/>
            </a:pPr>
            <a:r>
              <a:rPr lang="en-US" sz="1500" dirty="0">
                <a:solidFill>
                  <a:schemeClr val="tx2"/>
                </a:solidFill>
              </a:rPr>
              <a:t>East African Medicines Agency has been established that will provide for central registration of all medicines produced by members</a:t>
            </a:r>
          </a:p>
          <a:p>
            <a:pPr marL="285750" indent="-285750">
              <a:spcAft>
                <a:spcPts val="600"/>
              </a:spcAft>
              <a:buFont typeface="Wingdings" panose="05000000000000000000" pitchFamily="2" charset="2"/>
              <a:buChar char="§"/>
            </a:pPr>
            <a:r>
              <a:rPr lang="en-US" sz="1500" dirty="0">
                <a:solidFill>
                  <a:schemeClr val="tx2"/>
                </a:solidFill>
              </a:rPr>
              <a:t>The treaty establishing the African Medicines Agency under NEPAD was ratified in 2018 to strengthen pharmaceutical manufacturers on the continent to produce high-quality, affordable medicines</a:t>
            </a:r>
          </a:p>
        </p:txBody>
      </p:sp>
      <p:sp>
        <p:nvSpPr>
          <p:cNvPr id="12" name="Rectangle 11"/>
          <p:cNvSpPr/>
          <p:nvPr/>
        </p:nvSpPr>
        <p:spPr>
          <a:xfrm>
            <a:off x="4780938" y="1629603"/>
            <a:ext cx="6210911" cy="4555093"/>
          </a:xfrm>
          <a:prstGeom prst="rect">
            <a:avLst/>
          </a:prstGeom>
        </p:spPr>
        <p:txBody>
          <a:bodyPr wrap="square">
            <a:spAutoFit/>
          </a:bodyPr>
          <a:lstStyle/>
          <a:p>
            <a:pPr>
              <a:spcAft>
                <a:spcPts val="600"/>
              </a:spcAft>
            </a:pPr>
            <a:r>
              <a:rPr lang="en-ZA" sz="1300" b="1" dirty="0">
                <a:solidFill>
                  <a:schemeClr val="tx2"/>
                </a:solidFill>
              </a:rPr>
              <a:t>A) Setting up a pharma facility (a three phase process):</a:t>
            </a:r>
            <a:r>
              <a:rPr lang="en-ZA" sz="1300" dirty="0">
                <a:solidFill>
                  <a:schemeClr val="tx2"/>
                </a:solidFill>
              </a:rPr>
              <a:t> </a:t>
            </a:r>
          </a:p>
          <a:p>
            <a:pPr marL="285750" indent="-285750">
              <a:spcAft>
                <a:spcPts val="600"/>
              </a:spcAft>
              <a:buFont typeface="Wingdings" panose="05000000000000000000" pitchFamily="2" charset="2"/>
              <a:buChar char="§"/>
            </a:pPr>
            <a:r>
              <a:rPr lang="en-ZA" sz="1300" b="1" dirty="0">
                <a:solidFill>
                  <a:schemeClr val="tx2"/>
                </a:solidFill>
              </a:rPr>
              <a:t>Application</a:t>
            </a:r>
            <a:r>
              <a:rPr lang="en-ZA" sz="1300" dirty="0">
                <a:solidFill>
                  <a:schemeClr val="tx2"/>
                </a:solidFill>
              </a:rPr>
              <a:t> for a </a:t>
            </a:r>
            <a:r>
              <a:rPr lang="en-US" sz="1300" dirty="0">
                <a:solidFill>
                  <a:schemeClr val="tx2"/>
                </a:solidFill>
              </a:rPr>
              <a:t>certificate of suitability of premises, including the name and qualifications of pharmacist to supervise production and applicable fees.</a:t>
            </a:r>
          </a:p>
          <a:p>
            <a:pPr marL="285750" indent="-285750">
              <a:spcAft>
                <a:spcPts val="600"/>
              </a:spcAft>
              <a:buFont typeface="Wingdings" panose="05000000000000000000" pitchFamily="2" charset="2"/>
              <a:buChar char="§"/>
            </a:pPr>
            <a:r>
              <a:rPr lang="en-US" sz="1300" b="1" dirty="0">
                <a:solidFill>
                  <a:schemeClr val="tx2"/>
                </a:solidFill>
              </a:rPr>
              <a:t>Location- </a:t>
            </a:r>
            <a:r>
              <a:rPr lang="en-US" sz="1300" dirty="0">
                <a:solidFill>
                  <a:schemeClr val="tx2"/>
                </a:solidFill>
              </a:rPr>
              <a:t>NDA inspects the location to ensure its suitable for such production and the surrounding areas will not be polluted by negative environmental impact. Existing premises plans or approved building plans for new construction are reviewed.</a:t>
            </a:r>
            <a:endParaRPr lang="en-ZA" sz="1300" dirty="0">
              <a:solidFill>
                <a:schemeClr val="tx2"/>
              </a:solidFill>
            </a:endParaRPr>
          </a:p>
          <a:p>
            <a:pPr marL="285750" indent="-285750">
              <a:spcAft>
                <a:spcPts val="600"/>
              </a:spcAft>
              <a:buFont typeface="Wingdings" panose="05000000000000000000" pitchFamily="2" charset="2"/>
              <a:buChar char="§"/>
            </a:pPr>
            <a:r>
              <a:rPr lang="en-ZA" sz="1300" b="1" dirty="0">
                <a:solidFill>
                  <a:schemeClr val="tx2"/>
                </a:solidFill>
              </a:rPr>
              <a:t>Good Manufacturing Practice</a:t>
            </a:r>
            <a:r>
              <a:rPr lang="en-ZA" sz="1300" dirty="0">
                <a:solidFill>
                  <a:schemeClr val="tx2"/>
                </a:solidFill>
              </a:rPr>
              <a:t>. Final inspection by NDA to ensure the premises including installed equipment fully </a:t>
            </a:r>
            <a:r>
              <a:rPr lang="en-US" sz="1300" dirty="0">
                <a:solidFill>
                  <a:schemeClr val="tx2"/>
                </a:solidFill>
              </a:rPr>
              <a:t>comply with the internationally accepted GMP Guidelines.</a:t>
            </a:r>
            <a:endParaRPr lang="en-ZA" sz="1300" dirty="0">
              <a:solidFill>
                <a:schemeClr val="tx2"/>
              </a:solidFill>
            </a:endParaRPr>
          </a:p>
          <a:p>
            <a:pPr>
              <a:spcAft>
                <a:spcPts val="600"/>
              </a:spcAft>
            </a:pPr>
            <a:r>
              <a:rPr lang="en-ZA" sz="1300" b="1" dirty="0">
                <a:solidFill>
                  <a:schemeClr val="tx2"/>
                </a:solidFill>
              </a:rPr>
              <a:t>B) Manufacturing (export of finished goods)</a:t>
            </a:r>
          </a:p>
          <a:p>
            <a:pPr marL="285750" indent="-285750">
              <a:spcAft>
                <a:spcPts val="600"/>
              </a:spcAft>
              <a:buFont typeface="Wingdings" panose="05000000000000000000" pitchFamily="2" charset="2"/>
              <a:buChar char="§"/>
            </a:pPr>
            <a:r>
              <a:rPr lang="en-ZA" sz="1300" dirty="0">
                <a:solidFill>
                  <a:schemeClr val="tx2"/>
                </a:solidFill>
              </a:rPr>
              <a:t>All medicines manufactured in Uganda require registration for traceability</a:t>
            </a:r>
          </a:p>
          <a:p>
            <a:pPr marL="285750" indent="-285750">
              <a:spcAft>
                <a:spcPts val="600"/>
              </a:spcAft>
              <a:buFont typeface="Wingdings" panose="05000000000000000000" pitchFamily="2" charset="2"/>
              <a:buChar char="§"/>
            </a:pPr>
            <a:r>
              <a:rPr lang="en-ZA" sz="1300" b="1" dirty="0">
                <a:solidFill>
                  <a:schemeClr val="tx2"/>
                </a:solidFill>
              </a:rPr>
              <a:t>Exporting finished products: </a:t>
            </a:r>
            <a:r>
              <a:rPr lang="en-ZA" sz="1300" dirty="0">
                <a:solidFill>
                  <a:schemeClr val="tx2"/>
                </a:solidFill>
              </a:rPr>
              <a:t>NDA’s role in the export process is limited to verification of the product. Market authorization in export market required in addition to duties governed by existing trade agreements and protocols entered between Uganda and export market. Currently, approval takes 1-2 years within the EAC and registration fees range from US$500 – US$ 1,000 per drug per annum. Additional verification fees may also be applied by each regulatory authority. In Uganda, NDA charges a 2% verification fee on imports &amp; 12% on selected products.</a:t>
            </a:r>
          </a:p>
        </p:txBody>
      </p:sp>
      <p:sp>
        <p:nvSpPr>
          <p:cNvPr id="14" name="Rectangle 13"/>
          <p:cNvSpPr/>
          <p:nvPr/>
        </p:nvSpPr>
        <p:spPr>
          <a:xfrm>
            <a:off x="1035425" y="213257"/>
            <a:ext cx="10044952" cy="553998"/>
          </a:xfrm>
          <a:prstGeom prst="rect">
            <a:avLst/>
          </a:prstGeom>
        </p:spPr>
        <p:txBody>
          <a:bodyPr wrap="square">
            <a:spAutoFit/>
          </a:bodyPr>
          <a:lstStyle/>
          <a:p>
            <a:pPr marL="12700"/>
            <a:r>
              <a:rPr lang="en-GB" sz="3000" spc="-10" dirty="0">
                <a:solidFill>
                  <a:srgbClr val="00338D"/>
                </a:solidFill>
                <a:cs typeface="Arial"/>
              </a:rPr>
              <a:t>Regulatory framework towards harmonization across EAC</a:t>
            </a:r>
            <a:endParaRPr lang="en-GB" sz="3000" dirty="0">
              <a:solidFill>
                <a:srgbClr val="00338D"/>
              </a:solidFill>
              <a:cs typeface="Arial"/>
            </a:endParaRPr>
          </a:p>
        </p:txBody>
      </p:sp>
    </p:spTree>
    <p:extLst>
      <p:ext uri="{BB962C8B-B14F-4D97-AF65-F5344CB8AC3E}">
        <p14:creationId xmlns:p14="http://schemas.microsoft.com/office/powerpoint/2010/main" val="154074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1045"/>
          <a:stretch/>
        </p:blipFill>
        <p:spPr>
          <a:xfrm>
            <a:off x="-84624" y="-791"/>
            <a:ext cx="12276624" cy="6858792"/>
          </a:xfrm>
          <a:prstGeom prst="rect">
            <a:avLst/>
          </a:prstGeom>
        </p:spPr>
      </p:pic>
      <p:sp>
        <p:nvSpPr>
          <p:cNvPr id="7" name="Rectangle 6"/>
          <p:cNvSpPr/>
          <p:nvPr/>
        </p:nvSpPr>
        <p:spPr>
          <a:xfrm>
            <a:off x="1452271" y="2065774"/>
            <a:ext cx="7274748" cy="3262432"/>
          </a:xfrm>
          <a:prstGeom prst="rect">
            <a:avLst/>
          </a:prstGeom>
        </p:spPr>
        <p:txBody>
          <a:bodyPr wrap="none">
            <a:spAutoFit/>
          </a:bodyPr>
          <a:lstStyle/>
          <a:p>
            <a:pPr marL="146050">
              <a:lnSpc>
                <a:spcPct val="100000"/>
              </a:lnSpc>
            </a:pPr>
            <a:r>
              <a:rPr lang="en-GB" sz="5000" dirty="0">
                <a:solidFill>
                  <a:srgbClr val="6D2077"/>
                </a:solidFill>
                <a:cs typeface="Arial"/>
              </a:rPr>
              <a:t>Competitiveness Drivers</a:t>
            </a:r>
          </a:p>
          <a:p>
            <a:pPr marL="627063" indent="-481013">
              <a:buFont typeface="Wingdings" panose="05000000000000000000" pitchFamily="2" charset="2"/>
              <a:buChar char="§"/>
            </a:pPr>
            <a:r>
              <a:rPr lang="en-GB" sz="2800" b="1" dirty="0">
                <a:solidFill>
                  <a:srgbClr val="6D2077"/>
                </a:solidFill>
                <a:cs typeface="Arial"/>
              </a:rPr>
              <a:t>Demand</a:t>
            </a:r>
          </a:p>
          <a:p>
            <a:pPr marL="627063" indent="-481013">
              <a:buFont typeface="Wingdings" panose="05000000000000000000" pitchFamily="2" charset="2"/>
              <a:buChar char="§"/>
            </a:pPr>
            <a:r>
              <a:rPr lang="en-GB" sz="2800" dirty="0">
                <a:solidFill>
                  <a:srgbClr val="6D2077"/>
                </a:solidFill>
                <a:cs typeface="Arial"/>
              </a:rPr>
              <a:t>Supply </a:t>
            </a:r>
          </a:p>
          <a:p>
            <a:pPr marL="627063" indent="-481013">
              <a:buFont typeface="Wingdings" panose="05000000000000000000" pitchFamily="2" charset="2"/>
              <a:buChar char="§"/>
            </a:pPr>
            <a:r>
              <a:rPr lang="en-GB" sz="2800" dirty="0">
                <a:solidFill>
                  <a:srgbClr val="6D2077"/>
                </a:solidFill>
                <a:cs typeface="Arial"/>
              </a:rPr>
              <a:t>Business environment </a:t>
            </a:r>
          </a:p>
          <a:p>
            <a:pPr marL="146050">
              <a:lnSpc>
                <a:spcPct val="100000"/>
              </a:lnSpc>
            </a:pPr>
            <a:r>
              <a:rPr lang="en-GB" sz="7200" dirty="0">
                <a:solidFill>
                  <a:srgbClr val="6D2077"/>
                </a:solidFill>
                <a:cs typeface="Arial"/>
              </a:rPr>
              <a:t> </a:t>
            </a:r>
          </a:p>
        </p:txBody>
      </p:sp>
      <p:sp>
        <p:nvSpPr>
          <p:cNvPr id="8" name="Rectangle 7"/>
          <p:cNvSpPr/>
          <p:nvPr/>
        </p:nvSpPr>
        <p:spPr>
          <a:xfrm>
            <a:off x="1386231" y="1752600"/>
            <a:ext cx="132080" cy="3134360"/>
          </a:xfrm>
          <a:prstGeom prst="rect">
            <a:avLst/>
          </a:prstGeom>
          <a:solidFill>
            <a:srgbClr val="0096D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Tree>
    <p:extLst>
      <p:ext uri="{BB962C8B-B14F-4D97-AF65-F5344CB8AC3E}">
        <p14:creationId xmlns:p14="http://schemas.microsoft.com/office/powerpoint/2010/main" val="257698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53993" y="507676"/>
            <a:ext cx="10214642" cy="723600"/>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solidFill>
                  <a:srgbClr val="00338D"/>
                </a:solidFill>
                <a:latin typeface="+mn-lt"/>
              </a:rPr>
              <a:t>Demand – growing steadily at domestic and regional level </a:t>
            </a:r>
          </a:p>
        </p:txBody>
      </p:sp>
      <p:sp>
        <p:nvSpPr>
          <p:cNvPr id="3" name="Text Placeholder 2"/>
          <p:cNvSpPr txBox="1">
            <a:spLocks/>
          </p:cNvSpPr>
          <p:nvPr/>
        </p:nvSpPr>
        <p:spPr>
          <a:xfrm>
            <a:off x="1053993" y="1231276"/>
            <a:ext cx="9982602" cy="5123082"/>
          </a:xfrm>
          <a:prstGeom prst="rect">
            <a:avLst/>
          </a:prstGeom>
        </p:spPr>
        <p:txBody>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buClr>
                <a:srgbClr val="003087"/>
              </a:buClr>
              <a:buSzPct val="85000"/>
              <a:defRPr/>
            </a:pPr>
            <a:r>
              <a:rPr lang="en-US" sz="1200" b="0" dirty="0">
                <a:solidFill>
                  <a:srgbClr val="000000"/>
                </a:solidFill>
              </a:rPr>
              <a:t>Uganda imports nearly $0.3 billion annually of pharma products. The EAC (plus Ethiopia) imports over US$ 1.75 billion of pharma products each year. </a:t>
            </a: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600" kern="0" dirty="0">
              <a:solidFill>
                <a:srgbClr val="003087"/>
              </a:solidFill>
              <a:ea typeface="Univers LT Std 45 Light"/>
              <a:cs typeface="Univers LT Std 45 Light"/>
            </a:endParaRPr>
          </a:p>
          <a:p>
            <a:pPr fontAlgn="base">
              <a:buClr>
                <a:srgbClr val="003087"/>
              </a:buClr>
              <a:buSzPct val="85000"/>
              <a:defRPr/>
            </a:pPr>
            <a:endParaRPr lang="en-US" sz="1100" b="0" kern="0" dirty="0">
              <a:solidFill>
                <a:srgbClr val="003087"/>
              </a:solidFill>
              <a:ea typeface="Univers LT Std 45 Light"/>
              <a:cs typeface="Univers LT Std 45 Light"/>
            </a:endParaRPr>
          </a:p>
          <a:p>
            <a:pPr fontAlgn="base">
              <a:buClr>
                <a:srgbClr val="003087"/>
              </a:buClr>
              <a:buSzPct val="85000"/>
              <a:defRPr/>
            </a:pPr>
            <a:endParaRPr lang="en-US" sz="1100" b="0" kern="0" dirty="0">
              <a:solidFill>
                <a:srgbClr val="003087"/>
              </a:solidFill>
              <a:ea typeface="Univers LT Std 45 Light"/>
              <a:cs typeface="Univers LT Std 45 Light"/>
            </a:endParaRPr>
          </a:p>
          <a:p>
            <a:pPr fontAlgn="base">
              <a:buClr>
                <a:srgbClr val="003087"/>
              </a:buClr>
              <a:buSzPct val="85000"/>
              <a:defRPr/>
            </a:pPr>
            <a:endParaRPr lang="en-US" sz="1100" b="0" kern="0" dirty="0">
              <a:solidFill>
                <a:srgbClr val="003087"/>
              </a:solidFill>
              <a:ea typeface="Univers LT Std 45 Light"/>
              <a:cs typeface="Univers LT Std 45 Light"/>
            </a:endParaRPr>
          </a:p>
          <a:p>
            <a:pPr fontAlgn="base">
              <a:buClr>
                <a:srgbClr val="003087"/>
              </a:buClr>
              <a:buSzPct val="85000"/>
              <a:defRPr/>
            </a:pPr>
            <a:r>
              <a:rPr lang="en-US" sz="1100" b="0" kern="0" dirty="0">
                <a:solidFill>
                  <a:srgbClr val="003087"/>
                </a:solidFill>
                <a:ea typeface="Univers LT Std 45 Light"/>
                <a:cs typeface="Univers LT Std 45 Light"/>
              </a:rPr>
              <a:t>Source: Complied based on UNCOMTRADE data</a:t>
            </a:r>
          </a:p>
          <a:p>
            <a:pPr fontAlgn="base">
              <a:buClr>
                <a:srgbClr val="003087"/>
              </a:buClr>
              <a:buSzPct val="85000"/>
              <a:defRPr/>
            </a:pPr>
            <a:endParaRPr lang="en-US" sz="1100" b="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pPr lvl="1" eaLnBrk="0" fontAlgn="base" hangingPunct="0">
              <a:spcAft>
                <a:spcPts val="300"/>
              </a:spcAft>
              <a:buClr>
                <a:srgbClr val="003087"/>
              </a:buClr>
              <a:buSzPct val="85000"/>
              <a:defRPr/>
            </a:pPr>
            <a:r>
              <a:rPr lang="en-US" sz="1000" kern="0" dirty="0">
                <a:solidFill>
                  <a:srgbClr val="003087"/>
                </a:solidFill>
                <a:ea typeface="Univers LT Std 45 Light"/>
                <a:cs typeface="Univers LT Std 45 Light"/>
              </a:rPr>
              <a:t>D</a:t>
            </a:r>
          </a:p>
          <a:p>
            <a:pPr lvl="1" eaLnBrk="0" fontAlgn="base" hangingPunct="0">
              <a:spcAft>
                <a:spcPts val="300"/>
              </a:spcAft>
              <a:buClr>
                <a:srgbClr val="003087"/>
              </a:buClr>
              <a:buSzPct val="85000"/>
              <a:defRPr/>
            </a:pPr>
            <a:endParaRPr lang="en-US" sz="1000" kern="0" dirty="0">
              <a:solidFill>
                <a:srgbClr val="003087"/>
              </a:solidFill>
              <a:ea typeface="Univers LT Std 45 Light"/>
              <a:cs typeface="Univers LT Std 45 Light"/>
            </a:endParaRPr>
          </a:p>
          <a:p>
            <a:endParaRPr lang="en-US" sz="1200" b="0" dirty="0">
              <a:solidFill>
                <a:srgbClr val="00338D"/>
              </a:solidFill>
            </a:endParaRPr>
          </a:p>
          <a:p>
            <a:endParaRPr lang="en-US" sz="1200" b="0" dirty="0">
              <a:solidFill>
                <a:srgbClr val="00338D"/>
              </a:solidFill>
            </a:endParaRPr>
          </a:p>
        </p:txBody>
      </p:sp>
      <p:sp>
        <p:nvSpPr>
          <p:cNvPr id="4" name="TextBox 3"/>
          <p:cNvSpPr txBox="1"/>
          <p:nvPr/>
        </p:nvSpPr>
        <p:spPr>
          <a:xfrm>
            <a:off x="6283842" y="1817434"/>
            <a:ext cx="4752753" cy="4536924"/>
          </a:xfrm>
          <a:prstGeom prst="rect">
            <a:avLst/>
          </a:prstGeom>
          <a:solidFill>
            <a:schemeClr val="accent2"/>
          </a:solidFill>
        </p:spPr>
        <p:txBody>
          <a:bodyPr wrap="square" lIns="54610" tIns="54610" rIns="54610" bIns="54610" rtlCol="0">
            <a:noAutofit/>
          </a:bodyPr>
          <a:lstStyle/>
          <a:p>
            <a:pPr marL="285750" lvl="1" indent="-285750" eaLnBrk="0" fontAlgn="base" hangingPunct="0">
              <a:spcAft>
                <a:spcPts val="300"/>
              </a:spcAft>
              <a:buClr>
                <a:srgbClr val="003087"/>
              </a:buClr>
              <a:buSzPct val="85000"/>
              <a:buFont typeface="Wingdings" panose="05000000000000000000" pitchFamily="2" charset="2"/>
              <a:buChar char="§"/>
              <a:defRPr/>
            </a:pPr>
            <a:r>
              <a:rPr lang="en-US" sz="1200" b="1" kern="0" dirty="0">
                <a:solidFill>
                  <a:prstClr val="white"/>
                </a:solidFill>
                <a:ea typeface="Univers LT Std 45 Light"/>
                <a:cs typeface="Univers LT Std 45 Light"/>
              </a:rPr>
              <a:t>Key demand drivers</a:t>
            </a:r>
            <a:r>
              <a:rPr lang="en-US" sz="1200" kern="0" dirty="0">
                <a:solidFill>
                  <a:prstClr val="white"/>
                </a:solidFill>
                <a:ea typeface="Univers LT Std 45 Light"/>
                <a:cs typeface="Univers LT Std 45 Light"/>
              </a:rPr>
              <a:t>:</a:t>
            </a:r>
          </a:p>
          <a:p>
            <a:pPr marL="285750" lvl="1" indent="-285750" eaLnBrk="0" fontAlgn="base" hangingPunct="0">
              <a:spcAft>
                <a:spcPts val="300"/>
              </a:spcAft>
              <a:buClr>
                <a:srgbClr val="003087"/>
              </a:buClr>
              <a:buSzPct val="85000"/>
              <a:buFont typeface="Wingdings" panose="05000000000000000000" pitchFamily="2" charset="2"/>
              <a:buChar char="§"/>
              <a:defRPr/>
            </a:pPr>
            <a:endParaRPr lang="en-US" sz="1200" kern="0" dirty="0">
              <a:solidFill>
                <a:prstClr val="white"/>
              </a:solidFill>
              <a:ea typeface="Univers LT Std 45 Light"/>
              <a:cs typeface="Univers LT Std 45 Light"/>
            </a:endParaRPr>
          </a:p>
          <a:p>
            <a:pPr marL="285750" lvl="1" indent="-285750" eaLnBrk="0" fontAlgn="base" hangingPunct="0">
              <a:spcAft>
                <a:spcPts val="300"/>
              </a:spcAft>
              <a:buClr>
                <a:srgbClr val="003087"/>
              </a:buClr>
              <a:buSzPct val="85000"/>
              <a:buFont typeface="Wingdings" panose="05000000000000000000" pitchFamily="2" charset="2"/>
              <a:buChar char="§"/>
              <a:defRPr/>
            </a:pPr>
            <a:r>
              <a:rPr lang="en-US" sz="1200" kern="0" dirty="0">
                <a:solidFill>
                  <a:prstClr val="white"/>
                </a:solidFill>
                <a:ea typeface="Univers LT Std 45 Light"/>
                <a:cs typeface="Univers LT Std 45 Light"/>
              </a:rPr>
              <a:t>The EAC is one of the </a:t>
            </a:r>
            <a:r>
              <a:rPr lang="en-US" sz="1200" b="1" kern="0" dirty="0">
                <a:solidFill>
                  <a:prstClr val="white"/>
                </a:solidFill>
                <a:ea typeface="Univers LT Std 45 Light"/>
                <a:cs typeface="Univers LT Std 45 Light"/>
              </a:rPr>
              <a:t>fastest growing regions </a:t>
            </a:r>
            <a:r>
              <a:rPr lang="en-US" sz="1200" kern="0" dirty="0">
                <a:solidFill>
                  <a:prstClr val="white"/>
                </a:solidFill>
                <a:ea typeface="Univers LT Std 45 Light"/>
                <a:cs typeface="Univers LT Std 45 Light"/>
              </a:rPr>
              <a:t>of the world with a combined population of more than 175 million people plus 110 million in Ethiopia. Uganda and the EAC will continue to urbanise and grow, including its middle class. </a:t>
            </a:r>
          </a:p>
          <a:p>
            <a:pPr marL="285750" lvl="1" indent="-285750" eaLnBrk="0" fontAlgn="base" hangingPunct="0">
              <a:spcAft>
                <a:spcPts val="300"/>
              </a:spcAft>
              <a:buClr>
                <a:srgbClr val="003087"/>
              </a:buClr>
              <a:buSzPct val="85000"/>
              <a:buFont typeface="Wingdings" panose="05000000000000000000" pitchFamily="2" charset="2"/>
              <a:buChar char="§"/>
              <a:defRPr/>
            </a:pPr>
            <a:endParaRPr lang="en-US" sz="1200" kern="0" dirty="0">
              <a:solidFill>
                <a:prstClr val="white"/>
              </a:solidFill>
              <a:ea typeface="Univers LT Std 45 Light"/>
              <a:cs typeface="Univers LT Std 45 Light"/>
            </a:endParaRPr>
          </a:p>
          <a:p>
            <a:pPr marL="285750" lvl="1" indent="-285750" eaLnBrk="0" fontAlgn="base" hangingPunct="0">
              <a:spcAft>
                <a:spcPts val="300"/>
              </a:spcAft>
              <a:buClr>
                <a:srgbClr val="003087"/>
              </a:buClr>
              <a:buSzPct val="85000"/>
              <a:buFont typeface="Wingdings" panose="05000000000000000000" pitchFamily="2" charset="2"/>
              <a:buChar char="§"/>
              <a:defRPr/>
            </a:pPr>
            <a:r>
              <a:rPr lang="en-US" sz="1200" kern="0" dirty="0">
                <a:solidFill>
                  <a:prstClr val="white"/>
                </a:solidFill>
                <a:ea typeface="Univers LT Std 45 Light"/>
                <a:cs typeface="Univers LT Std 45 Light"/>
              </a:rPr>
              <a:t>The EAC region has a combined </a:t>
            </a:r>
            <a:r>
              <a:rPr lang="en-US" sz="1200" b="1" kern="0" dirty="0">
                <a:solidFill>
                  <a:prstClr val="white"/>
                </a:solidFill>
                <a:ea typeface="Univers LT Std 45 Light"/>
                <a:cs typeface="Univers LT Std 45 Light"/>
              </a:rPr>
              <a:t>middle class population of about 30 million people</a:t>
            </a:r>
            <a:r>
              <a:rPr lang="en-US" sz="1200" kern="0" dirty="0">
                <a:solidFill>
                  <a:prstClr val="white"/>
                </a:solidFill>
                <a:ea typeface="Univers LT Std 45 Light"/>
                <a:cs typeface="Univers LT Std 45 Light"/>
              </a:rPr>
              <a:t> (AfDB report ) of which 20% are based in Uganda and 58% in Kenya.</a:t>
            </a:r>
          </a:p>
          <a:p>
            <a:pPr marL="285750" lvl="1" indent="-285750" eaLnBrk="0" fontAlgn="base" hangingPunct="0">
              <a:spcAft>
                <a:spcPts val="300"/>
              </a:spcAft>
              <a:buClr>
                <a:srgbClr val="003087"/>
              </a:buClr>
              <a:buSzPct val="85000"/>
              <a:buFont typeface="Wingdings" panose="05000000000000000000" pitchFamily="2" charset="2"/>
              <a:buChar char="§"/>
              <a:defRPr/>
            </a:pPr>
            <a:endParaRPr lang="en-US" sz="1200" kern="0" dirty="0">
              <a:solidFill>
                <a:prstClr val="white"/>
              </a:solidFill>
              <a:ea typeface="Univers LT Std 45 Light"/>
              <a:cs typeface="Univers LT Std 45 Light"/>
            </a:endParaRPr>
          </a:p>
          <a:p>
            <a:pPr marL="285750" lvl="1" indent="-285750" eaLnBrk="0" fontAlgn="base" hangingPunct="0">
              <a:spcAft>
                <a:spcPts val="300"/>
              </a:spcAft>
              <a:buClr>
                <a:srgbClr val="003087"/>
              </a:buClr>
              <a:buSzPct val="85000"/>
              <a:buFont typeface="Wingdings" panose="05000000000000000000" pitchFamily="2" charset="2"/>
              <a:buChar char="§"/>
              <a:defRPr/>
            </a:pPr>
            <a:r>
              <a:rPr lang="en-US" sz="1200" kern="0" dirty="0">
                <a:solidFill>
                  <a:prstClr val="white"/>
                </a:solidFill>
                <a:ea typeface="Univers LT Std 45 Light"/>
                <a:cs typeface="Univers LT Std 45 Light"/>
              </a:rPr>
              <a:t>The World Bank forecasts show that Uganda’s GDP growth rate will increase to </a:t>
            </a:r>
            <a:r>
              <a:rPr lang="en-US" sz="1200" b="1" kern="0" dirty="0">
                <a:solidFill>
                  <a:prstClr val="white"/>
                </a:solidFill>
                <a:ea typeface="Univers LT Std 45 Light"/>
                <a:cs typeface="Univers LT Std 45 Light"/>
              </a:rPr>
              <a:t>above 6% in 2018/19</a:t>
            </a:r>
            <a:r>
              <a:rPr lang="en-US" sz="1200" kern="0" dirty="0">
                <a:solidFill>
                  <a:prstClr val="white"/>
                </a:solidFill>
                <a:ea typeface="Univers LT Std 45 Light"/>
                <a:cs typeface="Univers LT Std 45 Light"/>
              </a:rPr>
              <a:t>, Kenya’s to 5.8% and Ethiopia’s will continue at 8% -  compared to an average of 3.2% for Sub-Saharan Africa and 3.7% for the entire global economy.</a:t>
            </a:r>
          </a:p>
          <a:p>
            <a:pPr marL="285750" lvl="1" indent="-285750" eaLnBrk="0" fontAlgn="base" hangingPunct="0">
              <a:spcAft>
                <a:spcPts val="300"/>
              </a:spcAft>
              <a:buClr>
                <a:srgbClr val="003087"/>
              </a:buClr>
              <a:buSzPct val="85000"/>
              <a:buFont typeface="Wingdings" panose="05000000000000000000" pitchFamily="2" charset="2"/>
              <a:buChar char="§"/>
              <a:defRPr/>
            </a:pPr>
            <a:endParaRPr lang="en-US" sz="1200" b="1" kern="0" dirty="0">
              <a:solidFill>
                <a:prstClr val="white"/>
              </a:solidFill>
              <a:ea typeface="Univers LT Std 45 Light"/>
              <a:cs typeface="Univers LT Std 45 Light"/>
            </a:endParaRPr>
          </a:p>
          <a:p>
            <a:pPr marL="285750" lvl="1" indent="-285750" eaLnBrk="0" fontAlgn="base" hangingPunct="0">
              <a:spcAft>
                <a:spcPts val="300"/>
              </a:spcAft>
              <a:buClr>
                <a:srgbClr val="003087"/>
              </a:buClr>
              <a:buSzPct val="85000"/>
              <a:buFont typeface="Wingdings" panose="05000000000000000000" pitchFamily="2" charset="2"/>
              <a:buChar char="§"/>
              <a:defRPr/>
            </a:pPr>
            <a:r>
              <a:rPr lang="en-US" sz="1200" b="1" kern="0" dirty="0">
                <a:solidFill>
                  <a:prstClr val="white"/>
                </a:solidFill>
                <a:ea typeface="Univers LT Std 45 Light"/>
                <a:cs typeface="Univers LT Std 45 Light"/>
              </a:rPr>
              <a:t>Growing and changing disease burden</a:t>
            </a:r>
            <a:r>
              <a:rPr lang="en-US" sz="1200" kern="0" dirty="0">
                <a:solidFill>
                  <a:prstClr val="white"/>
                </a:solidFill>
                <a:ea typeface="Univers LT Std 45 Light"/>
                <a:cs typeface="Univers LT Std 45 Light"/>
              </a:rPr>
              <a:t>: the region still suffers from tropical diseases. However, with changing lifestyles the disease burden is shifting to non-communicable diseases (NCDs) which presents an opportunity to manufacture different drugs locally.</a:t>
            </a:r>
          </a:p>
        </p:txBody>
      </p:sp>
      <p:graphicFrame>
        <p:nvGraphicFramePr>
          <p:cNvPr id="7" name="Chart 6">
            <a:extLst>
              <a:ext uri="{FF2B5EF4-FFF2-40B4-BE49-F238E27FC236}">
                <a16:creationId xmlns:a16="http://schemas.microsoft.com/office/drawing/2014/main" xmlns="" id="{00000000-0008-0000-0100-000002000000}"/>
              </a:ext>
            </a:extLst>
          </p:cNvPr>
          <p:cNvGraphicFramePr/>
          <p:nvPr>
            <p:extLst>
              <p:ext uri="{D42A27DB-BD31-4B8C-83A1-F6EECF244321}">
                <p14:modId xmlns:p14="http://schemas.microsoft.com/office/powerpoint/2010/main" val="134040963"/>
              </p:ext>
            </p:extLst>
          </p:nvPr>
        </p:nvGraphicFramePr>
        <p:xfrm>
          <a:off x="1053993" y="1690577"/>
          <a:ext cx="4985299" cy="4412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690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 name="AutoShape 171"/>
          <p:cNvSpPr>
            <a:spLocks noChangeAspect="1" noChangeArrowheads="1" noTextEdit="1"/>
          </p:cNvSpPr>
          <p:nvPr/>
        </p:nvSpPr>
        <p:spPr bwMode="auto">
          <a:xfrm>
            <a:off x="2645697" y="1163188"/>
            <a:ext cx="3982513" cy="4567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2" name="Freeform 177"/>
          <p:cNvSpPr>
            <a:spLocks/>
          </p:cNvSpPr>
          <p:nvPr/>
        </p:nvSpPr>
        <p:spPr bwMode="auto">
          <a:xfrm>
            <a:off x="4328260" y="3270653"/>
            <a:ext cx="229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6" name="Freeform 181"/>
          <p:cNvSpPr>
            <a:spLocks/>
          </p:cNvSpPr>
          <p:nvPr/>
        </p:nvSpPr>
        <p:spPr bwMode="auto">
          <a:xfrm>
            <a:off x="7447208" y="2771971"/>
            <a:ext cx="17308" cy="0"/>
          </a:xfrm>
          <a:custGeom>
            <a:avLst/>
            <a:gdLst>
              <a:gd name="T0" fmla="*/ 7 w 7"/>
              <a:gd name="T1" fmla="*/ 0 w 7"/>
              <a:gd name="T2" fmla="*/ 7 w 7"/>
            </a:gdLst>
            <a:ahLst/>
            <a:cxnLst>
              <a:cxn ang="0">
                <a:pos x="T0" y="0"/>
              </a:cxn>
              <a:cxn ang="0">
                <a:pos x="T1" y="0"/>
              </a:cxn>
              <a:cxn ang="0">
                <a:pos x="T2" y="0"/>
              </a:cxn>
            </a:cxnLst>
            <a:rect l="0" t="0" r="r" b="b"/>
            <a:pathLst>
              <a:path w="7">
                <a:moveTo>
                  <a:pt x="7" y="0"/>
                </a:moveTo>
                <a:cubicBezTo>
                  <a:pt x="4" y="0"/>
                  <a:pt x="2" y="0"/>
                  <a:pt x="0" y="0"/>
                </a:cubicBezTo>
                <a:cubicBezTo>
                  <a:pt x="2" y="0"/>
                  <a:pt x="4" y="0"/>
                  <a:pt x="7" y="0"/>
                </a:cubicBezTo>
                <a:close/>
              </a:path>
            </a:pathLst>
          </a:custGeom>
          <a:solidFill>
            <a:srgbClr val="FCC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7" name="Freeform 182"/>
          <p:cNvSpPr>
            <a:spLocks/>
          </p:cNvSpPr>
          <p:nvPr/>
        </p:nvSpPr>
        <p:spPr bwMode="auto">
          <a:xfrm>
            <a:off x="7205653" y="2880909"/>
            <a:ext cx="10709" cy="2036"/>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4" y="0"/>
                  <a:pt x="2" y="1"/>
                  <a:pt x="0" y="1"/>
                </a:cubicBezTo>
                <a:cubicBezTo>
                  <a:pt x="2" y="1"/>
                  <a:pt x="4" y="0"/>
                  <a:pt x="6" y="0"/>
                </a:cubicBezTo>
                <a:close/>
              </a:path>
            </a:pathLst>
          </a:custGeom>
          <a:solidFill>
            <a:srgbClr val="FCC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8" name="Freeform 183"/>
          <p:cNvSpPr>
            <a:spLocks/>
          </p:cNvSpPr>
          <p:nvPr/>
        </p:nvSpPr>
        <p:spPr bwMode="auto">
          <a:xfrm>
            <a:off x="7427864" y="2771971"/>
            <a:ext cx="5091" cy="0"/>
          </a:xfrm>
          <a:custGeom>
            <a:avLst/>
            <a:gdLst>
              <a:gd name="T0" fmla="*/ 2 w 2"/>
              <a:gd name="T1" fmla="*/ 1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1" y="0"/>
                </a:cubicBezTo>
                <a:cubicBezTo>
                  <a:pt x="0" y="0"/>
                  <a:pt x="0" y="0"/>
                  <a:pt x="0" y="0"/>
                </a:cubicBezTo>
                <a:cubicBezTo>
                  <a:pt x="1" y="0"/>
                  <a:pt x="2" y="0"/>
                  <a:pt x="2" y="0"/>
                </a:cubicBezTo>
                <a:close/>
              </a:path>
            </a:pathLst>
          </a:custGeom>
          <a:solidFill>
            <a:srgbClr val="FCC0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1" name="Freeform 186"/>
          <p:cNvSpPr>
            <a:spLocks/>
          </p:cNvSpPr>
          <p:nvPr/>
        </p:nvSpPr>
        <p:spPr bwMode="auto">
          <a:xfrm>
            <a:off x="5798712" y="5794537"/>
            <a:ext cx="9163" cy="10181"/>
          </a:xfrm>
          <a:custGeom>
            <a:avLst/>
            <a:gdLst>
              <a:gd name="T0" fmla="*/ 4 w 4"/>
              <a:gd name="T1" fmla="*/ 2 h 4"/>
              <a:gd name="T2" fmla="*/ 1 w 4"/>
              <a:gd name="T3" fmla="*/ 4 h 4"/>
              <a:gd name="T4" fmla="*/ 0 w 4"/>
              <a:gd name="T5" fmla="*/ 2 h 4"/>
              <a:gd name="T6" fmla="*/ 1 w 4"/>
              <a:gd name="T7" fmla="*/ 0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3" y="3"/>
                  <a:pt x="2" y="4"/>
                  <a:pt x="1" y="4"/>
                </a:cubicBezTo>
                <a:cubicBezTo>
                  <a:pt x="1" y="3"/>
                  <a:pt x="0" y="3"/>
                  <a:pt x="0" y="2"/>
                </a:cubicBezTo>
                <a:cubicBezTo>
                  <a:pt x="0" y="1"/>
                  <a:pt x="1" y="0"/>
                  <a:pt x="1" y="0"/>
                </a:cubicBezTo>
                <a:cubicBezTo>
                  <a:pt x="2" y="0"/>
                  <a:pt x="3" y="1"/>
                  <a:pt x="4" y="2"/>
                </a:cubicBez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5" name="Oval 190"/>
          <p:cNvSpPr>
            <a:spLocks noChangeArrowheads="1"/>
          </p:cNvSpPr>
          <p:nvPr/>
        </p:nvSpPr>
        <p:spPr bwMode="auto">
          <a:xfrm>
            <a:off x="7006122" y="2258635"/>
            <a:ext cx="79552" cy="1079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6" name="Line 191"/>
          <p:cNvSpPr>
            <a:spLocks noChangeShapeType="1"/>
          </p:cNvSpPr>
          <p:nvPr/>
        </p:nvSpPr>
        <p:spPr bwMode="auto">
          <a:xfrm>
            <a:off x="7019428" y="3828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7" name="Line 192"/>
          <p:cNvSpPr>
            <a:spLocks noChangeShapeType="1"/>
          </p:cNvSpPr>
          <p:nvPr/>
        </p:nvSpPr>
        <p:spPr bwMode="auto">
          <a:xfrm>
            <a:off x="7019428" y="382856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grpSp>
        <p:nvGrpSpPr>
          <p:cNvPr id="8" name="Group 7"/>
          <p:cNvGrpSpPr/>
          <p:nvPr/>
        </p:nvGrpSpPr>
        <p:grpSpPr>
          <a:xfrm>
            <a:off x="843801" y="1748811"/>
            <a:ext cx="5277822" cy="4055907"/>
            <a:chOff x="3323683" y="1145376"/>
            <a:chExt cx="5540563" cy="4567249"/>
          </a:xfrm>
        </p:grpSpPr>
        <p:grpSp>
          <p:nvGrpSpPr>
            <p:cNvPr id="7" name="Group 6"/>
            <p:cNvGrpSpPr/>
            <p:nvPr/>
          </p:nvGrpSpPr>
          <p:grpSpPr>
            <a:xfrm>
              <a:off x="3323683" y="1145376"/>
              <a:ext cx="5540563" cy="4567249"/>
              <a:chOff x="3323683" y="1145376"/>
              <a:chExt cx="5540563" cy="4567249"/>
            </a:xfrm>
          </p:grpSpPr>
          <p:sp>
            <p:nvSpPr>
              <p:cNvPr id="1166" name="Freeform 173"/>
              <p:cNvSpPr>
                <a:spLocks/>
              </p:cNvSpPr>
              <p:nvPr/>
            </p:nvSpPr>
            <p:spPr bwMode="auto">
              <a:xfrm>
                <a:off x="3323683" y="2672544"/>
                <a:ext cx="2718358" cy="3040081"/>
              </a:xfrm>
              <a:custGeom>
                <a:avLst/>
                <a:gdLst>
                  <a:gd name="T0" fmla="*/ 693 w 1129"/>
                  <a:gd name="T1" fmla="*/ 1093 h 1262"/>
                  <a:gd name="T2" fmla="*/ 632 w 1129"/>
                  <a:gd name="T3" fmla="*/ 1103 h 1262"/>
                  <a:gd name="T4" fmla="*/ 591 w 1129"/>
                  <a:gd name="T5" fmla="*/ 1090 h 1262"/>
                  <a:gd name="T6" fmla="*/ 571 w 1129"/>
                  <a:gd name="T7" fmla="*/ 961 h 1262"/>
                  <a:gd name="T8" fmla="*/ 548 w 1129"/>
                  <a:gd name="T9" fmla="*/ 847 h 1262"/>
                  <a:gd name="T10" fmla="*/ 474 w 1129"/>
                  <a:gd name="T11" fmla="*/ 827 h 1262"/>
                  <a:gd name="T12" fmla="*/ 427 w 1129"/>
                  <a:gd name="T13" fmla="*/ 850 h 1262"/>
                  <a:gd name="T14" fmla="*/ 358 w 1129"/>
                  <a:gd name="T15" fmla="*/ 895 h 1262"/>
                  <a:gd name="T16" fmla="*/ 278 w 1129"/>
                  <a:gd name="T17" fmla="*/ 829 h 1262"/>
                  <a:gd name="T18" fmla="*/ 66 w 1129"/>
                  <a:gd name="T19" fmla="*/ 751 h 1262"/>
                  <a:gd name="T20" fmla="*/ 17 w 1129"/>
                  <a:gd name="T21" fmla="*/ 711 h 1262"/>
                  <a:gd name="T22" fmla="*/ 68 w 1129"/>
                  <a:gd name="T23" fmla="*/ 693 h 1262"/>
                  <a:gd name="T24" fmla="*/ 107 w 1129"/>
                  <a:gd name="T25" fmla="*/ 660 h 1262"/>
                  <a:gd name="T26" fmla="*/ 170 w 1129"/>
                  <a:gd name="T27" fmla="*/ 665 h 1262"/>
                  <a:gd name="T28" fmla="*/ 237 w 1129"/>
                  <a:gd name="T29" fmla="*/ 525 h 1262"/>
                  <a:gd name="T30" fmla="*/ 301 w 1129"/>
                  <a:gd name="T31" fmla="*/ 428 h 1262"/>
                  <a:gd name="T32" fmla="*/ 347 w 1129"/>
                  <a:gd name="T33" fmla="*/ 255 h 1262"/>
                  <a:gd name="T34" fmla="*/ 377 w 1129"/>
                  <a:gd name="T35" fmla="*/ 73 h 1262"/>
                  <a:gd name="T36" fmla="*/ 420 w 1129"/>
                  <a:gd name="T37" fmla="*/ 20 h 1262"/>
                  <a:gd name="T38" fmla="*/ 507 w 1129"/>
                  <a:gd name="T39" fmla="*/ 64 h 1262"/>
                  <a:gd name="T40" fmla="*/ 591 w 1129"/>
                  <a:gd name="T41" fmla="*/ 82 h 1262"/>
                  <a:gd name="T42" fmla="*/ 647 w 1129"/>
                  <a:gd name="T43" fmla="*/ 44 h 1262"/>
                  <a:gd name="T44" fmla="*/ 724 w 1129"/>
                  <a:gd name="T45" fmla="*/ 20 h 1262"/>
                  <a:gd name="T46" fmla="*/ 790 w 1129"/>
                  <a:gd name="T47" fmla="*/ 3 h 1262"/>
                  <a:gd name="T48" fmla="*/ 875 w 1129"/>
                  <a:gd name="T49" fmla="*/ 16 h 1262"/>
                  <a:gd name="T50" fmla="*/ 940 w 1129"/>
                  <a:gd name="T51" fmla="*/ 65 h 1262"/>
                  <a:gd name="T52" fmla="*/ 1019 w 1129"/>
                  <a:gd name="T53" fmla="*/ 57 h 1262"/>
                  <a:gd name="T54" fmla="*/ 1085 w 1129"/>
                  <a:gd name="T55" fmla="*/ 116 h 1262"/>
                  <a:gd name="T56" fmla="*/ 1110 w 1129"/>
                  <a:gd name="T57" fmla="*/ 203 h 1262"/>
                  <a:gd name="T58" fmla="*/ 1129 w 1129"/>
                  <a:gd name="T59" fmla="*/ 209 h 1262"/>
                  <a:gd name="T60" fmla="*/ 1093 w 1129"/>
                  <a:gd name="T61" fmla="*/ 265 h 1262"/>
                  <a:gd name="T62" fmla="*/ 1090 w 1129"/>
                  <a:gd name="T63" fmla="*/ 268 h 1262"/>
                  <a:gd name="T64" fmla="*/ 1085 w 1129"/>
                  <a:gd name="T65" fmla="*/ 273 h 1262"/>
                  <a:gd name="T66" fmla="*/ 1083 w 1129"/>
                  <a:gd name="T67" fmla="*/ 275 h 1262"/>
                  <a:gd name="T68" fmla="*/ 1078 w 1129"/>
                  <a:gd name="T69" fmla="*/ 280 h 1262"/>
                  <a:gd name="T70" fmla="*/ 1068 w 1129"/>
                  <a:gd name="T71" fmla="*/ 292 h 1262"/>
                  <a:gd name="T72" fmla="*/ 1049 w 1129"/>
                  <a:gd name="T73" fmla="*/ 334 h 1262"/>
                  <a:gd name="T74" fmla="*/ 1021 w 1129"/>
                  <a:gd name="T75" fmla="*/ 460 h 1262"/>
                  <a:gd name="T76" fmla="*/ 1011 w 1129"/>
                  <a:gd name="T77" fmla="*/ 468 h 1262"/>
                  <a:gd name="T78" fmla="*/ 994 w 1129"/>
                  <a:gd name="T79" fmla="*/ 511 h 1262"/>
                  <a:gd name="T80" fmla="*/ 999 w 1129"/>
                  <a:gd name="T81" fmla="*/ 552 h 1262"/>
                  <a:gd name="T82" fmla="*/ 1000 w 1129"/>
                  <a:gd name="T83" fmla="*/ 622 h 1262"/>
                  <a:gd name="T84" fmla="*/ 1008 w 1129"/>
                  <a:gd name="T85" fmla="*/ 723 h 1262"/>
                  <a:gd name="T86" fmla="*/ 1029 w 1129"/>
                  <a:gd name="T87" fmla="*/ 823 h 1262"/>
                  <a:gd name="T88" fmla="*/ 1054 w 1129"/>
                  <a:gd name="T89" fmla="*/ 842 h 1262"/>
                  <a:gd name="T90" fmla="*/ 1071 w 1129"/>
                  <a:gd name="T91" fmla="*/ 888 h 1262"/>
                  <a:gd name="T92" fmla="*/ 1081 w 1129"/>
                  <a:gd name="T93" fmla="*/ 898 h 1262"/>
                  <a:gd name="T94" fmla="*/ 983 w 1129"/>
                  <a:gd name="T95" fmla="*/ 957 h 1262"/>
                  <a:gd name="T96" fmla="*/ 978 w 1129"/>
                  <a:gd name="T97" fmla="*/ 962 h 1262"/>
                  <a:gd name="T98" fmla="*/ 963 w 1129"/>
                  <a:gd name="T99" fmla="*/ 990 h 1262"/>
                  <a:gd name="T100" fmla="*/ 960 w 1129"/>
                  <a:gd name="T101" fmla="*/ 1098 h 1262"/>
                  <a:gd name="T102" fmla="*/ 963 w 1129"/>
                  <a:gd name="T103" fmla="*/ 1159 h 1262"/>
                  <a:gd name="T104" fmla="*/ 971 w 1129"/>
                  <a:gd name="T105" fmla="*/ 1169 h 1262"/>
                  <a:gd name="T106" fmla="*/ 1019 w 1129"/>
                  <a:gd name="T107" fmla="*/ 1184 h 1262"/>
                  <a:gd name="T108" fmla="*/ 1032 w 1129"/>
                  <a:gd name="T109" fmla="*/ 1251 h 1262"/>
                  <a:gd name="T110" fmla="*/ 1010 w 1129"/>
                  <a:gd name="T111" fmla="*/ 1257 h 1262"/>
                  <a:gd name="T112" fmla="*/ 987 w 1129"/>
                  <a:gd name="T113" fmla="*/ 1259 h 1262"/>
                  <a:gd name="T114" fmla="*/ 938 w 1129"/>
                  <a:gd name="T115" fmla="*/ 1193 h 1262"/>
                  <a:gd name="T116" fmla="*/ 890 w 1129"/>
                  <a:gd name="T117" fmla="*/ 1157 h 1262"/>
                  <a:gd name="T118" fmla="*/ 867 w 1129"/>
                  <a:gd name="T119" fmla="*/ 1153 h 1262"/>
                  <a:gd name="T120" fmla="*/ 775 w 1129"/>
                  <a:gd name="T121" fmla="*/ 1145 h 1262"/>
                  <a:gd name="T122" fmla="*/ 717 w 1129"/>
                  <a:gd name="T123" fmla="*/ 1127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9" h="1262">
                    <a:moveTo>
                      <a:pt x="701" y="1099"/>
                    </a:moveTo>
                    <a:cubicBezTo>
                      <a:pt x="699" y="1095"/>
                      <a:pt x="697" y="1092"/>
                      <a:pt x="694" y="1088"/>
                    </a:cubicBezTo>
                    <a:cubicBezTo>
                      <a:pt x="694" y="1090"/>
                      <a:pt x="693" y="1092"/>
                      <a:pt x="693" y="1093"/>
                    </a:cubicBezTo>
                    <a:cubicBezTo>
                      <a:pt x="686" y="1094"/>
                      <a:pt x="679" y="1096"/>
                      <a:pt x="672" y="1097"/>
                    </a:cubicBezTo>
                    <a:cubicBezTo>
                      <a:pt x="665" y="1098"/>
                      <a:pt x="659" y="1099"/>
                      <a:pt x="652" y="1100"/>
                    </a:cubicBezTo>
                    <a:cubicBezTo>
                      <a:pt x="645" y="1101"/>
                      <a:pt x="638" y="1104"/>
                      <a:pt x="632" y="1103"/>
                    </a:cubicBezTo>
                    <a:cubicBezTo>
                      <a:pt x="618" y="1100"/>
                      <a:pt x="604" y="1099"/>
                      <a:pt x="594" y="1113"/>
                    </a:cubicBezTo>
                    <a:cubicBezTo>
                      <a:pt x="593" y="1113"/>
                      <a:pt x="592" y="1112"/>
                      <a:pt x="591" y="1112"/>
                    </a:cubicBezTo>
                    <a:cubicBezTo>
                      <a:pt x="591" y="1105"/>
                      <a:pt x="588" y="1096"/>
                      <a:pt x="591" y="1090"/>
                    </a:cubicBezTo>
                    <a:cubicBezTo>
                      <a:pt x="603" y="1066"/>
                      <a:pt x="594" y="1045"/>
                      <a:pt x="583" y="1024"/>
                    </a:cubicBezTo>
                    <a:cubicBezTo>
                      <a:pt x="579" y="1016"/>
                      <a:pt x="572" y="1008"/>
                      <a:pt x="570" y="1000"/>
                    </a:cubicBezTo>
                    <a:cubicBezTo>
                      <a:pt x="568" y="987"/>
                      <a:pt x="569" y="974"/>
                      <a:pt x="571" y="961"/>
                    </a:cubicBezTo>
                    <a:cubicBezTo>
                      <a:pt x="574" y="941"/>
                      <a:pt x="575" y="922"/>
                      <a:pt x="567" y="903"/>
                    </a:cubicBezTo>
                    <a:cubicBezTo>
                      <a:pt x="564" y="895"/>
                      <a:pt x="567" y="884"/>
                      <a:pt x="569" y="875"/>
                    </a:cubicBezTo>
                    <a:cubicBezTo>
                      <a:pt x="575" y="854"/>
                      <a:pt x="570" y="847"/>
                      <a:pt x="548" y="847"/>
                    </a:cubicBezTo>
                    <a:cubicBezTo>
                      <a:pt x="530" y="847"/>
                      <a:pt x="513" y="847"/>
                      <a:pt x="493" y="847"/>
                    </a:cubicBezTo>
                    <a:cubicBezTo>
                      <a:pt x="495" y="838"/>
                      <a:pt x="497" y="831"/>
                      <a:pt x="499" y="820"/>
                    </a:cubicBezTo>
                    <a:cubicBezTo>
                      <a:pt x="489" y="823"/>
                      <a:pt x="482" y="825"/>
                      <a:pt x="474" y="827"/>
                    </a:cubicBezTo>
                    <a:cubicBezTo>
                      <a:pt x="470" y="828"/>
                      <a:pt x="466" y="829"/>
                      <a:pt x="463" y="829"/>
                    </a:cubicBezTo>
                    <a:cubicBezTo>
                      <a:pt x="452" y="830"/>
                      <a:pt x="441" y="830"/>
                      <a:pt x="429" y="830"/>
                    </a:cubicBezTo>
                    <a:cubicBezTo>
                      <a:pt x="428" y="837"/>
                      <a:pt x="428" y="843"/>
                      <a:pt x="427" y="850"/>
                    </a:cubicBezTo>
                    <a:cubicBezTo>
                      <a:pt x="423" y="864"/>
                      <a:pt x="419" y="878"/>
                      <a:pt x="415" y="896"/>
                    </a:cubicBezTo>
                    <a:cubicBezTo>
                      <a:pt x="406" y="895"/>
                      <a:pt x="396" y="893"/>
                      <a:pt x="385" y="893"/>
                    </a:cubicBezTo>
                    <a:cubicBezTo>
                      <a:pt x="376" y="893"/>
                      <a:pt x="367" y="894"/>
                      <a:pt x="358" y="895"/>
                    </a:cubicBezTo>
                    <a:cubicBezTo>
                      <a:pt x="346" y="897"/>
                      <a:pt x="333" y="899"/>
                      <a:pt x="321" y="900"/>
                    </a:cubicBezTo>
                    <a:cubicBezTo>
                      <a:pt x="317" y="900"/>
                      <a:pt x="310" y="898"/>
                      <a:pt x="309" y="894"/>
                    </a:cubicBezTo>
                    <a:cubicBezTo>
                      <a:pt x="298" y="873"/>
                      <a:pt x="282" y="854"/>
                      <a:pt x="278" y="829"/>
                    </a:cubicBezTo>
                    <a:cubicBezTo>
                      <a:pt x="274" y="807"/>
                      <a:pt x="266" y="787"/>
                      <a:pt x="260" y="765"/>
                    </a:cubicBezTo>
                    <a:cubicBezTo>
                      <a:pt x="257" y="754"/>
                      <a:pt x="248" y="751"/>
                      <a:pt x="237" y="751"/>
                    </a:cubicBezTo>
                    <a:cubicBezTo>
                      <a:pt x="180" y="752"/>
                      <a:pt x="123" y="752"/>
                      <a:pt x="66" y="751"/>
                    </a:cubicBezTo>
                    <a:cubicBezTo>
                      <a:pt x="49" y="751"/>
                      <a:pt x="32" y="750"/>
                      <a:pt x="17" y="759"/>
                    </a:cubicBezTo>
                    <a:cubicBezTo>
                      <a:pt x="9" y="763"/>
                      <a:pt x="4" y="759"/>
                      <a:pt x="0" y="750"/>
                    </a:cubicBezTo>
                    <a:cubicBezTo>
                      <a:pt x="21" y="744"/>
                      <a:pt x="19" y="727"/>
                      <a:pt x="17" y="711"/>
                    </a:cubicBezTo>
                    <a:cubicBezTo>
                      <a:pt x="15" y="702"/>
                      <a:pt x="18" y="697"/>
                      <a:pt x="24" y="692"/>
                    </a:cubicBezTo>
                    <a:cubicBezTo>
                      <a:pt x="32" y="686"/>
                      <a:pt x="41" y="680"/>
                      <a:pt x="50" y="673"/>
                    </a:cubicBezTo>
                    <a:cubicBezTo>
                      <a:pt x="56" y="679"/>
                      <a:pt x="61" y="685"/>
                      <a:pt x="68" y="693"/>
                    </a:cubicBezTo>
                    <a:cubicBezTo>
                      <a:pt x="76" y="684"/>
                      <a:pt x="84" y="675"/>
                      <a:pt x="93" y="666"/>
                    </a:cubicBezTo>
                    <a:cubicBezTo>
                      <a:pt x="92" y="666"/>
                      <a:pt x="91" y="665"/>
                      <a:pt x="90" y="664"/>
                    </a:cubicBezTo>
                    <a:cubicBezTo>
                      <a:pt x="96" y="663"/>
                      <a:pt x="102" y="662"/>
                      <a:pt x="107" y="660"/>
                    </a:cubicBezTo>
                    <a:cubicBezTo>
                      <a:pt x="113" y="658"/>
                      <a:pt x="118" y="655"/>
                      <a:pt x="123" y="653"/>
                    </a:cubicBezTo>
                    <a:cubicBezTo>
                      <a:pt x="123" y="667"/>
                      <a:pt x="123" y="679"/>
                      <a:pt x="123" y="690"/>
                    </a:cubicBezTo>
                    <a:cubicBezTo>
                      <a:pt x="148" y="695"/>
                      <a:pt x="157" y="679"/>
                      <a:pt x="170" y="665"/>
                    </a:cubicBezTo>
                    <a:cubicBezTo>
                      <a:pt x="183" y="652"/>
                      <a:pt x="194" y="636"/>
                      <a:pt x="212" y="627"/>
                    </a:cubicBezTo>
                    <a:cubicBezTo>
                      <a:pt x="220" y="623"/>
                      <a:pt x="226" y="613"/>
                      <a:pt x="230" y="605"/>
                    </a:cubicBezTo>
                    <a:cubicBezTo>
                      <a:pt x="241" y="579"/>
                      <a:pt x="237" y="552"/>
                      <a:pt x="237" y="525"/>
                    </a:cubicBezTo>
                    <a:cubicBezTo>
                      <a:pt x="237" y="515"/>
                      <a:pt x="240" y="508"/>
                      <a:pt x="247" y="501"/>
                    </a:cubicBezTo>
                    <a:cubicBezTo>
                      <a:pt x="254" y="493"/>
                      <a:pt x="260" y="484"/>
                      <a:pt x="264" y="475"/>
                    </a:cubicBezTo>
                    <a:cubicBezTo>
                      <a:pt x="271" y="455"/>
                      <a:pt x="284" y="440"/>
                      <a:pt x="301" y="428"/>
                    </a:cubicBezTo>
                    <a:cubicBezTo>
                      <a:pt x="319" y="415"/>
                      <a:pt x="327" y="398"/>
                      <a:pt x="328" y="375"/>
                    </a:cubicBezTo>
                    <a:cubicBezTo>
                      <a:pt x="330" y="342"/>
                      <a:pt x="337" y="310"/>
                      <a:pt x="342" y="278"/>
                    </a:cubicBezTo>
                    <a:cubicBezTo>
                      <a:pt x="343" y="270"/>
                      <a:pt x="347" y="262"/>
                      <a:pt x="347" y="255"/>
                    </a:cubicBezTo>
                    <a:cubicBezTo>
                      <a:pt x="344" y="223"/>
                      <a:pt x="355" y="194"/>
                      <a:pt x="370" y="166"/>
                    </a:cubicBezTo>
                    <a:cubicBezTo>
                      <a:pt x="378" y="151"/>
                      <a:pt x="382" y="135"/>
                      <a:pt x="379" y="118"/>
                    </a:cubicBezTo>
                    <a:cubicBezTo>
                      <a:pt x="377" y="103"/>
                      <a:pt x="384" y="88"/>
                      <a:pt x="377" y="73"/>
                    </a:cubicBezTo>
                    <a:cubicBezTo>
                      <a:pt x="376" y="72"/>
                      <a:pt x="377" y="69"/>
                      <a:pt x="378" y="68"/>
                    </a:cubicBezTo>
                    <a:cubicBezTo>
                      <a:pt x="387" y="57"/>
                      <a:pt x="395" y="47"/>
                      <a:pt x="404" y="36"/>
                    </a:cubicBezTo>
                    <a:cubicBezTo>
                      <a:pt x="409" y="30"/>
                      <a:pt x="414" y="25"/>
                      <a:pt x="420" y="20"/>
                    </a:cubicBezTo>
                    <a:cubicBezTo>
                      <a:pt x="428" y="14"/>
                      <a:pt x="436" y="15"/>
                      <a:pt x="445" y="20"/>
                    </a:cubicBezTo>
                    <a:cubicBezTo>
                      <a:pt x="461" y="30"/>
                      <a:pt x="478" y="38"/>
                      <a:pt x="486" y="57"/>
                    </a:cubicBezTo>
                    <a:cubicBezTo>
                      <a:pt x="488" y="61"/>
                      <a:pt x="500" y="62"/>
                      <a:pt x="507" y="64"/>
                    </a:cubicBezTo>
                    <a:cubicBezTo>
                      <a:pt x="511" y="65"/>
                      <a:pt x="516" y="65"/>
                      <a:pt x="520" y="66"/>
                    </a:cubicBezTo>
                    <a:cubicBezTo>
                      <a:pt x="528" y="68"/>
                      <a:pt x="537" y="72"/>
                      <a:pt x="545" y="74"/>
                    </a:cubicBezTo>
                    <a:cubicBezTo>
                      <a:pt x="560" y="78"/>
                      <a:pt x="576" y="79"/>
                      <a:pt x="591" y="82"/>
                    </a:cubicBezTo>
                    <a:cubicBezTo>
                      <a:pt x="604" y="85"/>
                      <a:pt x="610" y="82"/>
                      <a:pt x="616" y="69"/>
                    </a:cubicBezTo>
                    <a:cubicBezTo>
                      <a:pt x="618" y="63"/>
                      <a:pt x="621" y="56"/>
                      <a:pt x="623" y="49"/>
                    </a:cubicBezTo>
                    <a:cubicBezTo>
                      <a:pt x="628" y="36"/>
                      <a:pt x="637" y="34"/>
                      <a:pt x="647" y="44"/>
                    </a:cubicBezTo>
                    <a:cubicBezTo>
                      <a:pt x="654" y="52"/>
                      <a:pt x="661" y="52"/>
                      <a:pt x="670" y="47"/>
                    </a:cubicBezTo>
                    <a:cubicBezTo>
                      <a:pt x="681" y="41"/>
                      <a:pt x="693" y="38"/>
                      <a:pt x="704" y="33"/>
                    </a:cubicBezTo>
                    <a:cubicBezTo>
                      <a:pt x="711" y="30"/>
                      <a:pt x="717" y="25"/>
                      <a:pt x="724" y="20"/>
                    </a:cubicBezTo>
                    <a:cubicBezTo>
                      <a:pt x="735" y="34"/>
                      <a:pt x="750" y="31"/>
                      <a:pt x="765" y="25"/>
                    </a:cubicBezTo>
                    <a:cubicBezTo>
                      <a:pt x="773" y="23"/>
                      <a:pt x="781" y="19"/>
                      <a:pt x="780" y="8"/>
                    </a:cubicBezTo>
                    <a:cubicBezTo>
                      <a:pt x="780" y="1"/>
                      <a:pt x="786" y="0"/>
                      <a:pt x="790" y="3"/>
                    </a:cubicBezTo>
                    <a:cubicBezTo>
                      <a:pt x="800" y="10"/>
                      <a:pt x="809" y="12"/>
                      <a:pt x="820" y="10"/>
                    </a:cubicBezTo>
                    <a:cubicBezTo>
                      <a:pt x="824" y="9"/>
                      <a:pt x="829" y="12"/>
                      <a:pt x="832" y="15"/>
                    </a:cubicBezTo>
                    <a:cubicBezTo>
                      <a:pt x="846" y="24"/>
                      <a:pt x="860" y="23"/>
                      <a:pt x="875" y="16"/>
                    </a:cubicBezTo>
                    <a:cubicBezTo>
                      <a:pt x="880" y="13"/>
                      <a:pt x="888" y="14"/>
                      <a:pt x="893" y="17"/>
                    </a:cubicBezTo>
                    <a:cubicBezTo>
                      <a:pt x="900" y="22"/>
                      <a:pt x="909" y="28"/>
                      <a:pt x="912" y="35"/>
                    </a:cubicBezTo>
                    <a:cubicBezTo>
                      <a:pt x="918" y="49"/>
                      <a:pt x="930" y="55"/>
                      <a:pt x="940" y="65"/>
                    </a:cubicBezTo>
                    <a:cubicBezTo>
                      <a:pt x="950" y="75"/>
                      <a:pt x="960" y="75"/>
                      <a:pt x="971" y="65"/>
                    </a:cubicBezTo>
                    <a:cubicBezTo>
                      <a:pt x="978" y="59"/>
                      <a:pt x="983" y="56"/>
                      <a:pt x="992" y="63"/>
                    </a:cubicBezTo>
                    <a:cubicBezTo>
                      <a:pt x="1003" y="71"/>
                      <a:pt x="1010" y="69"/>
                      <a:pt x="1019" y="57"/>
                    </a:cubicBezTo>
                    <a:cubicBezTo>
                      <a:pt x="1027" y="45"/>
                      <a:pt x="1032" y="45"/>
                      <a:pt x="1038" y="59"/>
                    </a:cubicBezTo>
                    <a:cubicBezTo>
                      <a:pt x="1046" y="73"/>
                      <a:pt x="1055" y="85"/>
                      <a:pt x="1070" y="93"/>
                    </a:cubicBezTo>
                    <a:cubicBezTo>
                      <a:pt x="1079" y="98"/>
                      <a:pt x="1088" y="104"/>
                      <a:pt x="1085" y="116"/>
                    </a:cubicBezTo>
                    <a:cubicBezTo>
                      <a:pt x="1105" y="123"/>
                      <a:pt x="1105" y="123"/>
                      <a:pt x="1102" y="145"/>
                    </a:cubicBezTo>
                    <a:cubicBezTo>
                      <a:pt x="1099" y="160"/>
                      <a:pt x="1098" y="176"/>
                      <a:pt x="1098" y="191"/>
                    </a:cubicBezTo>
                    <a:cubicBezTo>
                      <a:pt x="1098" y="198"/>
                      <a:pt x="1101" y="203"/>
                      <a:pt x="1110" y="203"/>
                    </a:cubicBezTo>
                    <a:cubicBezTo>
                      <a:pt x="1116" y="202"/>
                      <a:pt x="1121" y="205"/>
                      <a:pt x="1127" y="206"/>
                    </a:cubicBezTo>
                    <a:cubicBezTo>
                      <a:pt x="1127" y="206"/>
                      <a:pt x="1127" y="206"/>
                      <a:pt x="1127" y="206"/>
                    </a:cubicBezTo>
                    <a:cubicBezTo>
                      <a:pt x="1128" y="207"/>
                      <a:pt x="1128" y="208"/>
                      <a:pt x="1129" y="209"/>
                    </a:cubicBezTo>
                    <a:cubicBezTo>
                      <a:pt x="1129" y="209"/>
                      <a:pt x="1129" y="209"/>
                      <a:pt x="1129" y="209"/>
                    </a:cubicBezTo>
                    <a:cubicBezTo>
                      <a:pt x="1124" y="219"/>
                      <a:pt x="1120" y="230"/>
                      <a:pt x="1114" y="240"/>
                    </a:cubicBezTo>
                    <a:cubicBezTo>
                      <a:pt x="1108" y="249"/>
                      <a:pt x="1100" y="257"/>
                      <a:pt x="1093" y="265"/>
                    </a:cubicBezTo>
                    <a:cubicBezTo>
                      <a:pt x="1093" y="265"/>
                      <a:pt x="1093" y="265"/>
                      <a:pt x="1093" y="265"/>
                    </a:cubicBezTo>
                    <a:cubicBezTo>
                      <a:pt x="1092" y="266"/>
                      <a:pt x="1091" y="267"/>
                      <a:pt x="1090" y="268"/>
                    </a:cubicBezTo>
                    <a:cubicBezTo>
                      <a:pt x="1090" y="268"/>
                      <a:pt x="1090" y="268"/>
                      <a:pt x="1090" y="268"/>
                    </a:cubicBezTo>
                    <a:cubicBezTo>
                      <a:pt x="1089" y="269"/>
                      <a:pt x="1088" y="269"/>
                      <a:pt x="1088" y="270"/>
                    </a:cubicBezTo>
                    <a:cubicBezTo>
                      <a:pt x="1088" y="270"/>
                      <a:pt x="1088" y="270"/>
                      <a:pt x="1088" y="270"/>
                    </a:cubicBezTo>
                    <a:cubicBezTo>
                      <a:pt x="1087" y="271"/>
                      <a:pt x="1086" y="272"/>
                      <a:pt x="1085" y="273"/>
                    </a:cubicBezTo>
                    <a:cubicBezTo>
                      <a:pt x="1085" y="273"/>
                      <a:pt x="1085" y="273"/>
                      <a:pt x="1085" y="273"/>
                    </a:cubicBezTo>
                    <a:cubicBezTo>
                      <a:pt x="1084" y="273"/>
                      <a:pt x="1084" y="274"/>
                      <a:pt x="1083" y="275"/>
                    </a:cubicBezTo>
                    <a:cubicBezTo>
                      <a:pt x="1083" y="275"/>
                      <a:pt x="1083" y="275"/>
                      <a:pt x="1083" y="275"/>
                    </a:cubicBezTo>
                    <a:cubicBezTo>
                      <a:pt x="1082" y="276"/>
                      <a:pt x="1081" y="277"/>
                      <a:pt x="1080" y="278"/>
                    </a:cubicBezTo>
                    <a:cubicBezTo>
                      <a:pt x="1080" y="278"/>
                      <a:pt x="1080" y="278"/>
                      <a:pt x="1080" y="278"/>
                    </a:cubicBezTo>
                    <a:cubicBezTo>
                      <a:pt x="1080" y="278"/>
                      <a:pt x="1079" y="279"/>
                      <a:pt x="1078" y="280"/>
                    </a:cubicBezTo>
                    <a:cubicBezTo>
                      <a:pt x="1078" y="280"/>
                      <a:pt x="1078" y="280"/>
                      <a:pt x="1078" y="280"/>
                    </a:cubicBezTo>
                    <a:cubicBezTo>
                      <a:pt x="1075" y="284"/>
                      <a:pt x="1071" y="288"/>
                      <a:pt x="1068" y="292"/>
                    </a:cubicBezTo>
                    <a:cubicBezTo>
                      <a:pt x="1068" y="292"/>
                      <a:pt x="1068" y="292"/>
                      <a:pt x="1068" y="292"/>
                    </a:cubicBezTo>
                    <a:cubicBezTo>
                      <a:pt x="1062" y="297"/>
                      <a:pt x="1054" y="301"/>
                      <a:pt x="1052" y="307"/>
                    </a:cubicBezTo>
                    <a:cubicBezTo>
                      <a:pt x="1048" y="315"/>
                      <a:pt x="1049" y="325"/>
                      <a:pt x="1049" y="334"/>
                    </a:cubicBezTo>
                    <a:cubicBezTo>
                      <a:pt x="1049" y="334"/>
                      <a:pt x="1049" y="334"/>
                      <a:pt x="1049" y="334"/>
                    </a:cubicBezTo>
                    <a:cubicBezTo>
                      <a:pt x="1046" y="337"/>
                      <a:pt x="1041" y="341"/>
                      <a:pt x="1041" y="344"/>
                    </a:cubicBezTo>
                    <a:cubicBezTo>
                      <a:pt x="1036" y="374"/>
                      <a:pt x="1033" y="404"/>
                      <a:pt x="1029" y="434"/>
                    </a:cubicBezTo>
                    <a:cubicBezTo>
                      <a:pt x="1027" y="443"/>
                      <a:pt x="1023" y="451"/>
                      <a:pt x="1021" y="460"/>
                    </a:cubicBezTo>
                    <a:cubicBezTo>
                      <a:pt x="1019" y="461"/>
                      <a:pt x="1018" y="462"/>
                      <a:pt x="1016" y="463"/>
                    </a:cubicBezTo>
                    <a:cubicBezTo>
                      <a:pt x="1015" y="464"/>
                      <a:pt x="1015" y="464"/>
                      <a:pt x="1014" y="465"/>
                    </a:cubicBezTo>
                    <a:cubicBezTo>
                      <a:pt x="1013" y="466"/>
                      <a:pt x="1012" y="467"/>
                      <a:pt x="1011" y="468"/>
                    </a:cubicBezTo>
                    <a:cubicBezTo>
                      <a:pt x="1001" y="477"/>
                      <a:pt x="1003" y="490"/>
                      <a:pt x="1001" y="501"/>
                    </a:cubicBezTo>
                    <a:cubicBezTo>
                      <a:pt x="1000" y="503"/>
                      <a:pt x="998" y="505"/>
                      <a:pt x="997" y="507"/>
                    </a:cubicBezTo>
                    <a:cubicBezTo>
                      <a:pt x="996" y="508"/>
                      <a:pt x="995" y="510"/>
                      <a:pt x="994" y="511"/>
                    </a:cubicBezTo>
                    <a:cubicBezTo>
                      <a:pt x="992" y="514"/>
                      <a:pt x="990" y="516"/>
                      <a:pt x="989" y="519"/>
                    </a:cubicBezTo>
                    <a:cubicBezTo>
                      <a:pt x="982" y="527"/>
                      <a:pt x="986" y="533"/>
                      <a:pt x="991" y="540"/>
                    </a:cubicBezTo>
                    <a:cubicBezTo>
                      <a:pt x="994" y="544"/>
                      <a:pt x="996" y="548"/>
                      <a:pt x="999" y="552"/>
                    </a:cubicBezTo>
                    <a:cubicBezTo>
                      <a:pt x="1000" y="554"/>
                      <a:pt x="1002" y="557"/>
                      <a:pt x="1004" y="559"/>
                    </a:cubicBezTo>
                    <a:cubicBezTo>
                      <a:pt x="1004" y="566"/>
                      <a:pt x="1008" y="574"/>
                      <a:pt x="1006" y="579"/>
                    </a:cubicBezTo>
                    <a:cubicBezTo>
                      <a:pt x="998" y="593"/>
                      <a:pt x="1000" y="608"/>
                      <a:pt x="1000" y="622"/>
                    </a:cubicBezTo>
                    <a:cubicBezTo>
                      <a:pt x="1000" y="632"/>
                      <a:pt x="998" y="641"/>
                      <a:pt x="997" y="651"/>
                    </a:cubicBezTo>
                    <a:cubicBezTo>
                      <a:pt x="1005" y="653"/>
                      <a:pt x="1005" y="659"/>
                      <a:pt x="1002" y="666"/>
                    </a:cubicBezTo>
                    <a:cubicBezTo>
                      <a:pt x="994" y="686"/>
                      <a:pt x="997" y="705"/>
                      <a:pt x="1008" y="723"/>
                    </a:cubicBezTo>
                    <a:cubicBezTo>
                      <a:pt x="1014" y="733"/>
                      <a:pt x="1013" y="743"/>
                      <a:pt x="1007" y="752"/>
                    </a:cubicBezTo>
                    <a:cubicBezTo>
                      <a:pt x="1005" y="756"/>
                      <a:pt x="1002" y="762"/>
                      <a:pt x="1003" y="765"/>
                    </a:cubicBezTo>
                    <a:cubicBezTo>
                      <a:pt x="1011" y="785"/>
                      <a:pt x="1019" y="804"/>
                      <a:pt x="1029" y="823"/>
                    </a:cubicBezTo>
                    <a:cubicBezTo>
                      <a:pt x="1031" y="828"/>
                      <a:pt x="1039" y="831"/>
                      <a:pt x="1044" y="834"/>
                    </a:cubicBezTo>
                    <a:cubicBezTo>
                      <a:pt x="1044" y="834"/>
                      <a:pt x="1044" y="834"/>
                      <a:pt x="1044" y="834"/>
                    </a:cubicBezTo>
                    <a:cubicBezTo>
                      <a:pt x="1048" y="836"/>
                      <a:pt x="1051" y="839"/>
                      <a:pt x="1054" y="842"/>
                    </a:cubicBezTo>
                    <a:cubicBezTo>
                      <a:pt x="1055" y="842"/>
                      <a:pt x="1055" y="843"/>
                      <a:pt x="1056" y="844"/>
                    </a:cubicBezTo>
                    <a:cubicBezTo>
                      <a:pt x="1059" y="858"/>
                      <a:pt x="1063" y="872"/>
                      <a:pt x="1067" y="886"/>
                    </a:cubicBezTo>
                    <a:cubicBezTo>
                      <a:pt x="1067" y="887"/>
                      <a:pt x="1070" y="887"/>
                      <a:pt x="1071" y="888"/>
                    </a:cubicBezTo>
                    <a:cubicBezTo>
                      <a:pt x="1073" y="889"/>
                      <a:pt x="1074" y="891"/>
                      <a:pt x="1076" y="892"/>
                    </a:cubicBezTo>
                    <a:cubicBezTo>
                      <a:pt x="1077" y="894"/>
                      <a:pt x="1079" y="896"/>
                      <a:pt x="1081" y="898"/>
                    </a:cubicBezTo>
                    <a:cubicBezTo>
                      <a:pt x="1081" y="898"/>
                      <a:pt x="1081" y="898"/>
                      <a:pt x="1081" y="898"/>
                    </a:cubicBezTo>
                    <a:cubicBezTo>
                      <a:pt x="1081" y="902"/>
                      <a:pt x="1082" y="907"/>
                      <a:pt x="1082" y="912"/>
                    </a:cubicBezTo>
                    <a:cubicBezTo>
                      <a:pt x="1049" y="918"/>
                      <a:pt x="1016" y="923"/>
                      <a:pt x="986" y="928"/>
                    </a:cubicBezTo>
                    <a:cubicBezTo>
                      <a:pt x="985" y="939"/>
                      <a:pt x="984" y="948"/>
                      <a:pt x="983" y="957"/>
                    </a:cubicBezTo>
                    <a:cubicBezTo>
                      <a:pt x="983" y="957"/>
                      <a:pt x="983" y="957"/>
                      <a:pt x="983" y="957"/>
                    </a:cubicBezTo>
                    <a:cubicBezTo>
                      <a:pt x="981" y="959"/>
                      <a:pt x="979" y="960"/>
                      <a:pt x="978" y="962"/>
                    </a:cubicBezTo>
                    <a:cubicBezTo>
                      <a:pt x="978" y="962"/>
                      <a:pt x="978" y="962"/>
                      <a:pt x="978" y="962"/>
                    </a:cubicBezTo>
                    <a:cubicBezTo>
                      <a:pt x="964" y="965"/>
                      <a:pt x="957" y="975"/>
                      <a:pt x="950" y="989"/>
                    </a:cubicBezTo>
                    <a:cubicBezTo>
                      <a:pt x="956" y="989"/>
                      <a:pt x="959" y="989"/>
                      <a:pt x="962" y="989"/>
                    </a:cubicBezTo>
                    <a:cubicBezTo>
                      <a:pt x="963" y="989"/>
                      <a:pt x="963" y="989"/>
                      <a:pt x="963" y="990"/>
                    </a:cubicBezTo>
                    <a:cubicBezTo>
                      <a:pt x="964" y="1003"/>
                      <a:pt x="965" y="1016"/>
                      <a:pt x="965" y="1029"/>
                    </a:cubicBezTo>
                    <a:cubicBezTo>
                      <a:pt x="966" y="1036"/>
                      <a:pt x="963" y="1043"/>
                      <a:pt x="965" y="1050"/>
                    </a:cubicBezTo>
                    <a:cubicBezTo>
                      <a:pt x="968" y="1067"/>
                      <a:pt x="966" y="1082"/>
                      <a:pt x="960" y="1098"/>
                    </a:cubicBezTo>
                    <a:cubicBezTo>
                      <a:pt x="957" y="1106"/>
                      <a:pt x="954" y="1113"/>
                      <a:pt x="952" y="1121"/>
                    </a:cubicBezTo>
                    <a:cubicBezTo>
                      <a:pt x="947" y="1138"/>
                      <a:pt x="952" y="1152"/>
                      <a:pt x="963" y="1160"/>
                    </a:cubicBezTo>
                    <a:cubicBezTo>
                      <a:pt x="963" y="1159"/>
                      <a:pt x="963" y="1159"/>
                      <a:pt x="963" y="1159"/>
                    </a:cubicBezTo>
                    <a:cubicBezTo>
                      <a:pt x="965" y="1161"/>
                      <a:pt x="966" y="1163"/>
                      <a:pt x="968" y="1164"/>
                    </a:cubicBezTo>
                    <a:cubicBezTo>
                      <a:pt x="968" y="1164"/>
                      <a:pt x="968" y="1164"/>
                      <a:pt x="968" y="1164"/>
                    </a:cubicBezTo>
                    <a:cubicBezTo>
                      <a:pt x="969" y="1166"/>
                      <a:pt x="970" y="1168"/>
                      <a:pt x="971" y="1169"/>
                    </a:cubicBezTo>
                    <a:cubicBezTo>
                      <a:pt x="970" y="1169"/>
                      <a:pt x="970" y="1169"/>
                      <a:pt x="970" y="1169"/>
                    </a:cubicBezTo>
                    <a:cubicBezTo>
                      <a:pt x="980" y="1178"/>
                      <a:pt x="989" y="1189"/>
                      <a:pt x="1000" y="1196"/>
                    </a:cubicBezTo>
                    <a:cubicBezTo>
                      <a:pt x="1013" y="1204"/>
                      <a:pt x="1018" y="1199"/>
                      <a:pt x="1019" y="1184"/>
                    </a:cubicBezTo>
                    <a:cubicBezTo>
                      <a:pt x="1019" y="1184"/>
                      <a:pt x="1019" y="1184"/>
                      <a:pt x="1019" y="1184"/>
                    </a:cubicBezTo>
                    <a:cubicBezTo>
                      <a:pt x="1024" y="1184"/>
                      <a:pt x="1028" y="1184"/>
                      <a:pt x="1032" y="1184"/>
                    </a:cubicBezTo>
                    <a:cubicBezTo>
                      <a:pt x="1032" y="1207"/>
                      <a:pt x="1032" y="1229"/>
                      <a:pt x="1032" y="1251"/>
                    </a:cubicBezTo>
                    <a:cubicBezTo>
                      <a:pt x="1031" y="1250"/>
                      <a:pt x="1030" y="1249"/>
                      <a:pt x="1028" y="1248"/>
                    </a:cubicBezTo>
                    <a:cubicBezTo>
                      <a:pt x="1022" y="1251"/>
                      <a:pt x="1016" y="1254"/>
                      <a:pt x="1009" y="1258"/>
                    </a:cubicBezTo>
                    <a:cubicBezTo>
                      <a:pt x="1010" y="1257"/>
                      <a:pt x="1010" y="1257"/>
                      <a:pt x="1010" y="1257"/>
                    </a:cubicBezTo>
                    <a:cubicBezTo>
                      <a:pt x="1002" y="1259"/>
                      <a:pt x="995" y="1261"/>
                      <a:pt x="987" y="1262"/>
                    </a:cubicBezTo>
                    <a:cubicBezTo>
                      <a:pt x="987" y="1262"/>
                      <a:pt x="987" y="1262"/>
                      <a:pt x="987" y="1262"/>
                    </a:cubicBezTo>
                    <a:cubicBezTo>
                      <a:pt x="987" y="1261"/>
                      <a:pt x="988" y="1260"/>
                      <a:pt x="987" y="1259"/>
                    </a:cubicBezTo>
                    <a:cubicBezTo>
                      <a:pt x="977" y="1240"/>
                      <a:pt x="967" y="1220"/>
                      <a:pt x="956" y="1201"/>
                    </a:cubicBezTo>
                    <a:cubicBezTo>
                      <a:pt x="955" y="1199"/>
                      <a:pt x="951" y="1198"/>
                      <a:pt x="948" y="1196"/>
                    </a:cubicBezTo>
                    <a:cubicBezTo>
                      <a:pt x="945" y="1195"/>
                      <a:pt x="940" y="1195"/>
                      <a:pt x="938" y="1193"/>
                    </a:cubicBezTo>
                    <a:cubicBezTo>
                      <a:pt x="928" y="1183"/>
                      <a:pt x="916" y="1183"/>
                      <a:pt x="904" y="1184"/>
                    </a:cubicBezTo>
                    <a:cubicBezTo>
                      <a:pt x="904" y="1184"/>
                      <a:pt x="904" y="1184"/>
                      <a:pt x="904" y="1184"/>
                    </a:cubicBezTo>
                    <a:cubicBezTo>
                      <a:pt x="903" y="1173"/>
                      <a:pt x="903" y="1162"/>
                      <a:pt x="890" y="1157"/>
                    </a:cubicBezTo>
                    <a:cubicBezTo>
                      <a:pt x="890" y="1157"/>
                      <a:pt x="890" y="1157"/>
                      <a:pt x="890" y="1157"/>
                    </a:cubicBezTo>
                    <a:cubicBezTo>
                      <a:pt x="886" y="1151"/>
                      <a:pt x="882" y="1145"/>
                      <a:pt x="878" y="1139"/>
                    </a:cubicBezTo>
                    <a:cubicBezTo>
                      <a:pt x="875" y="1144"/>
                      <a:pt x="870" y="1148"/>
                      <a:pt x="867" y="1153"/>
                    </a:cubicBezTo>
                    <a:cubicBezTo>
                      <a:pt x="863" y="1161"/>
                      <a:pt x="859" y="1166"/>
                      <a:pt x="849" y="1163"/>
                    </a:cubicBezTo>
                    <a:cubicBezTo>
                      <a:pt x="824" y="1157"/>
                      <a:pt x="800" y="1151"/>
                      <a:pt x="775" y="1145"/>
                    </a:cubicBezTo>
                    <a:cubicBezTo>
                      <a:pt x="775" y="1145"/>
                      <a:pt x="775" y="1145"/>
                      <a:pt x="775" y="1145"/>
                    </a:cubicBezTo>
                    <a:cubicBezTo>
                      <a:pt x="774" y="1135"/>
                      <a:pt x="774" y="1125"/>
                      <a:pt x="773" y="1112"/>
                    </a:cubicBezTo>
                    <a:cubicBezTo>
                      <a:pt x="764" y="1114"/>
                      <a:pt x="754" y="1116"/>
                      <a:pt x="745" y="1118"/>
                    </a:cubicBezTo>
                    <a:cubicBezTo>
                      <a:pt x="736" y="1121"/>
                      <a:pt x="727" y="1124"/>
                      <a:pt x="717" y="1127"/>
                    </a:cubicBezTo>
                    <a:cubicBezTo>
                      <a:pt x="720" y="1105"/>
                      <a:pt x="719" y="1104"/>
                      <a:pt x="701" y="1099"/>
                    </a:cubicBezTo>
                    <a:close/>
                  </a:path>
                </a:pathLst>
              </a:custGeom>
              <a:solidFill>
                <a:srgbClr val="006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67" name="Freeform 174"/>
              <p:cNvSpPr>
                <a:spLocks/>
              </p:cNvSpPr>
              <p:nvPr/>
            </p:nvSpPr>
            <p:spPr bwMode="auto">
              <a:xfrm>
                <a:off x="6285370" y="1145376"/>
                <a:ext cx="2123781" cy="1825474"/>
              </a:xfrm>
              <a:custGeom>
                <a:avLst/>
                <a:gdLst>
                  <a:gd name="T0" fmla="*/ 101 w 882"/>
                  <a:gd name="T1" fmla="*/ 278 h 758"/>
                  <a:gd name="T2" fmla="*/ 120 w 882"/>
                  <a:gd name="T3" fmla="*/ 206 h 758"/>
                  <a:gd name="T4" fmla="*/ 153 w 882"/>
                  <a:gd name="T5" fmla="*/ 143 h 758"/>
                  <a:gd name="T6" fmla="*/ 202 w 882"/>
                  <a:gd name="T7" fmla="*/ 34 h 758"/>
                  <a:gd name="T8" fmla="*/ 254 w 882"/>
                  <a:gd name="T9" fmla="*/ 36 h 758"/>
                  <a:gd name="T10" fmla="*/ 302 w 882"/>
                  <a:gd name="T11" fmla="*/ 7 h 758"/>
                  <a:gd name="T12" fmla="*/ 352 w 882"/>
                  <a:gd name="T13" fmla="*/ 12 h 758"/>
                  <a:gd name="T14" fmla="*/ 427 w 882"/>
                  <a:gd name="T15" fmla="*/ 27 h 758"/>
                  <a:gd name="T16" fmla="*/ 471 w 882"/>
                  <a:gd name="T17" fmla="*/ 68 h 758"/>
                  <a:gd name="T18" fmla="*/ 486 w 882"/>
                  <a:gd name="T19" fmla="*/ 83 h 758"/>
                  <a:gd name="T20" fmla="*/ 503 w 882"/>
                  <a:gd name="T21" fmla="*/ 95 h 758"/>
                  <a:gd name="T22" fmla="*/ 527 w 882"/>
                  <a:gd name="T23" fmla="*/ 130 h 758"/>
                  <a:gd name="T24" fmla="*/ 542 w 882"/>
                  <a:gd name="T25" fmla="*/ 144 h 758"/>
                  <a:gd name="T26" fmla="*/ 515 w 882"/>
                  <a:gd name="T27" fmla="*/ 245 h 758"/>
                  <a:gd name="T28" fmla="*/ 582 w 882"/>
                  <a:gd name="T29" fmla="*/ 250 h 758"/>
                  <a:gd name="T30" fmla="*/ 596 w 882"/>
                  <a:gd name="T31" fmla="*/ 318 h 758"/>
                  <a:gd name="T32" fmla="*/ 614 w 882"/>
                  <a:gd name="T33" fmla="*/ 354 h 758"/>
                  <a:gd name="T34" fmla="*/ 645 w 882"/>
                  <a:gd name="T35" fmla="*/ 376 h 758"/>
                  <a:gd name="T36" fmla="*/ 766 w 882"/>
                  <a:gd name="T37" fmla="*/ 431 h 758"/>
                  <a:gd name="T38" fmla="*/ 881 w 882"/>
                  <a:gd name="T39" fmla="*/ 464 h 758"/>
                  <a:gd name="T40" fmla="*/ 855 w 882"/>
                  <a:gd name="T41" fmla="*/ 496 h 758"/>
                  <a:gd name="T42" fmla="*/ 816 w 882"/>
                  <a:gd name="T43" fmla="*/ 542 h 758"/>
                  <a:gd name="T44" fmla="*/ 779 w 882"/>
                  <a:gd name="T45" fmla="*/ 582 h 758"/>
                  <a:gd name="T46" fmla="*/ 764 w 882"/>
                  <a:gd name="T47" fmla="*/ 604 h 758"/>
                  <a:gd name="T48" fmla="*/ 750 w 882"/>
                  <a:gd name="T49" fmla="*/ 621 h 758"/>
                  <a:gd name="T50" fmla="*/ 725 w 882"/>
                  <a:gd name="T51" fmla="*/ 650 h 758"/>
                  <a:gd name="T52" fmla="*/ 723 w 882"/>
                  <a:gd name="T53" fmla="*/ 652 h 758"/>
                  <a:gd name="T54" fmla="*/ 661 w 882"/>
                  <a:gd name="T55" fmla="*/ 659 h 758"/>
                  <a:gd name="T56" fmla="*/ 610 w 882"/>
                  <a:gd name="T57" fmla="*/ 679 h 758"/>
                  <a:gd name="T58" fmla="*/ 572 w 882"/>
                  <a:gd name="T59" fmla="*/ 704 h 758"/>
                  <a:gd name="T60" fmla="*/ 522 w 882"/>
                  <a:gd name="T61" fmla="*/ 724 h 758"/>
                  <a:gd name="T62" fmla="*/ 459 w 882"/>
                  <a:gd name="T63" fmla="*/ 707 h 758"/>
                  <a:gd name="T64" fmla="*/ 398 w 882"/>
                  <a:gd name="T65" fmla="*/ 758 h 758"/>
                  <a:gd name="T66" fmla="*/ 336 w 882"/>
                  <a:gd name="T67" fmla="*/ 748 h 758"/>
                  <a:gd name="T68" fmla="*/ 283 w 882"/>
                  <a:gd name="T69" fmla="*/ 731 h 758"/>
                  <a:gd name="T70" fmla="*/ 276 w 882"/>
                  <a:gd name="T71" fmla="*/ 723 h 758"/>
                  <a:gd name="T72" fmla="*/ 258 w 882"/>
                  <a:gd name="T73" fmla="*/ 711 h 758"/>
                  <a:gd name="T74" fmla="*/ 171 w 882"/>
                  <a:gd name="T75" fmla="*/ 650 h 758"/>
                  <a:gd name="T76" fmla="*/ 112 w 882"/>
                  <a:gd name="T77" fmla="*/ 563 h 758"/>
                  <a:gd name="T78" fmla="*/ 18 w 882"/>
                  <a:gd name="T79" fmla="*/ 469 h 758"/>
                  <a:gd name="T80" fmla="*/ 10 w 882"/>
                  <a:gd name="T81" fmla="*/ 442 h 758"/>
                  <a:gd name="T82" fmla="*/ 40 w 882"/>
                  <a:gd name="T83" fmla="*/ 426 h 758"/>
                  <a:gd name="T84" fmla="*/ 58 w 882"/>
                  <a:gd name="T85" fmla="*/ 423 h 758"/>
                  <a:gd name="T86" fmla="*/ 61 w 882"/>
                  <a:gd name="T87" fmla="*/ 420 h 758"/>
                  <a:gd name="T88" fmla="*/ 67 w 882"/>
                  <a:gd name="T89" fmla="*/ 415 h 758"/>
                  <a:gd name="T90" fmla="*/ 69 w 882"/>
                  <a:gd name="T91" fmla="*/ 406 h 758"/>
                  <a:gd name="T92" fmla="*/ 67 w 882"/>
                  <a:gd name="T93" fmla="*/ 381 h 758"/>
                  <a:gd name="T94" fmla="*/ 65 w 882"/>
                  <a:gd name="T95" fmla="*/ 349 h 758"/>
                  <a:gd name="T96" fmla="*/ 94 w 882"/>
                  <a:gd name="T97" fmla="*/ 262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2" h="758">
                    <a:moveTo>
                      <a:pt x="94" y="262"/>
                    </a:moveTo>
                    <a:cubicBezTo>
                      <a:pt x="96" y="264"/>
                      <a:pt x="97" y="265"/>
                      <a:pt x="99" y="267"/>
                    </a:cubicBezTo>
                    <a:cubicBezTo>
                      <a:pt x="99" y="269"/>
                      <a:pt x="100" y="272"/>
                      <a:pt x="101" y="278"/>
                    </a:cubicBezTo>
                    <a:cubicBezTo>
                      <a:pt x="110" y="264"/>
                      <a:pt x="121" y="253"/>
                      <a:pt x="115" y="236"/>
                    </a:cubicBezTo>
                    <a:cubicBezTo>
                      <a:pt x="114" y="233"/>
                      <a:pt x="116" y="230"/>
                      <a:pt x="116" y="226"/>
                    </a:cubicBezTo>
                    <a:cubicBezTo>
                      <a:pt x="118" y="220"/>
                      <a:pt x="118" y="213"/>
                      <a:pt x="120" y="206"/>
                    </a:cubicBezTo>
                    <a:cubicBezTo>
                      <a:pt x="122" y="199"/>
                      <a:pt x="126" y="193"/>
                      <a:pt x="129" y="186"/>
                    </a:cubicBezTo>
                    <a:cubicBezTo>
                      <a:pt x="131" y="184"/>
                      <a:pt x="133" y="181"/>
                      <a:pt x="134" y="179"/>
                    </a:cubicBezTo>
                    <a:cubicBezTo>
                      <a:pt x="141" y="167"/>
                      <a:pt x="147" y="155"/>
                      <a:pt x="153" y="143"/>
                    </a:cubicBezTo>
                    <a:cubicBezTo>
                      <a:pt x="159" y="142"/>
                      <a:pt x="164" y="140"/>
                      <a:pt x="170" y="140"/>
                    </a:cubicBezTo>
                    <a:cubicBezTo>
                      <a:pt x="178" y="140"/>
                      <a:pt x="182" y="137"/>
                      <a:pt x="183" y="129"/>
                    </a:cubicBezTo>
                    <a:cubicBezTo>
                      <a:pt x="189" y="97"/>
                      <a:pt x="196" y="66"/>
                      <a:pt x="202" y="34"/>
                    </a:cubicBezTo>
                    <a:cubicBezTo>
                      <a:pt x="202" y="34"/>
                      <a:pt x="202" y="34"/>
                      <a:pt x="202" y="34"/>
                    </a:cubicBezTo>
                    <a:cubicBezTo>
                      <a:pt x="212" y="33"/>
                      <a:pt x="222" y="32"/>
                      <a:pt x="231" y="31"/>
                    </a:cubicBezTo>
                    <a:cubicBezTo>
                      <a:pt x="244" y="22"/>
                      <a:pt x="245" y="22"/>
                      <a:pt x="254" y="36"/>
                    </a:cubicBezTo>
                    <a:cubicBezTo>
                      <a:pt x="256" y="39"/>
                      <a:pt x="259" y="42"/>
                      <a:pt x="262" y="47"/>
                    </a:cubicBezTo>
                    <a:cubicBezTo>
                      <a:pt x="269" y="29"/>
                      <a:pt x="275" y="14"/>
                      <a:pt x="280" y="0"/>
                    </a:cubicBezTo>
                    <a:cubicBezTo>
                      <a:pt x="288" y="2"/>
                      <a:pt x="295" y="5"/>
                      <a:pt x="302" y="7"/>
                    </a:cubicBezTo>
                    <a:cubicBezTo>
                      <a:pt x="302" y="7"/>
                      <a:pt x="302" y="7"/>
                      <a:pt x="302" y="7"/>
                    </a:cubicBezTo>
                    <a:cubicBezTo>
                      <a:pt x="303" y="18"/>
                      <a:pt x="311" y="22"/>
                      <a:pt x="319" y="21"/>
                    </a:cubicBezTo>
                    <a:cubicBezTo>
                      <a:pt x="329" y="21"/>
                      <a:pt x="339" y="16"/>
                      <a:pt x="352" y="12"/>
                    </a:cubicBezTo>
                    <a:cubicBezTo>
                      <a:pt x="352" y="14"/>
                      <a:pt x="355" y="18"/>
                      <a:pt x="356" y="21"/>
                    </a:cubicBezTo>
                    <a:cubicBezTo>
                      <a:pt x="364" y="20"/>
                      <a:pt x="372" y="17"/>
                      <a:pt x="378" y="18"/>
                    </a:cubicBezTo>
                    <a:cubicBezTo>
                      <a:pt x="395" y="20"/>
                      <a:pt x="411" y="24"/>
                      <a:pt x="427" y="27"/>
                    </a:cubicBezTo>
                    <a:cubicBezTo>
                      <a:pt x="427" y="27"/>
                      <a:pt x="427" y="27"/>
                      <a:pt x="427" y="27"/>
                    </a:cubicBezTo>
                    <a:cubicBezTo>
                      <a:pt x="430" y="29"/>
                      <a:pt x="432" y="33"/>
                      <a:pt x="436" y="34"/>
                    </a:cubicBezTo>
                    <a:cubicBezTo>
                      <a:pt x="452" y="41"/>
                      <a:pt x="463" y="52"/>
                      <a:pt x="471" y="68"/>
                    </a:cubicBezTo>
                    <a:cubicBezTo>
                      <a:pt x="473" y="72"/>
                      <a:pt x="477" y="76"/>
                      <a:pt x="481" y="81"/>
                    </a:cubicBezTo>
                    <a:cubicBezTo>
                      <a:pt x="481" y="81"/>
                      <a:pt x="481" y="81"/>
                      <a:pt x="481" y="81"/>
                    </a:cubicBezTo>
                    <a:cubicBezTo>
                      <a:pt x="482" y="81"/>
                      <a:pt x="484" y="82"/>
                      <a:pt x="486" y="83"/>
                    </a:cubicBezTo>
                    <a:cubicBezTo>
                      <a:pt x="486" y="83"/>
                      <a:pt x="486" y="83"/>
                      <a:pt x="486" y="83"/>
                    </a:cubicBezTo>
                    <a:cubicBezTo>
                      <a:pt x="491" y="87"/>
                      <a:pt x="497" y="91"/>
                      <a:pt x="503" y="95"/>
                    </a:cubicBezTo>
                    <a:cubicBezTo>
                      <a:pt x="503" y="95"/>
                      <a:pt x="503" y="95"/>
                      <a:pt x="503" y="95"/>
                    </a:cubicBezTo>
                    <a:cubicBezTo>
                      <a:pt x="505" y="98"/>
                      <a:pt x="508" y="100"/>
                      <a:pt x="510" y="103"/>
                    </a:cubicBezTo>
                    <a:cubicBezTo>
                      <a:pt x="510" y="102"/>
                      <a:pt x="510" y="102"/>
                      <a:pt x="510" y="102"/>
                    </a:cubicBezTo>
                    <a:cubicBezTo>
                      <a:pt x="516" y="111"/>
                      <a:pt x="521" y="120"/>
                      <a:pt x="527" y="130"/>
                    </a:cubicBezTo>
                    <a:cubicBezTo>
                      <a:pt x="527" y="129"/>
                      <a:pt x="527" y="129"/>
                      <a:pt x="527" y="129"/>
                    </a:cubicBezTo>
                    <a:cubicBezTo>
                      <a:pt x="532" y="134"/>
                      <a:pt x="537" y="139"/>
                      <a:pt x="542" y="144"/>
                    </a:cubicBezTo>
                    <a:cubicBezTo>
                      <a:pt x="542" y="144"/>
                      <a:pt x="542" y="144"/>
                      <a:pt x="542" y="144"/>
                    </a:cubicBezTo>
                    <a:cubicBezTo>
                      <a:pt x="546" y="153"/>
                      <a:pt x="543" y="161"/>
                      <a:pt x="538" y="169"/>
                    </a:cubicBezTo>
                    <a:cubicBezTo>
                      <a:pt x="535" y="173"/>
                      <a:pt x="533" y="178"/>
                      <a:pt x="529" y="182"/>
                    </a:cubicBezTo>
                    <a:cubicBezTo>
                      <a:pt x="512" y="200"/>
                      <a:pt x="512" y="222"/>
                      <a:pt x="515" y="245"/>
                    </a:cubicBezTo>
                    <a:cubicBezTo>
                      <a:pt x="516" y="253"/>
                      <a:pt x="520" y="257"/>
                      <a:pt x="528" y="257"/>
                    </a:cubicBezTo>
                    <a:cubicBezTo>
                      <a:pt x="537" y="256"/>
                      <a:pt x="546" y="253"/>
                      <a:pt x="555" y="252"/>
                    </a:cubicBezTo>
                    <a:cubicBezTo>
                      <a:pt x="563" y="251"/>
                      <a:pt x="572" y="251"/>
                      <a:pt x="582" y="250"/>
                    </a:cubicBezTo>
                    <a:cubicBezTo>
                      <a:pt x="578" y="259"/>
                      <a:pt x="575" y="265"/>
                      <a:pt x="573" y="271"/>
                    </a:cubicBezTo>
                    <a:cubicBezTo>
                      <a:pt x="567" y="285"/>
                      <a:pt x="580" y="311"/>
                      <a:pt x="596" y="318"/>
                    </a:cubicBezTo>
                    <a:cubicBezTo>
                      <a:pt x="596" y="318"/>
                      <a:pt x="596" y="318"/>
                      <a:pt x="596" y="318"/>
                    </a:cubicBezTo>
                    <a:cubicBezTo>
                      <a:pt x="598" y="321"/>
                      <a:pt x="601" y="324"/>
                      <a:pt x="603" y="327"/>
                    </a:cubicBezTo>
                    <a:cubicBezTo>
                      <a:pt x="603" y="327"/>
                      <a:pt x="603" y="327"/>
                      <a:pt x="603" y="327"/>
                    </a:cubicBezTo>
                    <a:cubicBezTo>
                      <a:pt x="606" y="336"/>
                      <a:pt x="608" y="347"/>
                      <a:pt x="614" y="354"/>
                    </a:cubicBezTo>
                    <a:cubicBezTo>
                      <a:pt x="620" y="361"/>
                      <a:pt x="631" y="366"/>
                      <a:pt x="640" y="371"/>
                    </a:cubicBezTo>
                    <a:cubicBezTo>
                      <a:pt x="640" y="371"/>
                      <a:pt x="640" y="371"/>
                      <a:pt x="640" y="371"/>
                    </a:cubicBezTo>
                    <a:cubicBezTo>
                      <a:pt x="641" y="373"/>
                      <a:pt x="643" y="375"/>
                      <a:pt x="645" y="376"/>
                    </a:cubicBezTo>
                    <a:cubicBezTo>
                      <a:pt x="644" y="376"/>
                      <a:pt x="644" y="376"/>
                      <a:pt x="644" y="376"/>
                    </a:cubicBezTo>
                    <a:cubicBezTo>
                      <a:pt x="651" y="381"/>
                      <a:pt x="656" y="388"/>
                      <a:pt x="663" y="391"/>
                    </a:cubicBezTo>
                    <a:cubicBezTo>
                      <a:pt x="697" y="405"/>
                      <a:pt x="732" y="417"/>
                      <a:pt x="766" y="431"/>
                    </a:cubicBezTo>
                    <a:cubicBezTo>
                      <a:pt x="803" y="446"/>
                      <a:pt x="838" y="462"/>
                      <a:pt x="879" y="457"/>
                    </a:cubicBezTo>
                    <a:cubicBezTo>
                      <a:pt x="879" y="457"/>
                      <a:pt x="880" y="457"/>
                      <a:pt x="881" y="458"/>
                    </a:cubicBezTo>
                    <a:cubicBezTo>
                      <a:pt x="881" y="460"/>
                      <a:pt x="881" y="462"/>
                      <a:pt x="881" y="464"/>
                    </a:cubicBezTo>
                    <a:cubicBezTo>
                      <a:pt x="882" y="464"/>
                      <a:pt x="882" y="464"/>
                      <a:pt x="882" y="464"/>
                    </a:cubicBezTo>
                    <a:cubicBezTo>
                      <a:pt x="873" y="475"/>
                      <a:pt x="864" y="485"/>
                      <a:pt x="855" y="496"/>
                    </a:cubicBezTo>
                    <a:cubicBezTo>
                      <a:pt x="855" y="496"/>
                      <a:pt x="855" y="496"/>
                      <a:pt x="855" y="496"/>
                    </a:cubicBezTo>
                    <a:cubicBezTo>
                      <a:pt x="851" y="501"/>
                      <a:pt x="846" y="506"/>
                      <a:pt x="842" y="511"/>
                    </a:cubicBezTo>
                    <a:cubicBezTo>
                      <a:pt x="842" y="511"/>
                      <a:pt x="842" y="511"/>
                      <a:pt x="842" y="511"/>
                    </a:cubicBezTo>
                    <a:cubicBezTo>
                      <a:pt x="833" y="521"/>
                      <a:pt x="824" y="532"/>
                      <a:pt x="816" y="542"/>
                    </a:cubicBezTo>
                    <a:cubicBezTo>
                      <a:pt x="816" y="542"/>
                      <a:pt x="816" y="542"/>
                      <a:pt x="816" y="542"/>
                    </a:cubicBezTo>
                    <a:cubicBezTo>
                      <a:pt x="814" y="543"/>
                      <a:pt x="811" y="544"/>
                      <a:pt x="809" y="545"/>
                    </a:cubicBezTo>
                    <a:cubicBezTo>
                      <a:pt x="799" y="558"/>
                      <a:pt x="789" y="570"/>
                      <a:pt x="779" y="582"/>
                    </a:cubicBezTo>
                    <a:cubicBezTo>
                      <a:pt x="777" y="584"/>
                      <a:pt x="777" y="587"/>
                      <a:pt x="776" y="589"/>
                    </a:cubicBezTo>
                    <a:cubicBezTo>
                      <a:pt x="777" y="589"/>
                      <a:pt x="777" y="589"/>
                      <a:pt x="777" y="589"/>
                    </a:cubicBezTo>
                    <a:cubicBezTo>
                      <a:pt x="772" y="594"/>
                      <a:pt x="768" y="599"/>
                      <a:pt x="764" y="604"/>
                    </a:cubicBezTo>
                    <a:cubicBezTo>
                      <a:pt x="764" y="603"/>
                      <a:pt x="764" y="603"/>
                      <a:pt x="764" y="603"/>
                    </a:cubicBezTo>
                    <a:cubicBezTo>
                      <a:pt x="759" y="609"/>
                      <a:pt x="754" y="615"/>
                      <a:pt x="750" y="621"/>
                    </a:cubicBezTo>
                    <a:cubicBezTo>
                      <a:pt x="750" y="621"/>
                      <a:pt x="750" y="621"/>
                      <a:pt x="750" y="621"/>
                    </a:cubicBezTo>
                    <a:cubicBezTo>
                      <a:pt x="746" y="626"/>
                      <a:pt x="741" y="630"/>
                      <a:pt x="737" y="635"/>
                    </a:cubicBezTo>
                    <a:cubicBezTo>
                      <a:pt x="737" y="635"/>
                      <a:pt x="737" y="635"/>
                      <a:pt x="737" y="635"/>
                    </a:cubicBezTo>
                    <a:cubicBezTo>
                      <a:pt x="733" y="640"/>
                      <a:pt x="729" y="645"/>
                      <a:pt x="725" y="650"/>
                    </a:cubicBezTo>
                    <a:cubicBezTo>
                      <a:pt x="725" y="650"/>
                      <a:pt x="725" y="650"/>
                      <a:pt x="725" y="650"/>
                    </a:cubicBezTo>
                    <a:cubicBezTo>
                      <a:pt x="724" y="651"/>
                      <a:pt x="723" y="652"/>
                      <a:pt x="723" y="652"/>
                    </a:cubicBezTo>
                    <a:cubicBezTo>
                      <a:pt x="723" y="652"/>
                      <a:pt x="723" y="652"/>
                      <a:pt x="723" y="652"/>
                    </a:cubicBezTo>
                    <a:cubicBezTo>
                      <a:pt x="708" y="663"/>
                      <a:pt x="691" y="662"/>
                      <a:pt x="674" y="659"/>
                    </a:cubicBezTo>
                    <a:cubicBezTo>
                      <a:pt x="671" y="659"/>
                      <a:pt x="669" y="659"/>
                      <a:pt x="667" y="659"/>
                    </a:cubicBezTo>
                    <a:cubicBezTo>
                      <a:pt x="665" y="659"/>
                      <a:pt x="663" y="659"/>
                      <a:pt x="661" y="659"/>
                    </a:cubicBezTo>
                    <a:cubicBezTo>
                      <a:pt x="661" y="659"/>
                      <a:pt x="660" y="659"/>
                      <a:pt x="659" y="659"/>
                    </a:cubicBezTo>
                    <a:cubicBezTo>
                      <a:pt x="641" y="662"/>
                      <a:pt x="623" y="665"/>
                      <a:pt x="610" y="679"/>
                    </a:cubicBezTo>
                    <a:cubicBezTo>
                      <a:pt x="610" y="679"/>
                      <a:pt x="610" y="679"/>
                      <a:pt x="610" y="679"/>
                    </a:cubicBezTo>
                    <a:cubicBezTo>
                      <a:pt x="604" y="686"/>
                      <a:pt x="597" y="692"/>
                      <a:pt x="591" y="699"/>
                    </a:cubicBezTo>
                    <a:cubicBezTo>
                      <a:pt x="591" y="699"/>
                      <a:pt x="591" y="699"/>
                      <a:pt x="591" y="699"/>
                    </a:cubicBezTo>
                    <a:cubicBezTo>
                      <a:pt x="585" y="701"/>
                      <a:pt x="578" y="702"/>
                      <a:pt x="572" y="704"/>
                    </a:cubicBezTo>
                    <a:cubicBezTo>
                      <a:pt x="570" y="704"/>
                      <a:pt x="568" y="705"/>
                      <a:pt x="566" y="705"/>
                    </a:cubicBezTo>
                    <a:cubicBezTo>
                      <a:pt x="556" y="710"/>
                      <a:pt x="546" y="715"/>
                      <a:pt x="535" y="720"/>
                    </a:cubicBezTo>
                    <a:cubicBezTo>
                      <a:pt x="531" y="722"/>
                      <a:pt x="527" y="723"/>
                      <a:pt x="522" y="724"/>
                    </a:cubicBezTo>
                    <a:cubicBezTo>
                      <a:pt x="517" y="725"/>
                      <a:pt x="511" y="724"/>
                      <a:pt x="505" y="725"/>
                    </a:cubicBezTo>
                    <a:cubicBezTo>
                      <a:pt x="494" y="727"/>
                      <a:pt x="486" y="724"/>
                      <a:pt x="478" y="715"/>
                    </a:cubicBezTo>
                    <a:cubicBezTo>
                      <a:pt x="474" y="710"/>
                      <a:pt x="464" y="705"/>
                      <a:pt x="459" y="707"/>
                    </a:cubicBezTo>
                    <a:cubicBezTo>
                      <a:pt x="446" y="711"/>
                      <a:pt x="434" y="719"/>
                      <a:pt x="422" y="726"/>
                    </a:cubicBezTo>
                    <a:cubicBezTo>
                      <a:pt x="422" y="726"/>
                      <a:pt x="422" y="726"/>
                      <a:pt x="422" y="726"/>
                    </a:cubicBezTo>
                    <a:cubicBezTo>
                      <a:pt x="409" y="732"/>
                      <a:pt x="401" y="743"/>
                      <a:pt x="398" y="758"/>
                    </a:cubicBezTo>
                    <a:cubicBezTo>
                      <a:pt x="398" y="757"/>
                      <a:pt x="398" y="757"/>
                      <a:pt x="398" y="757"/>
                    </a:cubicBezTo>
                    <a:cubicBezTo>
                      <a:pt x="393" y="757"/>
                      <a:pt x="389" y="757"/>
                      <a:pt x="385" y="757"/>
                    </a:cubicBezTo>
                    <a:cubicBezTo>
                      <a:pt x="369" y="754"/>
                      <a:pt x="352" y="748"/>
                      <a:pt x="336" y="748"/>
                    </a:cubicBezTo>
                    <a:cubicBezTo>
                      <a:pt x="318" y="748"/>
                      <a:pt x="301" y="747"/>
                      <a:pt x="288" y="733"/>
                    </a:cubicBezTo>
                    <a:cubicBezTo>
                      <a:pt x="288" y="733"/>
                      <a:pt x="288" y="733"/>
                      <a:pt x="288" y="733"/>
                    </a:cubicBezTo>
                    <a:cubicBezTo>
                      <a:pt x="286" y="732"/>
                      <a:pt x="284" y="731"/>
                      <a:pt x="283" y="731"/>
                    </a:cubicBezTo>
                    <a:cubicBezTo>
                      <a:pt x="283" y="731"/>
                      <a:pt x="283" y="731"/>
                      <a:pt x="283" y="731"/>
                    </a:cubicBezTo>
                    <a:cubicBezTo>
                      <a:pt x="280" y="728"/>
                      <a:pt x="278" y="726"/>
                      <a:pt x="275" y="723"/>
                    </a:cubicBezTo>
                    <a:cubicBezTo>
                      <a:pt x="276" y="723"/>
                      <a:pt x="276" y="723"/>
                      <a:pt x="276" y="723"/>
                    </a:cubicBezTo>
                    <a:cubicBezTo>
                      <a:pt x="271" y="721"/>
                      <a:pt x="267" y="718"/>
                      <a:pt x="263" y="716"/>
                    </a:cubicBezTo>
                    <a:cubicBezTo>
                      <a:pt x="263" y="716"/>
                      <a:pt x="263" y="716"/>
                      <a:pt x="263" y="716"/>
                    </a:cubicBezTo>
                    <a:cubicBezTo>
                      <a:pt x="262" y="714"/>
                      <a:pt x="260" y="713"/>
                      <a:pt x="258" y="711"/>
                    </a:cubicBezTo>
                    <a:cubicBezTo>
                      <a:pt x="258" y="711"/>
                      <a:pt x="258" y="711"/>
                      <a:pt x="258" y="711"/>
                    </a:cubicBezTo>
                    <a:cubicBezTo>
                      <a:pt x="245" y="698"/>
                      <a:pt x="230" y="692"/>
                      <a:pt x="212" y="693"/>
                    </a:cubicBezTo>
                    <a:cubicBezTo>
                      <a:pt x="181" y="695"/>
                      <a:pt x="168" y="680"/>
                      <a:pt x="171" y="650"/>
                    </a:cubicBezTo>
                    <a:cubicBezTo>
                      <a:pt x="172" y="634"/>
                      <a:pt x="163" y="625"/>
                      <a:pt x="148" y="627"/>
                    </a:cubicBezTo>
                    <a:cubicBezTo>
                      <a:pt x="141" y="628"/>
                      <a:pt x="138" y="626"/>
                      <a:pt x="135" y="621"/>
                    </a:cubicBezTo>
                    <a:cubicBezTo>
                      <a:pt x="128" y="601"/>
                      <a:pt x="120" y="582"/>
                      <a:pt x="112" y="563"/>
                    </a:cubicBezTo>
                    <a:cubicBezTo>
                      <a:pt x="108" y="552"/>
                      <a:pt x="104" y="542"/>
                      <a:pt x="94" y="534"/>
                    </a:cubicBezTo>
                    <a:cubicBezTo>
                      <a:pt x="82" y="524"/>
                      <a:pt x="73" y="510"/>
                      <a:pt x="64" y="497"/>
                    </a:cubicBezTo>
                    <a:cubicBezTo>
                      <a:pt x="53" y="480"/>
                      <a:pt x="38" y="470"/>
                      <a:pt x="18" y="469"/>
                    </a:cubicBezTo>
                    <a:cubicBezTo>
                      <a:pt x="16" y="469"/>
                      <a:pt x="13" y="468"/>
                      <a:pt x="11" y="467"/>
                    </a:cubicBezTo>
                    <a:cubicBezTo>
                      <a:pt x="2" y="465"/>
                      <a:pt x="0" y="460"/>
                      <a:pt x="5" y="452"/>
                    </a:cubicBezTo>
                    <a:cubicBezTo>
                      <a:pt x="8" y="449"/>
                      <a:pt x="10" y="445"/>
                      <a:pt x="10" y="442"/>
                    </a:cubicBezTo>
                    <a:cubicBezTo>
                      <a:pt x="11" y="427"/>
                      <a:pt x="19" y="424"/>
                      <a:pt x="31" y="425"/>
                    </a:cubicBezTo>
                    <a:cubicBezTo>
                      <a:pt x="33" y="425"/>
                      <a:pt x="34" y="425"/>
                      <a:pt x="36" y="425"/>
                    </a:cubicBezTo>
                    <a:cubicBezTo>
                      <a:pt x="37" y="425"/>
                      <a:pt x="39" y="426"/>
                      <a:pt x="40" y="426"/>
                    </a:cubicBezTo>
                    <a:cubicBezTo>
                      <a:pt x="42" y="426"/>
                      <a:pt x="44" y="427"/>
                      <a:pt x="46" y="427"/>
                    </a:cubicBezTo>
                    <a:cubicBezTo>
                      <a:pt x="49" y="426"/>
                      <a:pt x="52" y="426"/>
                      <a:pt x="56" y="425"/>
                    </a:cubicBezTo>
                    <a:cubicBezTo>
                      <a:pt x="56" y="424"/>
                      <a:pt x="57" y="424"/>
                      <a:pt x="58" y="423"/>
                    </a:cubicBezTo>
                    <a:cubicBezTo>
                      <a:pt x="58" y="423"/>
                      <a:pt x="58" y="423"/>
                      <a:pt x="58" y="423"/>
                    </a:cubicBezTo>
                    <a:cubicBezTo>
                      <a:pt x="59" y="422"/>
                      <a:pt x="60" y="421"/>
                      <a:pt x="61" y="420"/>
                    </a:cubicBezTo>
                    <a:cubicBezTo>
                      <a:pt x="61" y="420"/>
                      <a:pt x="61" y="420"/>
                      <a:pt x="61" y="420"/>
                    </a:cubicBezTo>
                    <a:cubicBezTo>
                      <a:pt x="61" y="420"/>
                      <a:pt x="62" y="419"/>
                      <a:pt x="63" y="418"/>
                    </a:cubicBezTo>
                    <a:cubicBezTo>
                      <a:pt x="63" y="418"/>
                      <a:pt x="63" y="418"/>
                      <a:pt x="63" y="418"/>
                    </a:cubicBezTo>
                    <a:cubicBezTo>
                      <a:pt x="64" y="417"/>
                      <a:pt x="65" y="416"/>
                      <a:pt x="67" y="415"/>
                    </a:cubicBezTo>
                    <a:cubicBezTo>
                      <a:pt x="67" y="415"/>
                      <a:pt x="67" y="415"/>
                      <a:pt x="67" y="414"/>
                    </a:cubicBezTo>
                    <a:cubicBezTo>
                      <a:pt x="67" y="413"/>
                      <a:pt x="68" y="412"/>
                      <a:pt x="68" y="411"/>
                    </a:cubicBezTo>
                    <a:cubicBezTo>
                      <a:pt x="68" y="409"/>
                      <a:pt x="69" y="407"/>
                      <a:pt x="69" y="406"/>
                    </a:cubicBezTo>
                    <a:cubicBezTo>
                      <a:pt x="69" y="403"/>
                      <a:pt x="69" y="401"/>
                      <a:pt x="69" y="398"/>
                    </a:cubicBezTo>
                    <a:cubicBezTo>
                      <a:pt x="69" y="396"/>
                      <a:pt x="68" y="395"/>
                      <a:pt x="68" y="393"/>
                    </a:cubicBezTo>
                    <a:cubicBezTo>
                      <a:pt x="68" y="389"/>
                      <a:pt x="67" y="385"/>
                      <a:pt x="67" y="381"/>
                    </a:cubicBezTo>
                    <a:cubicBezTo>
                      <a:pt x="66" y="378"/>
                      <a:pt x="66" y="375"/>
                      <a:pt x="65" y="371"/>
                    </a:cubicBezTo>
                    <a:cubicBezTo>
                      <a:pt x="65" y="367"/>
                      <a:pt x="65" y="363"/>
                      <a:pt x="65" y="359"/>
                    </a:cubicBezTo>
                    <a:cubicBezTo>
                      <a:pt x="65" y="356"/>
                      <a:pt x="65" y="353"/>
                      <a:pt x="65" y="349"/>
                    </a:cubicBezTo>
                    <a:cubicBezTo>
                      <a:pt x="66" y="344"/>
                      <a:pt x="66" y="338"/>
                      <a:pt x="69" y="333"/>
                    </a:cubicBezTo>
                    <a:cubicBezTo>
                      <a:pt x="76" y="318"/>
                      <a:pt x="79" y="304"/>
                      <a:pt x="77" y="287"/>
                    </a:cubicBezTo>
                    <a:cubicBezTo>
                      <a:pt x="75" y="275"/>
                      <a:pt x="84" y="265"/>
                      <a:pt x="94" y="262"/>
                    </a:cubicBezTo>
                    <a:close/>
                  </a:path>
                </a:pathLst>
              </a:custGeom>
              <a:solidFill>
                <a:srgbClr val="722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68" name="Freeform 175"/>
              <p:cNvSpPr>
                <a:spLocks/>
              </p:cNvSpPr>
              <p:nvPr/>
            </p:nvSpPr>
            <p:spPr bwMode="auto">
              <a:xfrm>
                <a:off x="4934335" y="1480335"/>
                <a:ext cx="1750134" cy="1479317"/>
              </a:xfrm>
              <a:custGeom>
                <a:avLst/>
                <a:gdLst>
                  <a:gd name="T0" fmla="*/ 628 w 727"/>
                  <a:gd name="T1" fmla="*/ 276 h 614"/>
                  <a:gd name="T2" fmla="*/ 624 w 727"/>
                  <a:gd name="T3" fmla="*/ 279 h 614"/>
                  <a:gd name="T4" fmla="*/ 622 w 727"/>
                  <a:gd name="T5" fmla="*/ 281 h 614"/>
                  <a:gd name="T6" fmla="*/ 619 w 727"/>
                  <a:gd name="T7" fmla="*/ 284 h 614"/>
                  <a:gd name="T8" fmla="*/ 567 w 727"/>
                  <a:gd name="T9" fmla="*/ 298 h 614"/>
                  <a:gd name="T10" fmla="*/ 568 w 727"/>
                  <a:gd name="T11" fmla="*/ 332 h 614"/>
                  <a:gd name="T12" fmla="*/ 622 w 727"/>
                  <a:gd name="T13" fmla="*/ 362 h 614"/>
                  <a:gd name="T14" fmla="*/ 670 w 727"/>
                  <a:gd name="T15" fmla="*/ 428 h 614"/>
                  <a:gd name="T16" fmla="*/ 707 w 727"/>
                  <a:gd name="T17" fmla="*/ 494 h 614"/>
                  <a:gd name="T18" fmla="*/ 727 w 727"/>
                  <a:gd name="T19" fmla="*/ 540 h 614"/>
                  <a:gd name="T20" fmla="*/ 622 w 727"/>
                  <a:gd name="T21" fmla="*/ 567 h 614"/>
                  <a:gd name="T22" fmla="*/ 577 w 727"/>
                  <a:gd name="T23" fmla="*/ 601 h 614"/>
                  <a:gd name="T24" fmla="*/ 572 w 727"/>
                  <a:gd name="T25" fmla="*/ 599 h 614"/>
                  <a:gd name="T26" fmla="*/ 526 w 727"/>
                  <a:gd name="T27" fmla="*/ 606 h 614"/>
                  <a:gd name="T28" fmla="*/ 506 w 727"/>
                  <a:gd name="T29" fmla="*/ 614 h 614"/>
                  <a:gd name="T30" fmla="*/ 504 w 727"/>
                  <a:gd name="T31" fmla="*/ 611 h 614"/>
                  <a:gd name="T32" fmla="*/ 496 w 727"/>
                  <a:gd name="T33" fmla="*/ 600 h 614"/>
                  <a:gd name="T34" fmla="*/ 487 w 727"/>
                  <a:gd name="T35" fmla="*/ 604 h 614"/>
                  <a:gd name="T36" fmla="*/ 441 w 727"/>
                  <a:gd name="T37" fmla="*/ 614 h 614"/>
                  <a:gd name="T38" fmla="*/ 419 w 727"/>
                  <a:gd name="T39" fmla="*/ 597 h 614"/>
                  <a:gd name="T40" fmla="*/ 373 w 727"/>
                  <a:gd name="T41" fmla="*/ 552 h 614"/>
                  <a:gd name="T42" fmla="*/ 346 w 727"/>
                  <a:gd name="T43" fmla="*/ 549 h 614"/>
                  <a:gd name="T44" fmla="*/ 299 w 727"/>
                  <a:gd name="T45" fmla="*/ 556 h 614"/>
                  <a:gd name="T46" fmla="*/ 230 w 727"/>
                  <a:gd name="T47" fmla="*/ 504 h 614"/>
                  <a:gd name="T48" fmla="*/ 208 w 727"/>
                  <a:gd name="T49" fmla="*/ 458 h 614"/>
                  <a:gd name="T50" fmla="*/ 171 w 727"/>
                  <a:gd name="T51" fmla="*/ 410 h 614"/>
                  <a:gd name="T52" fmla="*/ 103 w 727"/>
                  <a:gd name="T53" fmla="*/ 355 h 614"/>
                  <a:gd name="T54" fmla="*/ 105 w 727"/>
                  <a:gd name="T55" fmla="*/ 336 h 614"/>
                  <a:gd name="T56" fmla="*/ 57 w 727"/>
                  <a:gd name="T57" fmla="*/ 296 h 614"/>
                  <a:gd name="T58" fmla="*/ 20 w 727"/>
                  <a:gd name="T59" fmla="*/ 262 h 614"/>
                  <a:gd name="T60" fmla="*/ 0 w 727"/>
                  <a:gd name="T61" fmla="*/ 243 h 614"/>
                  <a:gd name="T62" fmla="*/ 6 w 727"/>
                  <a:gd name="T63" fmla="*/ 229 h 614"/>
                  <a:gd name="T64" fmla="*/ 49 w 727"/>
                  <a:gd name="T65" fmla="*/ 186 h 614"/>
                  <a:gd name="T66" fmla="*/ 99 w 727"/>
                  <a:gd name="T67" fmla="*/ 118 h 614"/>
                  <a:gd name="T68" fmla="*/ 145 w 727"/>
                  <a:gd name="T69" fmla="*/ 144 h 614"/>
                  <a:gd name="T70" fmla="*/ 180 w 727"/>
                  <a:gd name="T71" fmla="*/ 173 h 614"/>
                  <a:gd name="T72" fmla="*/ 250 w 727"/>
                  <a:gd name="T73" fmla="*/ 170 h 614"/>
                  <a:gd name="T74" fmla="*/ 305 w 727"/>
                  <a:gd name="T75" fmla="*/ 167 h 614"/>
                  <a:gd name="T76" fmla="*/ 336 w 727"/>
                  <a:gd name="T77" fmla="*/ 147 h 614"/>
                  <a:gd name="T78" fmla="*/ 396 w 727"/>
                  <a:gd name="T79" fmla="*/ 147 h 614"/>
                  <a:gd name="T80" fmla="*/ 501 w 727"/>
                  <a:gd name="T81" fmla="*/ 74 h 614"/>
                  <a:gd name="T82" fmla="*/ 489 w 727"/>
                  <a:gd name="T83" fmla="*/ 14 h 614"/>
                  <a:gd name="T84" fmla="*/ 543 w 727"/>
                  <a:gd name="T85" fmla="*/ 54 h 614"/>
                  <a:gd name="T86" fmla="*/ 571 w 727"/>
                  <a:gd name="T87" fmla="*/ 108 h 614"/>
                  <a:gd name="T88" fmla="*/ 602 w 727"/>
                  <a:gd name="T89" fmla="*/ 169 h 614"/>
                  <a:gd name="T90" fmla="*/ 625 w 727"/>
                  <a:gd name="T91" fmla="*/ 195 h 614"/>
                  <a:gd name="T92" fmla="*/ 628 w 727"/>
                  <a:gd name="T93" fmla="*/ 27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27" h="614">
                    <a:moveTo>
                      <a:pt x="628" y="275"/>
                    </a:moveTo>
                    <a:cubicBezTo>
                      <a:pt x="628" y="276"/>
                      <a:pt x="628" y="276"/>
                      <a:pt x="628" y="276"/>
                    </a:cubicBezTo>
                    <a:cubicBezTo>
                      <a:pt x="626" y="277"/>
                      <a:pt x="625" y="278"/>
                      <a:pt x="624" y="279"/>
                    </a:cubicBezTo>
                    <a:cubicBezTo>
                      <a:pt x="624" y="279"/>
                      <a:pt x="624" y="279"/>
                      <a:pt x="624" y="279"/>
                    </a:cubicBezTo>
                    <a:cubicBezTo>
                      <a:pt x="623" y="280"/>
                      <a:pt x="622" y="281"/>
                      <a:pt x="622" y="281"/>
                    </a:cubicBezTo>
                    <a:cubicBezTo>
                      <a:pt x="622" y="281"/>
                      <a:pt x="622" y="281"/>
                      <a:pt x="622" y="281"/>
                    </a:cubicBezTo>
                    <a:cubicBezTo>
                      <a:pt x="621" y="282"/>
                      <a:pt x="620" y="283"/>
                      <a:pt x="619" y="284"/>
                    </a:cubicBezTo>
                    <a:cubicBezTo>
                      <a:pt x="619" y="284"/>
                      <a:pt x="619" y="284"/>
                      <a:pt x="619" y="284"/>
                    </a:cubicBezTo>
                    <a:cubicBezTo>
                      <a:pt x="610" y="283"/>
                      <a:pt x="601" y="283"/>
                      <a:pt x="592" y="283"/>
                    </a:cubicBezTo>
                    <a:cubicBezTo>
                      <a:pt x="576" y="279"/>
                      <a:pt x="571" y="283"/>
                      <a:pt x="567" y="298"/>
                    </a:cubicBezTo>
                    <a:cubicBezTo>
                      <a:pt x="566" y="304"/>
                      <a:pt x="564" y="309"/>
                      <a:pt x="561" y="314"/>
                    </a:cubicBezTo>
                    <a:cubicBezTo>
                      <a:pt x="555" y="324"/>
                      <a:pt x="560" y="329"/>
                      <a:pt x="568" y="332"/>
                    </a:cubicBezTo>
                    <a:cubicBezTo>
                      <a:pt x="572" y="334"/>
                      <a:pt x="576" y="334"/>
                      <a:pt x="580" y="335"/>
                    </a:cubicBezTo>
                    <a:cubicBezTo>
                      <a:pt x="599" y="336"/>
                      <a:pt x="612" y="346"/>
                      <a:pt x="622" y="362"/>
                    </a:cubicBezTo>
                    <a:cubicBezTo>
                      <a:pt x="627" y="372"/>
                      <a:pt x="633" y="381"/>
                      <a:pt x="641" y="388"/>
                    </a:cubicBezTo>
                    <a:cubicBezTo>
                      <a:pt x="654" y="400"/>
                      <a:pt x="665" y="411"/>
                      <a:pt x="670" y="428"/>
                    </a:cubicBezTo>
                    <a:cubicBezTo>
                      <a:pt x="677" y="449"/>
                      <a:pt x="687" y="469"/>
                      <a:pt x="697" y="490"/>
                    </a:cubicBezTo>
                    <a:cubicBezTo>
                      <a:pt x="698" y="493"/>
                      <a:pt x="704" y="495"/>
                      <a:pt x="707" y="494"/>
                    </a:cubicBezTo>
                    <a:cubicBezTo>
                      <a:pt x="719" y="490"/>
                      <a:pt x="727" y="495"/>
                      <a:pt x="727" y="508"/>
                    </a:cubicBezTo>
                    <a:cubicBezTo>
                      <a:pt x="727" y="518"/>
                      <a:pt x="727" y="529"/>
                      <a:pt x="727" y="540"/>
                    </a:cubicBezTo>
                    <a:cubicBezTo>
                      <a:pt x="711" y="540"/>
                      <a:pt x="694" y="541"/>
                      <a:pt x="676" y="540"/>
                    </a:cubicBezTo>
                    <a:cubicBezTo>
                      <a:pt x="652" y="539"/>
                      <a:pt x="636" y="548"/>
                      <a:pt x="622" y="567"/>
                    </a:cubicBezTo>
                    <a:cubicBezTo>
                      <a:pt x="613" y="579"/>
                      <a:pt x="601" y="590"/>
                      <a:pt x="590" y="601"/>
                    </a:cubicBezTo>
                    <a:cubicBezTo>
                      <a:pt x="586" y="601"/>
                      <a:pt x="582" y="601"/>
                      <a:pt x="577" y="601"/>
                    </a:cubicBezTo>
                    <a:cubicBezTo>
                      <a:pt x="576" y="600"/>
                      <a:pt x="574" y="600"/>
                      <a:pt x="572" y="599"/>
                    </a:cubicBezTo>
                    <a:cubicBezTo>
                      <a:pt x="572" y="599"/>
                      <a:pt x="572" y="599"/>
                      <a:pt x="572" y="599"/>
                    </a:cubicBezTo>
                    <a:cubicBezTo>
                      <a:pt x="571" y="598"/>
                      <a:pt x="570" y="595"/>
                      <a:pt x="569" y="595"/>
                    </a:cubicBezTo>
                    <a:cubicBezTo>
                      <a:pt x="554" y="595"/>
                      <a:pt x="538" y="595"/>
                      <a:pt x="526" y="606"/>
                    </a:cubicBezTo>
                    <a:cubicBezTo>
                      <a:pt x="526" y="606"/>
                      <a:pt x="526" y="606"/>
                      <a:pt x="526" y="606"/>
                    </a:cubicBezTo>
                    <a:cubicBezTo>
                      <a:pt x="520" y="609"/>
                      <a:pt x="513" y="611"/>
                      <a:pt x="506" y="614"/>
                    </a:cubicBezTo>
                    <a:cubicBezTo>
                      <a:pt x="506" y="614"/>
                      <a:pt x="506" y="614"/>
                      <a:pt x="506" y="614"/>
                    </a:cubicBezTo>
                    <a:cubicBezTo>
                      <a:pt x="506" y="613"/>
                      <a:pt x="505" y="612"/>
                      <a:pt x="504" y="611"/>
                    </a:cubicBezTo>
                    <a:cubicBezTo>
                      <a:pt x="504" y="611"/>
                      <a:pt x="504" y="611"/>
                      <a:pt x="504" y="611"/>
                    </a:cubicBezTo>
                    <a:cubicBezTo>
                      <a:pt x="501" y="607"/>
                      <a:pt x="499" y="603"/>
                      <a:pt x="496" y="600"/>
                    </a:cubicBezTo>
                    <a:cubicBezTo>
                      <a:pt x="495" y="599"/>
                      <a:pt x="490" y="602"/>
                      <a:pt x="487" y="604"/>
                    </a:cubicBezTo>
                    <a:cubicBezTo>
                      <a:pt x="487" y="604"/>
                      <a:pt x="487" y="604"/>
                      <a:pt x="487" y="604"/>
                    </a:cubicBezTo>
                    <a:cubicBezTo>
                      <a:pt x="481" y="603"/>
                      <a:pt x="474" y="602"/>
                      <a:pt x="468" y="600"/>
                    </a:cubicBezTo>
                    <a:cubicBezTo>
                      <a:pt x="456" y="594"/>
                      <a:pt x="444" y="600"/>
                      <a:pt x="441" y="614"/>
                    </a:cubicBezTo>
                    <a:cubicBezTo>
                      <a:pt x="441" y="614"/>
                      <a:pt x="441" y="614"/>
                      <a:pt x="441" y="614"/>
                    </a:cubicBezTo>
                    <a:cubicBezTo>
                      <a:pt x="432" y="611"/>
                      <a:pt x="423" y="608"/>
                      <a:pt x="419" y="597"/>
                    </a:cubicBezTo>
                    <a:cubicBezTo>
                      <a:pt x="417" y="592"/>
                      <a:pt x="410" y="588"/>
                      <a:pt x="405" y="585"/>
                    </a:cubicBezTo>
                    <a:cubicBezTo>
                      <a:pt x="391" y="577"/>
                      <a:pt x="381" y="566"/>
                      <a:pt x="373" y="552"/>
                    </a:cubicBezTo>
                    <a:cubicBezTo>
                      <a:pt x="371" y="546"/>
                      <a:pt x="365" y="541"/>
                      <a:pt x="359" y="539"/>
                    </a:cubicBezTo>
                    <a:cubicBezTo>
                      <a:pt x="356" y="538"/>
                      <a:pt x="349" y="544"/>
                      <a:pt x="346" y="549"/>
                    </a:cubicBezTo>
                    <a:cubicBezTo>
                      <a:pt x="340" y="559"/>
                      <a:pt x="333" y="560"/>
                      <a:pt x="325" y="553"/>
                    </a:cubicBezTo>
                    <a:cubicBezTo>
                      <a:pt x="315" y="545"/>
                      <a:pt x="307" y="549"/>
                      <a:pt x="299" y="556"/>
                    </a:cubicBezTo>
                    <a:cubicBezTo>
                      <a:pt x="289" y="565"/>
                      <a:pt x="284" y="565"/>
                      <a:pt x="273" y="556"/>
                    </a:cubicBezTo>
                    <a:cubicBezTo>
                      <a:pt x="256" y="541"/>
                      <a:pt x="241" y="524"/>
                      <a:pt x="230" y="504"/>
                    </a:cubicBezTo>
                    <a:cubicBezTo>
                      <a:pt x="227" y="498"/>
                      <a:pt x="224" y="490"/>
                      <a:pt x="224" y="482"/>
                    </a:cubicBezTo>
                    <a:cubicBezTo>
                      <a:pt x="223" y="471"/>
                      <a:pt x="218" y="463"/>
                      <a:pt x="208" y="458"/>
                    </a:cubicBezTo>
                    <a:cubicBezTo>
                      <a:pt x="204" y="456"/>
                      <a:pt x="200" y="454"/>
                      <a:pt x="196" y="452"/>
                    </a:cubicBezTo>
                    <a:cubicBezTo>
                      <a:pt x="178" y="444"/>
                      <a:pt x="171" y="429"/>
                      <a:pt x="171" y="410"/>
                    </a:cubicBezTo>
                    <a:cubicBezTo>
                      <a:pt x="171" y="408"/>
                      <a:pt x="171" y="406"/>
                      <a:pt x="170" y="405"/>
                    </a:cubicBezTo>
                    <a:cubicBezTo>
                      <a:pt x="151" y="384"/>
                      <a:pt x="132" y="362"/>
                      <a:pt x="103" y="355"/>
                    </a:cubicBezTo>
                    <a:cubicBezTo>
                      <a:pt x="103" y="355"/>
                      <a:pt x="103" y="355"/>
                      <a:pt x="103" y="355"/>
                    </a:cubicBezTo>
                    <a:cubicBezTo>
                      <a:pt x="104" y="348"/>
                      <a:pt x="105" y="342"/>
                      <a:pt x="105" y="336"/>
                    </a:cubicBezTo>
                    <a:cubicBezTo>
                      <a:pt x="105" y="333"/>
                      <a:pt x="105" y="330"/>
                      <a:pt x="103" y="328"/>
                    </a:cubicBezTo>
                    <a:cubicBezTo>
                      <a:pt x="91" y="314"/>
                      <a:pt x="79" y="297"/>
                      <a:pt x="57" y="296"/>
                    </a:cubicBezTo>
                    <a:cubicBezTo>
                      <a:pt x="46" y="296"/>
                      <a:pt x="41" y="293"/>
                      <a:pt x="42" y="281"/>
                    </a:cubicBezTo>
                    <a:cubicBezTo>
                      <a:pt x="43" y="269"/>
                      <a:pt x="36" y="264"/>
                      <a:pt x="20" y="262"/>
                    </a:cubicBezTo>
                    <a:cubicBezTo>
                      <a:pt x="14" y="261"/>
                      <a:pt x="8" y="262"/>
                      <a:pt x="4" y="262"/>
                    </a:cubicBezTo>
                    <a:cubicBezTo>
                      <a:pt x="2" y="254"/>
                      <a:pt x="1" y="249"/>
                      <a:pt x="0" y="243"/>
                    </a:cubicBezTo>
                    <a:cubicBezTo>
                      <a:pt x="0" y="241"/>
                      <a:pt x="1" y="239"/>
                      <a:pt x="2" y="237"/>
                    </a:cubicBezTo>
                    <a:cubicBezTo>
                      <a:pt x="3" y="234"/>
                      <a:pt x="6" y="232"/>
                      <a:pt x="6" y="229"/>
                    </a:cubicBezTo>
                    <a:cubicBezTo>
                      <a:pt x="7" y="212"/>
                      <a:pt x="22" y="208"/>
                      <a:pt x="34" y="201"/>
                    </a:cubicBezTo>
                    <a:cubicBezTo>
                      <a:pt x="40" y="197"/>
                      <a:pt x="45" y="192"/>
                      <a:pt x="49" y="186"/>
                    </a:cubicBezTo>
                    <a:cubicBezTo>
                      <a:pt x="61" y="167"/>
                      <a:pt x="71" y="147"/>
                      <a:pt x="83" y="128"/>
                    </a:cubicBezTo>
                    <a:cubicBezTo>
                      <a:pt x="87" y="123"/>
                      <a:pt x="94" y="121"/>
                      <a:pt x="99" y="118"/>
                    </a:cubicBezTo>
                    <a:cubicBezTo>
                      <a:pt x="100" y="117"/>
                      <a:pt x="101" y="118"/>
                      <a:pt x="102" y="117"/>
                    </a:cubicBezTo>
                    <a:cubicBezTo>
                      <a:pt x="132" y="115"/>
                      <a:pt x="132" y="115"/>
                      <a:pt x="145" y="144"/>
                    </a:cubicBezTo>
                    <a:cubicBezTo>
                      <a:pt x="149" y="153"/>
                      <a:pt x="155" y="163"/>
                      <a:pt x="162" y="170"/>
                    </a:cubicBezTo>
                    <a:cubicBezTo>
                      <a:pt x="166" y="174"/>
                      <a:pt x="174" y="174"/>
                      <a:pt x="180" y="173"/>
                    </a:cubicBezTo>
                    <a:cubicBezTo>
                      <a:pt x="199" y="171"/>
                      <a:pt x="218" y="168"/>
                      <a:pt x="238" y="167"/>
                    </a:cubicBezTo>
                    <a:cubicBezTo>
                      <a:pt x="242" y="166"/>
                      <a:pt x="246" y="168"/>
                      <a:pt x="250" y="170"/>
                    </a:cubicBezTo>
                    <a:cubicBezTo>
                      <a:pt x="259" y="173"/>
                      <a:pt x="267" y="176"/>
                      <a:pt x="276" y="179"/>
                    </a:cubicBezTo>
                    <a:cubicBezTo>
                      <a:pt x="289" y="184"/>
                      <a:pt x="300" y="182"/>
                      <a:pt x="305" y="167"/>
                    </a:cubicBezTo>
                    <a:cubicBezTo>
                      <a:pt x="308" y="159"/>
                      <a:pt x="314" y="158"/>
                      <a:pt x="322" y="159"/>
                    </a:cubicBezTo>
                    <a:cubicBezTo>
                      <a:pt x="331" y="160"/>
                      <a:pt x="335" y="156"/>
                      <a:pt x="336" y="147"/>
                    </a:cubicBezTo>
                    <a:cubicBezTo>
                      <a:pt x="338" y="128"/>
                      <a:pt x="358" y="119"/>
                      <a:pt x="373" y="130"/>
                    </a:cubicBezTo>
                    <a:cubicBezTo>
                      <a:pt x="381" y="135"/>
                      <a:pt x="388" y="141"/>
                      <a:pt x="396" y="147"/>
                    </a:cubicBezTo>
                    <a:cubicBezTo>
                      <a:pt x="417" y="161"/>
                      <a:pt x="429" y="159"/>
                      <a:pt x="445" y="140"/>
                    </a:cubicBezTo>
                    <a:cubicBezTo>
                      <a:pt x="463" y="117"/>
                      <a:pt x="482" y="95"/>
                      <a:pt x="501" y="74"/>
                    </a:cubicBezTo>
                    <a:cubicBezTo>
                      <a:pt x="505" y="68"/>
                      <a:pt x="506" y="64"/>
                      <a:pt x="504" y="58"/>
                    </a:cubicBezTo>
                    <a:cubicBezTo>
                      <a:pt x="499" y="44"/>
                      <a:pt x="494" y="30"/>
                      <a:pt x="489" y="14"/>
                    </a:cubicBezTo>
                    <a:cubicBezTo>
                      <a:pt x="507" y="9"/>
                      <a:pt x="524" y="5"/>
                      <a:pt x="543" y="0"/>
                    </a:cubicBezTo>
                    <a:cubicBezTo>
                      <a:pt x="543" y="19"/>
                      <a:pt x="545" y="37"/>
                      <a:pt x="543" y="54"/>
                    </a:cubicBezTo>
                    <a:cubicBezTo>
                      <a:pt x="540" y="79"/>
                      <a:pt x="548" y="95"/>
                      <a:pt x="569" y="106"/>
                    </a:cubicBezTo>
                    <a:cubicBezTo>
                      <a:pt x="570" y="107"/>
                      <a:pt x="570" y="107"/>
                      <a:pt x="571" y="108"/>
                    </a:cubicBezTo>
                    <a:cubicBezTo>
                      <a:pt x="589" y="117"/>
                      <a:pt x="596" y="131"/>
                      <a:pt x="592" y="151"/>
                    </a:cubicBezTo>
                    <a:cubicBezTo>
                      <a:pt x="590" y="159"/>
                      <a:pt x="595" y="164"/>
                      <a:pt x="602" y="169"/>
                    </a:cubicBezTo>
                    <a:cubicBezTo>
                      <a:pt x="610" y="174"/>
                      <a:pt x="616" y="180"/>
                      <a:pt x="622" y="186"/>
                    </a:cubicBezTo>
                    <a:cubicBezTo>
                      <a:pt x="624" y="188"/>
                      <a:pt x="625" y="192"/>
                      <a:pt x="625" y="195"/>
                    </a:cubicBezTo>
                    <a:cubicBezTo>
                      <a:pt x="625" y="213"/>
                      <a:pt x="624" y="231"/>
                      <a:pt x="625" y="249"/>
                    </a:cubicBezTo>
                    <a:cubicBezTo>
                      <a:pt x="625" y="258"/>
                      <a:pt x="627" y="266"/>
                      <a:pt x="628" y="275"/>
                    </a:cubicBezTo>
                    <a:close/>
                  </a:path>
                </a:pathLst>
              </a:custGeom>
              <a:solidFill>
                <a:srgbClr val="009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1" name="Freeform 176"/>
              <p:cNvSpPr>
                <a:spLocks/>
              </p:cNvSpPr>
              <p:nvPr/>
            </p:nvSpPr>
            <p:spPr bwMode="auto">
              <a:xfrm>
                <a:off x="5810929" y="2862931"/>
                <a:ext cx="787001" cy="897974"/>
              </a:xfrm>
              <a:custGeom>
                <a:avLst/>
                <a:gdLst>
                  <a:gd name="T0" fmla="*/ 226 w 327"/>
                  <a:gd name="T1" fmla="*/ 27 h 373"/>
                  <a:gd name="T2" fmla="*/ 259 w 327"/>
                  <a:gd name="T3" fmla="*/ 0 h 373"/>
                  <a:gd name="T4" fmla="*/ 275 w 327"/>
                  <a:gd name="T5" fmla="*/ 27 h 373"/>
                  <a:gd name="T6" fmla="*/ 299 w 327"/>
                  <a:gd name="T7" fmla="*/ 81 h 373"/>
                  <a:gd name="T8" fmla="*/ 307 w 327"/>
                  <a:gd name="T9" fmla="*/ 101 h 373"/>
                  <a:gd name="T10" fmla="*/ 314 w 327"/>
                  <a:gd name="T11" fmla="*/ 179 h 373"/>
                  <a:gd name="T12" fmla="*/ 306 w 327"/>
                  <a:gd name="T13" fmla="*/ 190 h 373"/>
                  <a:gd name="T14" fmla="*/ 279 w 327"/>
                  <a:gd name="T15" fmla="*/ 233 h 373"/>
                  <a:gd name="T16" fmla="*/ 277 w 327"/>
                  <a:gd name="T17" fmla="*/ 235 h 373"/>
                  <a:gd name="T18" fmla="*/ 262 w 327"/>
                  <a:gd name="T19" fmla="*/ 257 h 373"/>
                  <a:gd name="T20" fmla="*/ 242 w 327"/>
                  <a:gd name="T21" fmla="*/ 257 h 373"/>
                  <a:gd name="T22" fmla="*/ 224 w 327"/>
                  <a:gd name="T23" fmla="*/ 246 h 373"/>
                  <a:gd name="T24" fmla="*/ 185 w 327"/>
                  <a:gd name="T25" fmla="*/ 270 h 373"/>
                  <a:gd name="T26" fmla="*/ 173 w 327"/>
                  <a:gd name="T27" fmla="*/ 273 h 373"/>
                  <a:gd name="T28" fmla="*/ 140 w 327"/>
                  <a:gd name="T29" fmla="*/ 286 h 373"/>
                  <a:gd name="T30" fmla="*/ 127 w 327"/>
                  <a:gd name="T31" fmla="*/ 345 h 373"/>
                  <a:gd name="T32" fmla="*/ 76 w 327"/>
                  <a:gd name="T33" fmla="*/ 345 h 373"/>
                  <a:gd name="T34" fmla="*/ 52 w 327"/>
                  <a:gd name="T35" fmla="*/ 350 h 373"/>
                  <a:gd name="T36" fmla="*/ 38 w 327"/>
                  <a:gd name="T37" fmla="*/ 356 h 373"/>
                  <a:gd name="T38" fmla="*/ 34 w 327"/>
                  <a:gd name="T39" fmla="*/ 360 h 373"/>
                  <a:gd name="T40" fmla="*/ 24 w 327"/>
                  <a:gd name="T41" fmla="*/ 373 h 373"/>
                  <a:gd name="T42" fmla="*/ 0 w 327"/>
                  <a:gd name="T43" fmla="*/ 367 h 373"/>
                  <a:gd name="T44" fmla="*/ 16 w 327"/>
                  <a:gd name="T45" fmla="*/ 255 h 373"/>
                  <a:gd name="T46" fmla="*/ 35 w 327"/>
                  <a:gd name="T47" fmla="*/ 213 h 373"/>
                  <a:gd name="T48" fmla="*/ 45 w 327"/>
                  <a:gd name="T49" fmla="*/ 201 h 373"/>
                  <a:gd name="T50" fmla="*/ 47 w 327"/>
                  <a:gd name="T51" fmla="*/ 199 h 373"/>
                  <a:gd name="T52" fmla="*/ 50 w 327"/>
                  <a:gd name="T53" fmla="*/ 196 h 373"/>
                  <a:gd name="T54" fmla="*/ 52 w 327"/>
                  <a:gd name="T55" fmla="*/ 194 h 373"/>
                  <a:gd name="T56" fmla="*/ 55 w 327"/>
                  <a:gd name="T57" fmla="*/ 191 h 373"/>
                  <a:gd name="T58" fmla="*/ 57 w 327"/>
                  <a:gd name="T59" fmla="*/ 189 h 373"/>
                  <a:gd name="T60" fmla="*/ 60 w 327"/>
                  <a:gd name="T61" fmla="*/ 186 h 373"/>
                  <a:gd name="T62" fmla="*/ 99 w 327"/>
                  <a:gd name="T63" fmla="*/ 143 h 373"/>
                  <a:gd name="T64" fmla="*/ 96 w 327"/>
                  <a:gd name="T65" fmla="*/ 130 h 373"/>
                  <a:gd name="T66" fmla="*/ 94 w 327"/>
                  <a:gd name="T67" fmla="*/ 127 h 373"/>
                  <a:gd name="T68" fmla="*/ 70 w 327"/>
                  <a:gd name="T69" fmla="*/ 110 h 373"/>
                  <a:gd name="T70" fmla="*/ 77 w 327"/>
                  <a:gd name="T71" fmla="*/ 40 h 373"/>
                  <a:gd name="T72" fmla="*/ 109 w 327"/>
                  <a:gd name="T73" fmla="*/ 34 h 373"/>
                  <a:gd name="T74" fmla="*/ 123 w 327"/>
                  <a:gd name="T75" fmla="*/ 30 h 373"/>
                  <a:gd name="T76" fmla="*/ 140 w 327"/>
                  <a:gd name="T77" fmla="*/ 37 h 373"/>
                  <a:gd name="T78" fmla="*/ 142 w 327"/>
                  <a:gd name="T79" fmla="*/ 40 h 373"/>
                  <a:gd name="T80" fmla="*/ 162 w 327"/>
                  <a:gd name="T81" fmla="*/ 32 h 373"/>
                  <a:gd name="T82" fmla="*/ 208 w 327"/>
                  <a:gd name="T83" fmla="*/ 25 h 373"/>
                  <a:gd name="T84" fmla="*/ 213 w 327"/>
                  <a:gd name="T85" fmla="*/ 27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73">
                    <a:moveTo>
                      <a:pt x="213" y="27"/>
                    </a:moveTo>
                    <a:cubicBezTo>
                      <a:pt x="218" y="27"/>
                      <a:pt x="222" y="27"/>
                      <a:pt x="226" y="27"/>
                    </a:cubicBezTo>
                    <a:cubicBezTo>
                      <a:pt x="233" y="33"/>
                      <a:pt x="237" y="28"/>
                      <a:pt x="240" y="24"/>
                    </a:cubicBezTo>
                    <a:cubicBezTo>
                      <a:pt x="247" y="16"/>
                      <a:pt x="253" y="9"/>
                      <a:pt x="259" y="0"/>
                    </a:cubicBezTo>
                    <a:cubicBezTo>
                      <a:pt x="261" y="5"/>
                      <a:pt x="264" y="8"/>
                      <a:pt x="264" y="10"/>
                    </a:cubicBezTo>
                    <a:cubicBezTo>
                      <a:pt x="262" y="20"/>
                      <a:pt x="269" y="25"/>
                      <a:pt x="275" y="27"/>
                    </a:cubicBezTo>
                    <a:cubicBezTo>
                      <a:pt x="285" y="31"/>
                      <a:pt x="285" y="37"/>
                      <a:pt x="284" y="46"/>
                    </a:cubicBezTo>
                    <a:cubicBezTo>
                      <a:pt x="282" y="58"/>
                      <a:pt x="290" y="74"/>
                      <a:pt x="299" y="81"/>
                    </a:cubicBezTo>
                    <a:cubicBezTo>
                      <a:pt x="299" y="81"/>
                      <a:pt x="299" y="81"/>
                      <a:pt x="299" y="81"/>
                    </a:cubicBezTo>
                    <a:cubicBezTo>
                      <a:pt x="302" y="88"/>
                      <a:pt x="304" y="95"/>
                      <a:pt x="307" y="101"/>
                    </a:cubicBezTo>
                    <a:cubicBezTo>
                      <a:pt x="315" y="119"/>
                      <a:pt x="327" y="137"/>
                      <a:pt x="320" y="158"/>
                    </a:cubicBezTo>
                    <a:cubicBezTo>
                      <a:pt x="318" y="165"/>
                      <a:pt x="316" y="172"/>
                      <a:pt x="314" y="179"/>
                    </a:cubicBezTo>
                    <a:cubicBezTo>
                      <a:pt x="314" y="179"/>
                      <a:pt x="314" y="179"/>
                      <a:pt x="314" y="179"/>
                    </a:cubicBezTo>
                    <a:cubicBezTo>
                      <a:pt x="311" y="183"/>
                      <a:pt x="309" y="186"/>
                      <a:pt x="306" y="190"/>
                    </a:cubicBezTo>
                    <a:cubicBezTo>
                      <a:pt x="304" y="193"/>
                      <a:pt x="303" y="198"/>
                      <a:pt x="300" y="199"/>
                    </a:cubicBezTo>
                    <a:cubicBezTo>
                      <a:pt x="286" y="206"/>
                      <a:pt x="283" y="220"/>
                      <a:pt x="279" y="233"/>
                    </a:cubicBezTo>
                    <a:cubicBezTo>
                      <a:pt x="279" y="233"/>
                      <a:pt x="279" y="233"/>
                      <a:pt x="279" y="233"/>
                    </a:cubicBezTo>
                    <a:cubicBezTo>
                      <a:pt x="279" y="233"/>
                      <a:pt x="278" y="234"/>
                      <a:pt x="277" y="235"/>
                    </a:cubicBezTo>
                    <a:cubicBezTo>
                      <a:pt x="277" y="235"/>
                      <a:pt x="277" y="235"/>
                      <a:pt x="277" y="235"/>
                    </a:cubicBezTo>
                    <a:cubicBezTo>
                      <a:pt x="272" y="242"/>
                      <a:pt x="267" y="250"/>
                      <a:pt x="262" y="257"/>
                    </a:cubicBezTo>
                    <a:cubicBezTo>
                      <a:pt x="259" y="260"/>
                      <a:pt x="255" y="264"/>
                      <a:pt x="251" y="265"/>
                    </a:cubicBezTo>
                    <a:cubicBezTo>
                      <a:pt x="249" y="265"/>
                      <a:pt x="246" y="260"/>
                      <a:pt x="242" y="257"/>
                    </a:cubicBezTo>
                    <a:cubicBezTo>
                      <a:pt x="240" y="259"/>
                      <a:pt x="237" y="260"/>
                      <a:pt x="233" y="262"/>
                    </a:cubicBezTo>
                    <a:cubicBezTo>
                      <a:pt x="230" y="257"/>
                      <a:pt x="227" y="252"/>
                      <a:pt x="224" y="246"/>
                    </a:cubicBezTo>
                    <a:cubicBezTo>
                      <a:pt x="212" y="249"/>
                      <a:pt x="212" y="249"/>
                      <a:pt x="210" y="261"/>
                    </a:cubicBezTo>
                    <a:cubicBezTo>
                      <a:pt x="202" y="265"/>
                      <a:pt x="197" y="277"/>
                      <a:pt x="185" y="270"/>
                    </a:cubicBezTo>
                    <a:cubicBezTo>
                      <a:pt x="184" y="267"/>
                      <a:pt x="183" y="264"/>
                      <a:pt x="182" y="257"/>
                    </a:cubicBezTo>
                    <a:cubicBezTo>
                      <a:pt x="178" y="264"/>
                      <a:pt x="175" y="268"/>
                      <a:pt x="173" y="273"/>
                    </a:cubicBezTo>
                    <a:cubicBezTo>
                      <a:pt x="165" y="276"/>
                      <a:pt x="157" y="279"/>
                      <a:pt x="148" y="282"/>
                    </a:cubicBezTo>
                    <a:cubicBezTo>
                      <a:pt x="145" y="284"/>
                      <a:pt x="141" y="286"/>
                      <a:pt x="140" y="286"/>
                    </a:cubicBezTo>
                    <a:cubicBezTo>
                      <a:pt x="137" y="296"/>
                      <a:pt x="135" y="304"/>
                      <a:pt x="134" y="312"/>
                    </a:cubicBezTo>
                    <a:cubicBezTo>
                      <a:pt x="124" y="321"/>
                      <a:pt x="123" y="332"/>
                      <a:pt x="127" y="345"/>
                    </a:cubicBezTo>
                    <a:cubicBezTo>
                      <a:pt x="120" y="345"/>
                      <a:pt x="114" y="345"/>
                      <a:pt x="108" y="345"/>
                    </a:cubicBezTo>
                    <a:cubicBezTo>
                      <a:pt x="97" y="345"/>
                      <a:pt x="86" y="344"/>
                      <a:pt x="76" y="345"/>
                    </a:cubicBezTo>
                    <a:cubicBezTo>
                      <a:pt x="68" y="345"/>
                      <a:pt x="60" y="348"/>
                      <a:pt x="52" y="350"/>
                    </a:cubicBezTo>
                    <a:cubicBezTo>
                      <a:pt x="52" y="350"/>
                      <a:pt x="52" y="350"/>
                      <a:pt x="52" y="350"/>
                    </a:cubicBezTo>
                    <a:cubicBezTo>
                      <a:pt x="48" y="351"/>
                      <a:pt x="45" y="352"/>
                      <a:pt x="41" y="354"/>
                    </a:cubicBezTo>
                    <a:cubicBezTo>
                      <a:pt x="40" y="354"/>
                      <a:pt x="39" y="355"/>
                      <a:pt x="38" y="356"/>
                    </a:cubicBezTo>
                    <a:cubicBezTo>
                      <a:pt x="37" y="357"/>
                      <a:pt x="37" y="357"/>
                      <a:pt x="36" y="358"/>
                    </a:cubicBezTo>
                    <a:cubicBezTo>
                      <a:pt x="35" y="359"/>
                      <a:pt x="35" y="359"/>
                      <a:pt x="34" y="360"/>
                    </a:cubicBezTo>
                    <a:cubicBezTo>
                      <a:pt x="32" y="363"/>
                      <a:pt x="29" y="366"/>
                      <a:pt x="27" y="369"/>
                    </a:cubicBezTo>
                    <a:cubicBezTo>
                      <a:pt x="26" y="370"/>
                      <a:pt x="25" y="372"/>
                      <a:pt x="24" y="373"/>
                    </a:cubicBezTo>
                    <a:cubicBezTo>
                      <a:pt x="21" y="372"/>
                      <a:pt x="18" y="372"/>
                      <a:pt x="16" y="372"/>
                    </a:cubicBezTo>
                    <a:cubicBezTo>
                      <a:pt x="11" y="370"/>
                      <a:pt x="7" y="369"/>
                      <a:pt x="0" y="367"/>
                    </a:cubicBezTo>
                    <a:cubicBezTo>
                      <a:pt x="2" y="330"/>
                      <a:pt x="2" y="292"/>
                      <a:pt x="16" y="255"/>
                    </a:cubicBezTo>
                    <a:cubicBezTo>
                      <a:pt x="16" y="255"/>
                      <a:pt x="16" y="255"/>
                      <a:pt x="16" y="255"/>
                    </a:cubicBezTo>
                    <a:cubicBezTo>
                      <a:pt x="17" y="253"/>
                      <a:pt x="20" y="251"/>
                      <a:pt x="20" y="250"/>
                    </a:cubicBezTo>
                    <a:cubicBezTo>
                      <a:pt x="20" y="235"/>
                      <a:pt x="23" y="222"/>
                      <a:pt x="35" y="213"/>
                    </a:cubicBezTo>
                    <a:cubicBezTo>
                      <a:pt x="35" y="213"/>
                      <a:pt x="35" y="213"/>
                      <a:pt x="35" y="213"/>
                    </a:cubicBezTo>
                    <a:cubicBezTo>
                      <a:pt x="38" y="209"/>
                      <a:pt x="42" y="205"/>
                      <a:pt x="45" y="201"/>
                    </a:cubicBezTo>
                    <a:cubicBezTo>
                      <a:pt x="45" y="201"/>
                      <a:pt x="45" y="201"/>
                      <a:pt x="45" y="201"/>
                    </a:cubicBezTo>
                    <a:cubicBezTo>
                      <a:pt x="46" y="200"/>
                      <a:pt x="47" y="199"/>
                      <a:pt x="47" y="199"/>
                    </a:cubicBezTo>
                    <a:cubicBezTo>
                      <a:pt x="47" y="199"/>
                      <a:pt x="47" y="199"/>
                      <a:pt x="47" y="199"/>
                    </a:cubicBezTo>
                    <a:cubicBezTo>
                      <a:pt x="48" y="198"/>
                      <a:pt x="49" y="197"/>
                      <a:pt x="50" y="196"/>
                    </a:cubicBezTo>
                    <a:cubicBezTo>
                      <a:pt x="50" y="196"/>
                      <a:pt x="50" y="196"/>
                      <a:pt x="50" y="196"/>
                    </a:cubicBezTo>
                    <a:cubicBezTo>
                      <a:pt x="51" y="195"/>
                      <a:pt x="51" y="194"/>
                      <a:pt x="52" y="194"/>
                    </a:cubicBezTo>
                    <a:cubicBezTo>
                      <a:pt x="52" y="194"/>
                      <a:pt x="52" y="194"/>
                      <a:pt x="52" y="194"/>
                    </a:cubicBezTo>
                    <a:cubicBezTo>
                      <a:pt x="53" y="193"/>
                      <a:pt x="54" y="192"/>
                      <a:pt x="55" y="191"/>
                    </a:cubicBezTo>
                    <a:cubicBezTo>
                      <a:pt x="55" y="191"/>
                      <a:pt x="55" y="191"/>
                      <a:pt x="55" y="191"/>
                    </a:cubicBezTo>
                    <a:cubicBezTo>
                      <a:pt x="55" y="190"/>
                      <a:pt x="56" y="190"/>
                      <a:pt x="57" y="189"/>
                    </a:cubicBezTo>
                    <a:cubicBezTo>
                      <a:pt x="57" y="189"/>
                      <a:pt x="57" y="189"/>
                      <a:pt x="57" y="189"/>
                    </a:cubicBezTo>
                    <a:cubicBezTo>
                      <a:pt x="58" y="188"/>
                      <a:pt x="59" y="187"/>
                      <a:pt x="60" y="186"/>
                    </a:cubicBezTo>
                    <a:cubicBezTo>
                      <a:pt x="60" y="186"/>
                      <a:pt x="60" y="186"/>
                      <a:pt x="60" y="186"/>
                    </a:cubicBezTo>
                    <a:cubicBezTo>
                      <a:pt x="76" y="175"/>
                      <a:pt x="90" y="161"/>
                      <a:pt x="99" y="143"/>
                    </a:cubicBezTo>
                    <a:cubicBezTo>
                      <a:pt x="100" y="140"/>
                      <a:pt x="97" y="134"/>
                      <a:pt x="96" y="130"/>
                    </a:cubicBezTo>
                    <a:cubicBezTo>
                      <a:pt x="96" y="130"/>
                      <a:pt x="96" y="130"/>
                      <a:pt x="96" y="130"/>
                    </a:cubicBezTo>
                    <a:cubicBezTo>
                      <a:pt x="95" y="129"/>
                      <a:pt x="95" y="128"/>
                      <a:pt x="94" y="127"/>
                    </a:cubicBezTo>
                    <a:cubicBezTo>
                      <a:pt x="94" y="127"/>
                      <a:pt x="94" y="127"/>
                      <a:pt x="94" y="127"/>
                    </a:cubicBezTo>
                    <a:cubicBezTo>
                      <a:pt x="89" y="124"/>
                      <a:pt x="83" y="119"/>
                      <a:pt x="78" y="119"/>
                    </a:cubicBezTo>
                    <a:cubicBezTo>
                      <a:pt x="70" y="120"/>
                      <a:pt x="69" y="116"/>
                      <a:pt x="70" y="110"/>
                    </a:cubicBezTo>
                    <a:cubicBezTo>
                      <a:pt x="72" y="91"/>
                      <a:pt x="74" y="73"/>
                      <a:pt x="76" y="54"/>
                    </a:cubicBezTo>
                    <a:cubicBezTo>
                      <a:pt x="77" y="49"/>
                      <a:pt x="77" y="44"/>
                      <a:pt x="77" y="40"/>
                    </a:cubicBezTo>
                    <a:cubicBezTo>
                      <a:pt x="77" y="40"/>
                      <a:pt x="77" y="40"/>
                      <a:pt x="77" y="40"/>
                    </a:cubicBezTo>
                    <a:cubicBezTo>
                      <a:pt x="86" y="31"/>
                      <a:pt x="95" y="22"/>
                      <a:pt x="109" y="34"/>
                    </a:cubicBezTo>
                    <a:cubicBezTo>
                      <a:pt x="111" y="36"/>
                      <a:pt x="118" y="31"/>
                      <a:pt x="123" y="30"/>
                    </a:cubicBezTo>
                    <a:cubicBezTo>
                      <a:pt x="123" y="30"/>
                      <a:pt x="123" y="30"/>
                      <a:pt x="123" y="30"/>
                    </a:cubicBezTo>
                    <a:cubicBezTo>
                      <a:pt x="129" y="32"/>
                      <a:pt x="134" y="35"/>
                      <a:pt x="140" y="37"/>
                    </a:cubicBezTo>
                    <a:cubicBezTo>
                      <a:pt x="140" y="37"/>
                      <a:pt x="140" y="37"/>
                      <a:pt x="140" y="37"/>
                    </a:cubicBezTo>
                    <a:cubicBezTo>
                      <a:pt x="141" y="38"/>
                      <a:pt x="142" y="39"/>
                      <a:pt x="142" y="40"/>
                    </a:cubicBezTo>
                    <a:cubicBezTo>
                      <a:pt x="142" y="40"/>
                      <a:pt x="142" y="40"/>
                      <a:pt x="142" y="40"/>
                    </a:cubicBezTo>
                    <a:cubicBezTo>
                      <a:pt x="146" y="42"/>
                      <a:pt x="150" y="45"/>
                      <a:pt x="152" y="47"/>
                    </a:cubicBezTo>
                    <a:cubicBezTo>
                      <a:pt x="156" y="41"/>
                      <a:pt x="159" y="37"/>
                      <a:pt x="162" y="32"/>
                    </a:cubicBezTo>
                    <a:cubicBezTo>
                      <a:pt x="162" y="32"/>
                      <a:pt x="162" y="32"/>
                      <a:pt x="162" y="32"/>
                    </a:cubicBezTo>
                    <a:cubicBezTo>
                      <a:pt x="178" y="30"/>
                      <a:pt x="193" y="28"/>
                      <a:pt x="208" y="25"/>
                    </a:cubicBezTo>
                    <a:cubicBezTo>
                      <a:pt x="208" y="25"/>
                      <a:pt x="208" y="25"/>
                      <a:pt x="208" y="25"/>
                    </a:cubicBezTo>
                    <a:cubicBezTo>
                      <a:pt x="210" y="26"/>
                      <a:pt x="212" y="26"/>
                      <a:pt x="213" y="27"/>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3" name="Freeform 178"/>
              <p:cNvSpPr>
                <a:spLocks/>
              </p:cNvSpPr>
              <p:nvPr/>
            </p:nvSpPr>
            <p:spPr bwMode="auto">
              <a:xfrm>
                <a:off x="7440926" y="1588255"/>
                <a:ext cx="1423320" cy="2197085"/>
              </a:xfrm>
              <a:custGeom>
                <a:avLst/>
                <a:gdLst>
                  <a:gd name="T0" fmla="*/ 303 w 591"/>
                  <a:gd name="T1" fmla="*/ 634 h 912"/>
                  <a:gd name="T2" fmla="*/ 185 w 591"/>
                  <a:gd name="T3" fmla="*/ 727 h 912"/>
                  <a:gd name="T4" fmla="*/ 143 w 591"/>
                  <a:gd name="T5" fmla="*/ 770 h 912"/>
                  <a:gd name="T6" fmla="*/ 131 w 591"/>
                  <a:gd name="T7" fmla="*/ 784 h 912"/>
                  <a:gd name="T8" fmla="*/ 106 w 591"/>
                  <a:gd name="T9" fmla="*/ 814 h 912"/>
                  <a:gd name="T10" fmla="*/ 87 w 591"/>
                  <a:gd name="T11" fmla="*/ 838 h 912"/>
                  <a:gd name="T12" fmla="*/ 63 w 591"/>
                  <a:gd name="T13" fmla="*/ 870 h 912"/>
                  <a:gd name="T14" fmla="*/ 38 w 591"/>
                  <a:gd name="T15" fmla="*/ 912 h 912"/>
                  <a:gd name="T16" fmla="*/ 20 w 591"/>
                  <a:gd name="T17" fmla="*/ 896 h 912"/>
                  <a:gd name="T18" fmla="*/ 17 w 591"/>
                  <a:gd name="T19" fmla="*/ 887 h 912"/>
                  <a:gd name="T20" fmla="*/ 0 w 591"/>
                  <a:gd name="T21" fmla="*/ 742 h 912"/>
                  <a:gd name="T22" fmla="*/ 6 w 591"/>
                  <a:gd name="T23" fmla="*/ 608 h 912"/>
                  <a:gd name="T24" fmla="*/ 15 w 591"/>
                  <a:gd name="T25" fmla="*/ 598 h 912"/>
                  <a:gd name="T26" fmla="*/ 18 w 591"/>
                  <a:gd name="T27" fmla="*/ 593 h 912"/>
                  <a:gd name="T28" fmla="*/ 24 w 591"/>
                  <a:gd name="T29" fmla="*/ 588 h 912"/>
                  <a:gd name="T30" fmla="*/ 95 w 591"/>
                  <a:gd name="T31" fmla="*/ 524 h 912"/>
                  <a:gd name="T32" fmla="*/ 111 w 591"/>
                  <a:gd name="T33" fmla="*/ 515 h 912"/>
                  <a:gd name="T34" fmla="*/ 130 w 591"/>
                  <a:gd name="T35" fmla="*/ 495 h 912"/>
                  <a:gd name="T36" fmla="*/ 185 w 591"/>
                  <a:gd name="T37" fmla="*/ 480 h 912"/>
                  <a:gd name="T38" fmla="*/ 243 w 591"/>
                  <a:gd name="T39" fmla="*/ 468 h 912"/>
                  <a:gd name="T40" fmla="*/ 245 w 591"/>
                  <a:gd name="T41" fmla="*/ 466 h 912"/>
                  <a:gd name="T42" fmla="*/ 257 w 591"/>
                  <a:gd name="T43" fmla="*/ 451 h 912"/>
                  <a:gd name="T44" fmla="*/ 270 w 591"/>
                  <a:gd name="T45" fmla="*/ 437 h 912"/>
                  <a:gd name="T46" fmla="*/ 284 w 591"/>
                  <a:gd name="T47" fmla="*/ 419 h 912"/>
                  <a:gd name="T48" fmla="*/ 297 w 591"/>
                  <a:gd name="T49" fmla="*/ 405 h 912"/>
                  <a:gd name="T50" fmla="*/ 336 w 591"/>
                  <a:gd name="T51" fmla="*/ 358 h 912"/>
                  <a:gd name="T52" fmla="*/ 362 w 591"/>
                  <a:gd name="T53" fmla="*/ 327 h 912"/>
                  <a:gd name="T54" fmla="*/ 375 w 591"/>
                  <a:gd name="T55" fmla="*/ 312 h 912"/>
                  <a:gd name="T56" fmla="*/ 402 w 591"/>
                  <a:gd name="T57" fmla="*/ 280 h 912"/>
                  <a:gd name="T58" fmla="*/ 415 w 591"/>
                  <a:gd name="T59" fmla="*/ 268 h 912"/>
                  <a:gd name="T60" fmla="*/ 351 w 591"/>
                  <a:gd name="T61" fmla="*/ 266 h 912"/>
                  <a:gd name="T62" fmla="*/ 165 w 591"/>
                  <a:gd name="T63" fmla="*/ 192 h 912"/>
                  <a:gd name="T64" fmla="*/ 160 w 591"/>
                  <a:gd name="T65" fmla="*/ 187 h 912"/>
                  <a:gd name="T66" fmla="*/ 126 w 591"/>
                  <a:gd name="T67" fmla="*/ 146 h 912"/>
                  <a:gd name="T68" fmla="*/ 123 w 591"/>
                  <a:gd name="T69" fmla="*/ 143 h 912"/>
                  <a:gd name="T70" fmla="*/ 116 w 591"/>
                  <a:gd name="T71" fmla="*/ 134 h 912"/>
                  <a:gd name="T72" fmla="*/ 107 w 591"/>
                  <a:gd name="T73" fmla="*/ 66 h 912"/>
                  <a:gd name="T74" fmla="*/ 108 w 591"/>
                  <a:gd name="T75" fmla="*/ 63 h 912"/>
                  <a:gd name="T76" fmla="*/ 130 w 591"/>
                  <a:gd name="T77" fmla="*/ 44 h 912"/>
                  <a:gd name="T78" fmla="*/ 150 w 591"/>
                  <a:gd name="T79" fmla="*/ 72 h 912"/>
                  <a:gd name="T80" fmla="*/ 237 w 591"/>
                  <a:gd name="T81" fmla="*/ 102 h 912"/>
                  <a:gd name="T82" fmla="*/ 296 w 591"/>
                  <a:gd name="T83" fmla="*/ 83 h 912"/>
                  <a:gd name="T84" fmla="*/ 388 w 591"/>
                  <a:gd name="T85" fmla="*/ 60 h 912"/>
                  <a:gd name="T86" fmla="*/ 452 w 591"/>
                  <a:gd name="T87" fmla="*/ 51 h 912"/>
                  <a:gd name="T88" fmla="*/ 524 w 591"/>
                  <a:gd name="T89" fmla="*/ 35 h 912"/>
                  <a:gd name="T90" fmla="*/ 587 w 591"/>
                  <a:gd name="T91" fmla="*/ 11 h 912"/>
                  <a:gd name="T92" fmla="*/ 589 w 591"/>
                  <a:gd name="T93" fmla="*/ 74 h 912"/>
                  <a:gd name="T94" fmla="*/ 576 w 591"/>
                  <a:gd name="T95" fmla="*/ 129 h 912"/>
                  <a:gd name="T96" fmla="*/ 543 w 591"/>
                  <a:gd name="T97" fmla="*/ 231 h 912"/>
                  <a:gd name="T98" fmla="*/ 532 w 591"/>
                  <a:gd name="T99" fmla="*/ 259 h 912"/>
                  <a:gd name="T100" fmla="*/ 515 w 591"/>
                  <a:gd name="T101" fmla="*/ 285 h 912"/>
                  <a:gd name="T102" fmla="*/ 474 w 591"/>
                  <a:gd name="T103" fmla="*/ 384 h 912"/>
                  <a:gd name="T104" fmla="*/ 386 w 591"/>
                  <a:gd name="T105" fmla="*/ 539 h 912"/>
                  <a:gd name="T106" fmla="*/ 363 w 591"/>
                  <a:gd name="T107" fmla="*/ 567 h 912"/>
                  <a:gd name="T108" fmla="*/ 316 w 591"/>
                  <a:gd name="T109" fmla="*/ 622 h 912"/>
                  <a:gd name="T110" fmla="*/ 306 w 591"/>
                  <a:gd name="T111" fmla="*/ 63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91" h="912">
                    <a:moveTo>
                      <a:pt x="306" y="632"/>
                    </a:moveTo>
                    <a:cubicBezTo>
                      <a:pt x="305" y="632"/>
                      <a:pt x="304" y="633"/>
                      <a:pt x="303" y="634"/>
                    </a:cubicBezTo>
                    <a:cubicBezTo>
                      <a:pt x="274" y="656"/>
                      <a:pt x="244" y="678"/>
                      <a:pt x="214" y="700"/>
                    </a:cubicBezTo>
                    <a:cubicBezTo>
                      <a:pt x="204" y="708"/>
                      <a:pt x="195" y="718"/>
                      <a:pt x="185" y="727"/>
                    </a:cubicBezTo>
                    <a:cubicBezTo>
                      <a:pt x="172" y="741"/>
                      <a:pt x="159" y="754"/>
                      <a:pt x="145" y="767"/>
                    </a:cubicBezTo>
                    <a:cubicBezTo>
                      <a:pt x="145" y="768"/>
                      <a:pt x="144" y="769"/>
                      <a:pt x="143" y="770"/>
                    </a:cubicBezTo>
                    <a:cubicBezTo>
                      <a:pt x="140" y="773"/>
                      <a:pt x="137" y="777"/>
                      <a:pt x="135" y="781"/>
                    </a:cubicBezTo>
                    <a:cubicBezTo>
                      <a:pt x="133" y="782"/>
                      <a:pt x="132" y="783"/>
                      <a:pt x="131" y="784"/>
                    </a:cubicBezTo>
                    <a:cubicBezTo>
                      <a:pt x="127" y="789"/>
                      <a:pt x="123" y="794"/>
                      <a:pt x="119" y="799"/>
                    </a:cubicBezTo>
                    <a:cubicBezTo>
                      <a:pt x="115" y="804"/>
                      <a:pt x="111" y="809"/>
                      <a:pt x="106" y="814"/>
                    </a:cubicBezTo>
                    <a:cubicBezTo>
                      <a:pt x="102" y="819"/>
                      <a:pt x="98" y="824"/>
                      <a:pt x="94" y="828"/>
                    </a:cubicBezTo>
                    <a:cubicBezTo>
                      <a:pt x="92" y="832"/>
                      <a:pt x="89" y="835"/>
                      <a:pt x="87" y="838"/>
                    </a:cubicBezTo>
                    <a:cubicBezTo>
                      <a:pt x="80" y="848"/>
                      <a:pt x="72" y="858"/>
                      <a:pt x="65" y="868"/>
                    </a:cubicBezTo>
                    <a:cubicBezTo>
                      <a:pt x="64" y="868"/>
                      <a:pt x="63" y="869"/>
                      <a:pt x="63" y="870"/>
                    </a:cubicBezTo>
                    <a:cubicBezTo>
                      <a:pt x="60" y="870"/>
                      <a:pt x="58" y="870"/>
                      <a:pt x="58" y="870"/>
                    </a:cubicBezTo>
                    <a:cubicBezTo>
                      <a:pt x="51" y="884"/>
                      <a:pt x="45" y="898"/>
                      <a:pt x="38" y="912"/>
                    </a:cubicBezTo>
                    <a:cubicBezTo>
                      <a:pt x="36" y="911"/>
                      <a:pt x="33" y="910"/>
                      <a:pt x="32" y="909"/>
                    </a:cubicBezTo>
                    <a:cubicBezTo>
                      <a:pt x="28" y="905"/>
                      <a:pt x="24" y="900"/>
                      <a:pt x="20" y="896"/>
                    </a:cubicBezTo>
                    <a:cubicBezTo>
                      <a:pt x="20" y="896"/>
                      <a:pt x="20" y="896"/>
                      <a:pt x="20" y="896"/>
                    </a:cubicBezTo>
                    <a:cubicBezTo>
                      <a:pt x="19" y="893"/>
                      <a:pt x="19" y="889"/>
                      <a:pt x="17" y="887"/>
                    </a:cubicBezTo>
                    <a:cubicBezTo>
                      <a:pt x="4" y="873"/>
                      <a:pt x="0" y="856"/>
                      <a:pt x="0" y="837"/>
                    </a:cubicBezTo>
                    <a:cubicBezTo>
                      <a:pt x="1" y="805"/>
                      <a:pt x="0" y="774"/>
                      <a:pt x="0" y="742"/>
                    </a:cubicBezTo>
                    <a:cubicBezTo>
                      <a:pt x="0" y="709"/>
                      <a:pt x="0" y="675"/>
                      <a:pt x="0" y="642"/>
                    </a:cubicBezTo>
                    <a:cubicBezTo>
                      <a:pt x="2" y="631"/>
                      <a:pt x="4" y="619"/>
                      <a:pt x="6" y="608"/>
                    </a:cubicBezTo>
                    <a:cubicBezTo>
                      <a:pt x="6" y="608"/>
                      <a:pt x="6" y="608"/>
                      <a:pt x="6" y="608"/>
                    </a:cubicBezTo>
                    <a:cubicBezTo>
                      <a:pt x="9" y="604"/>
                      <a:pt x="12" y="601"/>
                      <a:pt x="15" y="598"/>
                    </a:cubicBezTo>
                    <a:cubicBezTo>
                      <a:pt x="15" y="598"/>
                      <a:pt x="15" y="598"/>
                      <a:pt x="15" y="598"/>
                    </a:cubicBezTo>
                    <a:cubicBezTo>
                      <a:pt x="16" y="596"/>
                      <a:pt x="17" y="595"/>
                      <a:pt x="18" y="593"/>
                    </a:cubicBezTo>
                    <a:cubicBezTo>
                      <a:pt x="18" y="593"/>
                      <a:pt x="18" y="593"/>
                      <a:pt x="18" y="593"/>
                    </a:cubicBezTo>
                    <a:cubicBezTo>
                      <a:pt x="20" y="592"/>
                      <a:pt x="23" y="590"/>
                      <a:pt x="24" y="588"/>
                    </a:cubicBezTo>
                    <a:cubicBezTo>
                      <a:pt x="29" y="581"/>
                      <a:pt x="34" y="573"/>
                      <a:pt x="38" y="565"/>
                    </a:cubicBezTo>
                    <a:cubicBezTo>
                      <a:pt x="50" y="541"/>
                      <a:pt x="67" y="526"/>
                      <a:pt x="95" y="524"/>
                    </a:cubicBezTo>
                    <a:cubicBezTo>
                      <a:pt x="100" y="524"/>
                      <a:pt x="106" y="518"/>
                      <a:pt x="111" y="515"/>
                    </a:cubicBezTo>
                    <a:cubicBezTo>
                      <a:pt x="111" y="515"/>
                      <a:pt x="111" y="515"/>
                      <a:pt x="111" y="515"/>
                    </a:cubicBezTo>
                    <a:cubicBezTo>
                      <a:pt x="117" y="508"/>
                      <a:pt x="124" y="502"/>
                      <a:pt x="130" y="495"/>
                    </a:cubicBezTo>
                    <a:cubicBezTo>
                      <a:pt x="130" y="495"/>
                      <a:pt x="130" y="495"/>
                      <a:pt x="130" y="495"/>
                    </a:cubicBezTo>
                    <a:cubicBezTo>
                      <a:pt x="133" y="494"/>
                      <a:pt x="136" y="493"/>
                      <a:pt x="139" y="492"/>
                    </a:cubicBezTo>
                    <a:cubicBezTo>
                      <a:pt x="155" y="488"/>
                      <a:pt x="169" y="482"/>
                      <a:pt x="185" y="480"/>
                    </a:cubicBezTo>
                    <a:cubicBezTo>
                      <a:pt x="196" y="478"/>
                      <a:pt x="208" y="481"/>
                      <a:pt x="220" y="481"/>
                    </a:cubicBezTo>
                    <a:cubicBezTo>
                      <a:pt x="230" y="481"/>
                      <a:pt x="238" y="478"/>
                      <a:pt x="243" y="468"/>
                    </a:cubicBezTo>
                    <a:cubicBezTo>
                      <a:pt x="243" y="468"/>
                      <a:pt x="243" y="468"/>
                      <a:pt x="243" y="468"/>
                    </a:cubicBezTo>
                    <a:cubicBezTo>
                      <a:pt x="243" y="468"/>
                      <a:pt x="244" y="467"/>
                      <a:pt x="245" y="466"/>
                    </a:cubicBezTo>
                    <a:cubicBezTo>
                      <a:pt x="245" y="466"/>
                      <a:pt x="245" y="466"/>
                      <a:pt x="245" y="466"/>
                    </a:cubicBezTo>
                    <a:cubicBezTo>
                      <a:pt x="249" y="461"/>
                      <a:pt x="253" y="456"/>
                      <a:pt x="257" y="451"/>
                    </a:cubicBezTo>
                    <a:cubicBezTo>
                      <a:pt x="257" y="451"/>
                      <a:pt x="257" y="451"/>
                      <a:pt x="257" y="451"/>
                    </a:cubicBezTo>
                    <a:cubicBezTo>
                      <a:pt x="261" y="446"/>
                      <a:pt x="266" y="442"/>
                      <a:pt x="270" y="437"/>
                    </a:cubicBezTo>
                    <a:cubicBezTo>
                      <a:pt x="270" y="437"/>
                      <a:pt x="270" y="437"/>
                      <a:pt x="270" y="437"/>
                    </a:cubicBezTo>
                    <a:cubicBezTo>
                      <a:pt x="274" y="431"/>
                      <a:pt x="279" y="425"/>
                      <a:pt x="284" y="419"/>
                    </a:cubicBezTo>
                    <a:cubicBezTo>
                      <a:pt x="284" y="420"/>
                      <a:pt x="284" y="420"/>
                      <a:pt x="284" y="420"/>
                    </a:cubicBezTo>
                    <a:cubicBezTo>
                      <a:pt x="288" y="415"/>
                      <a:pt x="292" y="410"/>
                      <a:pt x="297" y="405"/>
                    </a:cubicBezTo>
                    <a:cubicBezTo>
                      <a:pt x="296" y="405"/>
                      <a:pt x="296" y="405"/>
                      <a:pt x="296" y="405"/>
                    </a:cubicBezTo>
                    <a:cubicBezTo>
                      <a:pt x="309" y="389"/>
                      <a:pt x="323" y="374"/>
                      <a:pt x="336" y="358"/>
                    </a:cubicBezTo>
                    <a:cubicBezTo>
                      <a:pt x="336" y="358"/>
                      <a:pt x="336" y="358"/>
                      <a:pt x="336" y="358"/>
                    </a:cubicBezTo>
                    <a:cubicBezTo>
                      <a:pt x="344" y="348"/>
                      <a:pt x="353" y="337"/>
                      <a:pt x="362" y="327"/>
                    </a:cubicBezTo>
                    <a:cubicBezTo>
                      <a:pt x="362" y="327"/>
                      <a:pt x="362" y="327"/>
                      <a:pt x="362" y="327"/>
                    </a:cubicBezTo>
                    <a:cubicBezTo>
                      <a:pt x="366" y="322"/>
                      <a:pt x="371" y="317"/>
                      <a:pt x="375" y="312"/>
                    </a:cubicBezTo>
                    <a:cubicBezTo>
                      <a:pt x="375" y="312"/>
                      <a:pt x="375" y="312"/>
                      <a:pt x="375" y="312"/>
                    </a:cubicBezTo>
                    <a:cubicBezTo>
                      <a:pt x="384" y="301"/>
                      <a:pt x="393" y="291"/>
                      <a:pt x="402" y="280"/>
                    </a:cubicBezTo>
                    <a:cubicBezTo>
                      <a:pt x="401" y="280"/>
                      <a:pt x="401" y="280"/>
                      <a:pt x="401" y="280"/>
                    </a:cubicBezTo>
                    <a:cubicBezTo>
                      <a:pt x="405" y="277"/>
                      <a:pt x="409" y="274"/>
                      <a:pt x="415" y="268"/>
                    </a:cubicBezTo>
                    <a:cubicBezTo>
                      <a:pt x="402" y="268"/>
                      <a:pt x="393" y="268"/>
                      <a:pt x="384" y="268"/>
                    </a:cubicBezTo>
                    <a:cubicBezTo>
                      <a:pt x="373" y="267"/>
                      <a:pt x="361" y="269"/>
                      <a:pt x="351" y="266"/>
                    </a:cubicBezTo>
                    <a:cubicBezTo>
                      <a:pt x="289" y="242"/>
                      <a:pt x="227" y="217"/>
                      <a:pt x="164" y="192"/>
                    </a:cubicBezTo>
                    <a:cubicBezTo>
                      <a:pt x="165" y="192"/>
                      <a:pt x="165" y="192"/>
                      <a:pt x="165" y="192"/>
                    </a:cubicBezTo>
                    <a:cubicBezTo>
                      <a:pt x="163" y="191"/>
                      <a:pt x="161" y="189"/>
                      <a:pt x="160" y="187"/>
                    </a:cubicBezTo>
                    <a:cubicBezTo>
                      <a:pt x="160" y="187"/>
                      <a:pt x="160" y="187"/>
                      <a:pt x="160" y="187"/>
                    </a:cubicBezTo>
                    <a:cubicBezTo>
                      <a:pt x="158" y="186"/>
                      <a:pt x="157" y="183"/>
                      <a:pt x="155" y="182"/>
                    </a:cubicBezTo>
                    <a:cubicBezTo>
                      <a:pt x="138" y="176"/>
                      <a:pt x="134" y="160"/>
                      <a:pt x="126" y="146"/>
                    </a:cubicBezTo>
                    <a:cubicBezTo>
                      <a:pt x="125" y="145"/>
                      <a:pt x="124" y="144"/>
                      <a:pt x="123" y="143"/>
                    </a:cubicBezTo>
                    <a:cubicBezTo>
                      <a:pt x="123" y="143"/>
                      <a:pt x="123" y="143"/>
                      <a:pt x="123" y="143"/>
                    </a:cubicBezTo>
                    <a:cubicBezTo>
                      <a:pt x="121" y="140"/>
                      <a:pt x="118" y="137"/>
                      <a:pt x="116" y="134"/>
                    </a:cubicBezTo>
                    <a:cubicBezTo>
                      <a:pt x="116" y="134"/>
                      <a:pt x="116" y="134"/>
                      <a:pt x="116" y="134"/>
                    </a:cubicBezTo>
                    <a:cubicBezTo>
                      <a:pt x="114" y="131"/>
                      <a:pt x="113" y="128"/>
                      <a:pt x="111" y="126"/>
                    </a:cubicBezTo>
                    <a:cubicBezTo>
                      <a:pt x="91" y="101"/>
                      <a:pt x="90" y="93"/>
                      <a:pt x="107" y="66"/>
                    </a:cubicBezTo>
                    <a:cubicBezTo>
                      <a:pt x="108" y="65"/>
                      <a:pt x="108" y="64"/>
                      <a:pt x="108" y="63"/>
                    </a:cubicBezTo>
                    <a:cubicBezTo>
                      <a:pt x="108" y="63"/>
                      <a:pt x="108" y="63"/>
                      <a:pt x="108" y="63"/>
                    </a:cubicBezTo>
                    <a:cubicBezTo>
                      <a:pt x="112" y="57"/>
                      <a:pt x="117" y="52"/>
                      <a:pt x="120" y="45"/>
                    </a:cubicBezTo>
                    <a:cubicBezTo>
                      <a:pt x="123" y="39"/>
                      <a:pt x="126" y="41"/>
                      <a:pt x="130" y="44"/>
                    </a:cubicBezTo>
                    <a:cubicBezTo>
                      <a:pt x="133" y="48"/>
                      <a:pt x="137" y="53"/>
                      <a:pt x="141" y="57"/>
                    </a:cubicBezTo>
                    <a:cubicBezTo>
                      <a:pt x="144" y="62"/>
                      <a:pt x="147" y="67"/>
                      <a:pt x="150" y="72"/>
                    </a:cubicBezTo>
                    <a:cubicBezTo>
                      <a:pt x="155" y="78"/>
                      <a:pt x="159" y="84"/>
                      <a:pt x="164" y="90"/>
                    </a:cubicBezTo>
                    <a:cubicBezTo>
                      <a:pt x="183" y="111"/>
                      <a:pt x="210" y="116"/>
                      <a:pt x="237" y="102"/>
                    </a:cubicBezTo>
                    <a:cubicBezTo>
                      <a:pt x="243" y="99"/>
                      <a:pt x="248" y="95"/>
                      <a:pt x="254" y="91"/>
                    </a:cubicBezTo>
                    <a:cubicBezTo>
                      <a:pt x="266" y="80"/>
                      <a:pt x="281" y="79"/>
                      <a:pt x="296" y="83"/>
                    </a:cubicBezTo>
                    <a:cubicBezTo>
                      <a:pt x="315" y="89"/>
                      <a:pt x="332" y="85"/>
                      <a:pt x="347" y="72"/>
                    </a:cubicBezTo>
                    <a:cubicBezTo>
                      <a:pt x="359" y="61"/>
                      <a:pt x="371" y="56"/>
                      <a:pt x="388" y="60"/>
                    </a:cubicBezTo>
                    <a:cubicBezTo>
                      <a:pt x="398" y="62"/>
                      <a:pt x="409" y="56"/>
                      <a:pt x="420" y="54"/>
                    </a:cubicBezTo>
                    <a:cubicBezTo>
                      <a:pt x="430" y="53"/>
                      <a:pt x="441" y="52"/>
                      <a:pt x="452" y="51"/>
                    </a:cubicBezTo>
                    <a:cubicBezTo>
                      <a:pt x="461" y="50"/>
                      <a:pt x="470" y="51"/>
                      <a:pt x="478" y="48"/>
                    </a:cubicBezTo>
                    <a:cubicBezTo>
                      <a:pt x="494" y="45"/>
                      <a:pt x="509" y="38"/>
                      <a:pt x="524" y="35"/>
                    </a:cubicBezTo>
                    <a:cubicBezTo>
                      <a:pt x="536" y="32"/>
                      <a:pt x="545" y="27"/>
                      <a:pt x="551" y="16"/>
                    </a:cubicBezTo>
                    <a:cubicBezTo>
                      <a:pt x="559" y="2"/>
                      <a:pt x="575" y="0"/>
                      <a:pt x="587" y="11"/>
                    </a:cubicBezTo>
                    <a:cubicBezTo>
                      <a:pt x="590" y="13"/>
                      <a:pt x="591" y="20"/>
                      <a:pt x="591" y="25"/>
                    </a:cubicBezTo>
                    <a:cubicBezTo>
                      <a:pt x="591" y="41"/>
                      <a:pt x="589" y="58"/>
                      <a:pt x="589" y="74"/>
                    </a:cubicBezTo>
                    <a:cubicBezTo>
                      <a:pt x="590" y="87"/>
                      <a:pt x="588" y="98"/>
                      <a:pt x="582" y="109"/>
                    </a:cubicBezTo>
                    <a:cubicBezTo>
                      <a:pt x="578" y="115"/>
                      <a:pt x="576" y="122"/>
                      <a:pt x="576" y="129"/>
                    </a:cubicBezTo>
                    <a:cubicBezTo>
                      <a:pt x="577" y="158"/>
                      <a:pt x="572" y="184"/>
                      <a:pt x="553" y="208"/>
                    </a:cubicBezTo>
                    <a:cubicBezTo>
                      <a:pt x="548" y="214"/>
                      <a:pt x="546" y="223"/>
                      <a:pt x="543" y="231"/>
                    </a:cubicBezTo>
                    <a:cubicBezTo>
                      <a:pt x="540" y="240"/>
                      <a:pt x="536" y="249"/>
                      <a:pt x="533" y="258"/>
                    </a:cubicBezTo>
                    <a:cubicBezTo>
                      <a:pt x="532" y="258"/>
                      <a:pt x="532" y="259"/>
                      <a:pt x="532" y="259"/>
                    </a:cubicBezTo>
                    <a:cubicBezTo>
                      <a:pt x="531" y="260"/>
                      <a:pt x="530" y="261"/>
                      <a:pt x="529" y="261"/>
                    </a:cubicBezTo>
                    <a:cubicBezTo>
                      <a:pt x="520" y="266"/>
                      <a:pt x="517" y="274"/>
                      <a:pt x="515" y="285"/>
                    </a:cubicBezTo>
                    <a:cubicBezTo>
                      <a:pt x="514" y="296"/>
                      <a:pt x="509" y="308"/>
                      <a:pt x="502" y="317"/>
                    </a:cubicBezTo>
                    <a:cubicBezTo>
                      <a:pt x="489" y="338"/>
                      <a:pt x="480" y="360"/>
                      <a:pt x="474" y="384"/>
                    </a:cubicBezTo>
                    <a:cubicBezTo>
                      <a:pt x="468" y="402"/>
                      <a:pt x="460" y="420"/>
                      <a:pt x="450" y="437"/>
                    </a:cubicBezTo>
                    <a:cubicBezTo>
                      <a:pt x="430" y="471"/>
                      <a:pt x="408" y="505"/>
                      <a:pt x="386" y="539"/>
                    </a:cubicBezTo>
                    <a:cubicBezTo>
                      <a:pt x="382" y="544"/>
                      <a:pt x="377" y="549"/>
                      <a:pt x="373" y="555"/>
                    </a:cubicBezTo>
                    <a:cubicBezTo>
                      <a:pt x="370" y="559"/>
                      <a:pt x="366" y="563"/>
                      <a:pt x="363" y="567"/>
                    </a:cubicBezTo>
                    <a:cubicBezTo>
                      <a:pt x="350" y="583"/>
                      <a:pt x="336" y="599"/>
                      <a:pt x="323" y="615"/>
                    </a:cubicBezTo>
                    <a:cubicBezTo>
                      <a:pt x="320" y="617"/>
                      <a:pt x="318" y="619"/>
                      <a:pt x="316" y="622"/>
                    </a:cubicBezTo>
                    <a:cubicBezTo>
                      <a:pt x="315" y="623"/>
                      <a:pt x="314" y="624"/>
                      <a:pt x="313" y="624"/>
                    </a:cubicBezTo>
                    <a:cubicBezTo>
                      <a:pt x="311" y="627"/>
                      <a:pt x="308" y="629"/>
                      <a:pt x="306" y="632"/>
                    </a:cubicBezTo>
                    <a:close/>
                  </a:path>
                </a:pathLst>
              </a:custGeom>
              <a:solidFill>
                <a:srgbClr val="00A3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4" name="Freeform 179"/>
              <p:cNvSpPr>
                <a:spLocks/>
              </p:cNvSpPr>
              <p:nvPr/>
            </p:nvSpPr>
            <p:spPr bwMode="auto">
              <a:xfrm>
                <a:off x="5800748" y="3700836"/>
                <a:ext cx="1539385" cy="1747080"/>
              </a:xfrm>
              <a:custGeom>
                <a:avLst/>
                <a:gdLst>
                  <a:gd name="T0" fmla="*/ 423 w 639"/>
                  <a:gd name="T1" fmla="*/ 715 h 725"/>
                  <a:gd name="T2" fmla="*/ 320 w 639"/>
                  <a:gd name="T3" fmla="*/ 711 h 725"/>
                  <a:gd name="T4" fmla="*/ 293 w 639"/>
                  <a:gd name="T5" fmla="*/ 628 h 725"/>
                  <a:gd name="T6" fmla="*/ 252 w 639"/>
                  <a:gd name="T7" fmla="*/ 579 h 725"/>
                  <a:gd name="T8" fmla="*/ 172 w 639"/>
                  <a:gd name="T9" fmla="*/ 553 h 725"/>
                  <a:gd name="T10" fmla="*/ 115 w 639"/>
                  <a:gd name="T11" fmla="*/ 522 h 725"/>
                  <a:gd name="T12" fmla="*/ 93 w 639"/>
                  <a:gd name="T13" fmla="*/ 510 h 725"/>
                  <a:gd name="T14" fmla="*/ 46 w 639"/>
                  <a:gd name="T15" fmla="*/ 386 h 725"/>
                  <a:gd name="T16" fmla="*/ 41 w 639"/>
                  <a:gd name="T17" fmla="*/ 378 h 725"/>
                  <a:gd name="T18" fmla="*/ 30 w 639"/>
                  <a:gd name="T19" fmla="*/ 367 h 725"/>
                  <a:gd name="T20" fmla="*/ 14 w 639"/>
                  <a:gd name="T21" fmla="*/ 334 h 725"/>
                  <a:gd name="T22" fmla="*/ 17 w 639"/>
                  <a:gd name="T23" fmla="*/ 332 h 725"/>
                  <a:gd name="T24" fmla="*/ 7 w 639"/>
                  <a:gd name="T25" fmla="*/ 269 h 725"/>
                  <a:gd name="T26" fmla="*/ 16 w 639"/>
                  <a:gd name="T27" fmla="*/ 230 h 725"/>
                  <a:gd name="T28" fmla="*/ 45 w 639"/>
                  <a:gd name="T29" fmla="*/ 202 h 725"/>
                  <a:gd name="T30" fmla="*/ 49 w 639"/>
                  <a:gd name="T31" fmla="*/ 195 h 725"/>
                  <a:gd name="T32" fmla="*/ 71 w 639"/>
                  <a:gd name="T33" fmla="*/ 156 h 725"/>
                  <a:gd name="T34" fmla="*/ 80 w 639"/>
                  <a:gd name="T35" fmla="*/ 130 h 725"/>
                  <a:gd name="T36" fmla="*/ 70 w 639"/>
                  <a:gd name="T37" fmla="*/ 94 h 725"/>
                  <a:gd name="T38" fmla="*/ 71 w 639"/>
                  <a:gd name="T39" fmla="*/ 46 h 725"/>
                  <a:gd name="T40" fmla="*/ 56 w 639"/>
                  <a:gd name="T41" fmla="*/ 2 h 725"/>
                  <a:gd name="T42" fmla="*/ 120 w 639"/>
                  <a:gd name="T43" fmla="*/ 2 h 725"/>
                  <a:gd name="T44" fmla="*/ 123 w 639"/>
                  <a:gd name="T45" fmla="*/ 64 h 725"/>
                  <a:gd name="T46" fmla="*/ 156 w 639"/>
                  <a:gd name="T47" fmla="*/ 92 h 725"/>
                  <a:gd name="T48" fmla="*/ 191 w 639"/>
                  <a:gd name="T49" fmla="*/ 123 h 725"/>
                  <a:gd name="T50" fmla="*/ 200 w 639"/>
                  <a:gd name="T51" fmla="*/ 117 h 725"/>
                  <a:gd name="T52" fmla="*/ 229 w 639"/>
                  <a:gd name="T53" fmla="*/ 105 h 725"/>
                  <a:gd name="T54" fmla="*/ 256 w 639"/>
                  <a:gd name="T55" fmla="*/ 74 h 725"/>
                  <a:gd name="T56" fmla="*/ 241 w 639"/>
                  <a:gd name="T57" fmla="*/ 67 h 725"/>
                  <a:gd name="T58" fmla="*/ 259 w 639"/>
                  <a:gd name="T59" fmla="*/ 36 h 725"/>
                  <a:gd name="T60" fmla="*/ 462 w 639"/>
                  <a:gd name="T61" fmla="*/ 126 h 725"/>
                  <a:gd name="T62" fmla="*/ 474 w 639"/>
                  <a:gd name="T63" fmla="*/ 135 h 725"/>
                  <a:gd name="T64" fmla="*/ 498 w 639"/>
                  <a:gd name="T65" fmla="*/ 190 h 725"/>
                  <a:gd name="T66" fmla="*/ 528 w 639"/>
                  <a:gd name="T67" fmla="*/ 210 h 725"/>
                  <a:gd name="T68" fmla="*/ 530 w 639"/>
                  <a:gd name="T69" fmla="*/ 212 h 725"/>
                  <a:gd name="T70" fmla="*/ 560 w 639"/>
                  <a:gd name="T71" fmla="*/ 237 h 725"/>
                  <a:gd name="T72" fmla="*/ 562 w 639"/>
                  <a:gd name="T73" fmla="*/ 239 h 725"/>
                  <a:gd name="T74" fmla="*/ 567 w 639"/>
                  <a:gd name="T75" fmla="*/ 244 h 725"/>
                  <a:gd name="T76" fmla="*/ 551 w 639"/>
                  <a:gd name="T77" fmla="*/ 313 h 725"/>
                  <a:gd name="T78" fmla="*/ 558 w 639"/>
                  <a:gd name="T79" fmla="*/ 370 h 725"/>
                  <a:gd name="T80" fmla="*/ 569 w 639"/>
                  <a:gd name="T81" fmla="*/ 458 h 725"/>
                  <a:gd name="T82" fmla="*/ 576 w 639"/>
                  <a:gd name="T83" fmla="*/ 485 h 725"/>
                  <a:gd name="T84" fmla="*/ 591 w 639"/>
                  <a:gd name="T85" fmla="*/ 555 h 725"/>
                  <a:gd name="T86" fmla="*/ 614 w 639"/>
                  <a:gd name="T87" fmla="*/ 620 h 725"/>
                  <a:gd name="T88" fmla="*/ 575 w 639"/>
                  <a:gd name="T89" fmla="*/ 679 h 725"/>
                  <a:gd name="T90" fmla="*/ 509 w 639"/>
                  <a:gd name="T91" fmla="*/ 694 h 725"/>
                  <a:gd name="T92" fmla="*/ 475 w 639"/>
                  <a:gd name="T93" fmla="*/ 712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9" h="725">
                    <a:moveTo>
                      <a:pt x="473" y="714"/>
                    </a:moveTo>
                    <a:cubicBezTo>
                      <a:pt x="459" y="722"/>
                      <a:pt x="447" y="724"/>
                      <a:pt x="435" y="713"/>
                    </a:cubicBezTo>
                    <a:cubicBezTo>
                      <a:pt x="433" y="711"/>
                      <a:pt x="426" y="712"/>
                      <a:pt x="423" y="715"/>
                    </a:cubicBezTo>
                    <a:cubicBezTo>
                      <a:pt x="409" y="725"/>
                      <a:pt x="395" y="722"/>
                      <a:pt x="382" y="715"/>
                    </a:cubicBezTo>
                    <a:cubicBezTo>
                      <a:pt x="371" y="701"/>
                      <a:pt x="368" y="702"/>
                      <a:pt x="352" y="708"/>
                    </a:cubicBezTo>
                    <a:cubicBezTo>
                      <a:pt x="343" y="712"/>
                      <a:pt x="330" y="712"/>
                      <a:pt x="320" y="711"/>
                    </a:cubicBezTo>
                    <a:cubicBezTo>
                      <a:pt x="315" y="710"/>
                      <a:pt x="311" y="702"/>
                      <a:pt x="307" y="697"/>
                    </a:cubicBezTo>
                    <a:cubicBezTo>
                      <a:pt x="305" y="693"/>
                      <a:pt x="302" y="689"/>
                      <a:pt x="300" y="685"/>
                    </a:cubicBezTo>
                    <a:cubicBezTo>
                      <a:pt x="298" y="666"/>
                      <a:pt x="296" y="647"/>
                      <a:pt x="293" y="628"/>
                    </a:cubicBezTo>
                    <a:cubicBezTo>
                      <a:pt x="292" y="618"/>
                      <a:pt x="288" y="607"/>
                      <a:pt x="285" y="597"/>
                    </a:cubicBezTo>
                    <a:cubicBezTo>
                      <a:pt x="281" y="591"/>
                      <a:pt x="278" y="585"/>
                      <a:pt x="273" y="580"/>
                    </a:cubicBezTo>
                    <a:cubicBezTo>
                      <a:pt x="267" y="574"/>
                      <a:pt x="260" y="565"/>
                      <a:pt x="252" y="579"/>
                    </a:cubicBezTo>
                    <a:cubicBezTo>
                      <a:pt x="251" y="580"/>
                      <a:pt x="248" y="579"/>
                      <a:pt x="246" y="579"/>
                    </a:cubicBezTo>
                    <a:cubicBezTo>
                      <a:pt x="229" y="573"/>
                      <a:pt x="213" y="568"/>
                      <a:pt x="197" y="562"/>
                    </a:cubicBezTo>
                    <a:cubicBezTo>
                      <a:pt x="188" y="559"/>
                      <a:pt x="180" y="557"/>
                      <a:pt x="172" y="553"/>
                    </a:cubicBezTo>
                    <a:cubicBezTo>
                      <a:pt x="158" y="546"/>
                      <a:pt x="145" y="538"/>
                      <a:pt x="132" y="530"/>
                    </a:cubicBezTo>
                    <a:cubicBezTo>
                      <a:pt x="131" y="530"/>
                      <a:pt x="130" y="530"/>
                      <a:pt x="130" y="530"/>
                    </a:cubicBezTo>
                    <a:cubicBezTo>
                      <a:pt x="121" y="534"/>
                      <a:pt x="118" y="527"/>
                      <a:pt x="115" y="522"/>
                    </a:cubicBezTo>
                    <a:cubicBezTo>
                      <a:pt x="112" y="518"/>
                      <a:pt x="108" y="516"/>
                      <a:pt x="105" y="513"/>
                    </a:cubicBezTo>
                    <a:cubicBezTo>
                      <a:pt x="104" y="513"/>
                      <a:pt x="103" y="513"/>
                      <a:pt x="102" y="513"/>
                    </a:cubicBezTo>
                    <a:cubicBezTo>
                      <a:pt x="99" y="512"/>
                      <a:pt x="96" y="511"/>
                      <a:pt x="93" y="510"/>
                    </a:cubicBezTo>
                    <a:cubicBezTo>
                      <a:pt x="92" y="508"/>
                      <a:pt x="91" y="507"/>
                      <a:pt x="90" y="505"/>
                    </a:cubicBezTo>
                    <a:cubicBezTo>
                      <a:pt x="74" y="470"/>
                      <a:pt x="56" y="435"/>
                      <a:pt x="53" y="395"/>
                    </a:cubicBezTo>
                    <a:cubicBezTo>
                      <a:pt x="52" y="392"/>
                      <a:pt x="48" y="389"/>
                      <a:pt x="46" y="386"/>
                    </a:cubicBezTo>
                    <a:cubicBezTo>
                      <a:pt x="46" y="386"/>
                      <a:pt x="46" y="386"/>
                      <a:pt x="46" y="386"/>
                    </a:cubicBezTo>
                    <a:cubicBezTo>
                      <a:pt x="45" y="383"/>
                      <a:pt x="43" y="381"/>
                      <a:pt x="41" y="378"/>
                    </a:cubicBezTo>
                    <a:cubicBezTo>
                      <a:pt x="41" y="378"/>
                      <a:pt x="41" y="378"/>
                      <a:pt x="41" y="378"/>
                    </a:cubicBezTo>
                    <a:cubicBezTo>
                      <a:pt x="41" y="378"/>
                      <a:pt x="40" y="377"/>
                      <a:pt x="39" y="376"/>
                    </a:cubicBezTo>
                    <a:cubicBezTo>
                      <a:pt x="39" y="376"/>
                      <a:pt x="39" y="376"/>
                      <a:pt x="39" y="376"/>
                    </a:cubicBezTo>
                    <a:cubicBezTo>
                      <a:pt x="36" y="373"/>
                      <a:pt x="33" y="367"/>
                      <a:pt x="30" y="367"/>
                    </a:cubicBezTo>
                    <a:cubicBezTo>
                      <a:pt x="12" y="366"/>
                      <a:pt x="9" y="356"/>
                      <a:pt x="10" y="341"/>
                    </a:cubicBezTo>
                    <a:cubicBezTo>
                      <a:pt x="9" y="341"/>
                      <a:pt x="9" y="341"/>
                      <a:pt x="9" y="341"/>
                    </a:cubicBezTo>
                    <a:cubicBezTo>
                      <a:pt x="11" y="339"/>
                      <a:pt x="13" y="337"/>
                      <a:pt x="14" y="334"/>
                    </a:cubicBezTo>
                    <a:cubicBezTo>
                      <a:pt x="14" y="334"/>
                      <a:pt x="14" y="334"/>
                      <a:pt x="14" y="334"/>
                    </a:cubicBezTo>
                    <a:cubicBezTo>
                      <a:pt x="15" y="333"/>
                      <a:pt x="16" y="332"/>
                      <a:pt x="17" y="332"/>
                    </a:cubicBezTo>
                    <a:cubicBezTo>
                      <a:pt x="17" y="332"/>
                      <a:pt x="17" y="332"/>
                      <a:pt x="17" y="332"/>
                    </a:cubicBezTo>
                    <a:cubicBezTo>
                      <a:pt x="24" y="327"/>
                      <a:pt x="25" y="324"/>
                      <a:pt x="20" y="314"/>
                    </a:cubicBezTo>
                    <a:cubicBezTo>
                      <a:pt x="14" y="304"/>
                      <a:pt x="10" y="293"/>
                      <a:pt x="14" y="281"/>
                    </a:cubicBezTo>
                    <a:cubicBezTo>
                      <a:pt x="15" y="277"/>
                      <a:pt x="9" y="273"/>
                      <a:pt x="7" y="269"/>
                    </a:cubicBezTo>
                    <a:cubicBezTo>
                      <a:pt x="7" y="269"/>
                      <a:pt x="7" y="268"/>
                      <a:pt x="7" y="268"/>
                    </a:cubicBezTo>
                    <a:cubicBezTo>
                      <a:pt x="6" y="266"/>
                      <a:pt x="6" y="263"/>
                      <a:pt x="5" y="260"/>
                    </a:cubicBezTo>
                    <a:cubicBezTo>
                      <a:pt x="0" y="247"/>
                      <a:pt x="5" y="238"/>
                      <a:pt x="16" y="230"/>
                    </a:cubicBezTo>
                    <a:cubicBezTo>
                      <a:pt x="23" y="225"/>
                      <a:pt x="28" y="217"/>
                      <a:pt x="34" y="210"/>
                    </a:cubicBezTo>
                    <a:cubicBezTo>
                      <a:pt x="34" y="210"/>
                      <a:pt x="34" y="210"/>
                      <a:pt x="34" y="210"/>
                    </a:cubicBezTo>
                    <a:cubicBezTo>
                      <a:pt x="38" y="207"/>
                      <a:pt x="42" y="205"/>
                      <a:pt x="45" y="202"/>
                    </a:cubicBezTo>
                    <a:cubicBezTo>
                      <a:pt x="46" y="202"/>
                      <a:pt x="46" y="202"/>
                      <a:pt x="46" y="201"/>
                    </a:cubicBezTo>
                    <a:cubicBezTo>
                      <a:pt x="47" y="199"/>
                      <a:pt x="48" y="197"/>
                      <a:pt x="49" y="195"/>
                    </a:cubicBezTo>
                    <a:cubicBezTo>
                      <a:pt x="49" y="195"/>
                      <a:pt x="49" y="195"/>
                      <a:pt x="49" y="195"/>
                    </a:cubicBezTo>
                    <a:cubicBezTo>
                      <a:pt x="57" y="190"/>
                      <a:pt x="57" y="190"/>
                      <a:pt x="53" y="177"/>
                    </a:cubicBezTo>
                    <a:cubicBezTo>
                      <a:pt x="60" y="169"/>
                      <a:pt x="65" y="163"/>
                      <a:pt x="71" y="156"/>
                    </a:cubicBezTo>
                    <a:cubicBezTo>
                      <a:pt x="71" y="156"/>
                      <a:pt x="71" y="156"/>
                      <a:pt x="71" y="156"/>
                    </a:cubicBezTo>
                    <a:cubicBezTo>
                      <a:pt x="73" y="152"/>
                      <a:pt x="76" y="148"/>
                      <a:pt x="78" y="143"/>
                    </a:cubicBezTo>
                    <a:cubicBezTo>
                      <a:pt x="79" y="140"/>
                      <a:pt x="78" y="135"/>
                      <a:pt x="78" y="132"/>
                    </a:cubicBezTo>
                    <a:cubicBezTo>
                      <a:pt x="79" y="131"/>
                      <a:pt x="79" y="131"/>
                      <a:pt x="80" y="130"/>
                    </a:cubicBezTo>
                    <a:cubicBezTo>
                      <a:pt x="79" y="130"/>
                      <a:pt x="78" y="130"/>
                      <a:pt x="77" y="131"/>
                    </a:cubicBezTo>
                    <a:cubicBezTo>
                      <a:pt x="57" y="133"/>
                      <a:pt x="58" y="132"/>
                      <a:pt x="58" y="113"/>
                    </a:cubicBezTo>
                    <a:cubicBezTo>
                      <a:pt x="57" y="102"/>
                      <a:pt x="62" y="98"/>
                      <a:pt x="70" y="94"/>
                    </a:cubicBezTo>
                    <a:cubicBezTo>
                      <a:pt x="74" y="92"/>
                      <a:pt x="78" y="88"/>
                      <a:pt x="78" y="84"/>
                    </a:cubicBezTo>
                    <a:cubicBezTo>
                      <a:pt x="78" y="75"/>
                      <a:pt x="77" y="65"/>
                      <a:pt x="76" y="56"/>
                    </a:cubicBezTo>
                    <a:cubicBezTo>
                      <a:pt x="74" y="52"/>
                      <a:pt x="73" y="49"/>
                      <a:pt x="71" y="46"/>
                    </a:cubicBezTo>
                    <a:cubicBezTo>
                      <a:pt x="70" y="44"/>
                      <a:pt x="70" y="42"/>
                      <a:pt x="69" y="41"/>
                    </a:cubicBezTo>
                    <a:cubicBezTo>
                      <a:pt x="68" y="38"/>
                      <a:pt x="66" y="35"/>
                      <a:pt x="65" y="33"/>
                    </a:cubicBezTo>
                    <a:cubicBezTo>
                      <a:pt x="62" y="22"/>
                      <a:pt x="59" y="12"/>
                      <a:pt x="56" y="2"/>
                    </a:cubicBezTo>
                    <a:cubicBezTo>
                      <a:pt x="56" y="2"/>
                      <a:pt x="56" y="2"/>
                      <a:pt x="56" y="2"/>
                    </a:cubicBezTo>
                    <a:cubicBezTo>
                      <a:pt x="71" y="1"/>
                      <a:pt x="85" y="0"/>
                      <a:pt x="100" y="0"/>
                    </a:cubicBezTo>
                    <a:cubicBezTo>
                      <a:pt x="107" y="0"/>
                      <a:pt x="114" y="1"/>
                      <a:pt x="120" y="2"/>
                    </a:cubicBezTo>
                    <a:cubicBezTo>
                      <a:pt x="135" y="3"/>
                      <a:pt x="136" y="4"/>
                      <a:pt x="135" y="18"/>
                    </a:cubicBezTo>
                    <a:cubicBezTo>
                      <a:pt x="135" y="21"/>
                      <a:pt x="134" y="24"/>
                      <a:pt x="133" y="27"/>
                    </a:cubicBezTo>
                    <a:cubicBezTo>
                      <a:pt x="129" y="40"/>
                      <a:pt x="123" y="52"/>
                      <a:pt x="123" y="64"/>
                    </a:cubicBezTo>
                    <a:cubicBezTo>
                      <a:pt x="124" y="83"/>
                      <a:pt x="129" y="102"/>
                      <a:pt x="133" y="121"/>
                    </a:cubicBezTo>
                    <a:cubicBezTo>
                      <a:pt x="138" y="119"/>
                      <a:pt x="142" y="118"/>
                      <a:pt x="145" y="116"/>
                    </a:cubicBezTo>
                    <a:cubicBezTo>
                      <a:pt x="149" y="108"/>
                      <a:pt x="152" y="100"/>
                      <a:pt x="156" y="92"/>
                    </a:cubicBezTo>
                    <a:cubicBezTo>
                      <a:pt x="157" y="91"/>
                      <a:pt x="162" y="92"/>
                      <a:pt x="164" y="91"/>
                    </a:cubicBezTo>
                    <a:cubicBezTo>
                      <a:pt x="169" y="95"/>
                      <a:pt x="174" y="101"/>
                      <a:pt x="179" y="101"/>
                    </a:cubicBezTo>
                    <a:cubicBezTo>
                      <a:pt x="191" y="103"/>
                      <a:pt x="197" y="111"/>
                      <a:pt x="191" y="123"/>
                    </a:cubicBezTo>
                    <a:cubicBezTo>
                      <a:pt x="189" y="125"/>
                      <a:pt x="190" y="129"/>
                      <a:pt x="189" y="134"/>
                    </a:cubicBezTo>
                    <a:cubicBezTo>
                      <a:pt x="196" y="130"/>
                      <a:pt x="201" y="127"/>
                      <a:pt x="205" y="124"/>
                    </a:cubicBezTo>
                    <a:cubicBezTo>
                      <a:pt x="204" y="122"/>
                      <a:pt x="201" y="120"/>
                      <a:pt x="200" y="117"/>
                    </a:cubicBezTo>
                    <a:cubicBezTo>
                      <a:pt x="200" y="111"/>
                      <a:pt x="200" y="105"/>
                      <a:pt x="200" y="99"/>
                    </a:cubicBezTo>
                    <a:cubicBezTo>
                      <a:pt x="205" y="99"/>
                      <a:pt x="211" y="98"/>
                      <a:pt x="216" y="99"/>
                    </a:cubicBezTo>
                    <a:cubicBezTo>
                      <a:pt x="221" y="100"/>
                      <a:pt x="225" y="103"/>
                      <a:pt x="229" y="105"/>
                    </a:cubicBezTo>
                    <a:cubicBezTo>
                      <a:pt x="234" y="99"/>
                      <a:pt x="239" y="94"/>
                      <a:pt x="243" y="89"/>
                    </a:cubicBezTo>
                    <a:cubicBezTo>
                      <a:pt x="248" y="85"/>
                      <a:pt x="253" y="81"/>
                      <a:pt x="258" y="78"/>
                    </a:cubicBezTo>
                    <a:cubicBezTo>
                      <a:pt x="257" y="76"/>
                      <a:pt x="257" y="75"/>
                      <a:pt x="256" y="74"/>
                    </a:cubicBezTo>
                    <a:cubicBezTo>
                      <a:pt x="245" y="74"/>
                      <a:pt x="233" y="74"/>
                      <a:pt x="222" y="74"/>
                    </a:cubicBezTo>
                    <a:cubicBezTo>
                      <a:pt x="222" y="73"/>
                      <a:pt x="222" y="72"/>
                      <a:pt x="222" y="70"/>
                    </a:cubicBezTo>
                    <a:cubicBezTo>
                      <a:pt x="228" y="69"/>
                      <a:pt x="233" y="68"/>
                      <a:pt x="241" y="67"/>
                    </a:cubicBezTo>
                    <a:cubicBezTo>
                      <a:pt x="237" y="63"/>
                      <a:pt x="234" y="61"/>
                      <a:pt x="230" y="58"/>
                    </a:cubicBezTo>
                    <a:cubicBezTo>
                      <a:pt x="244" y="54"/>
                      <a:pt x="249" y="48"/>
                      <a:pt x="245" y="33"/>
                    </a:cubicBezTo>
                    <a:cubicBezTo>
                      <a:pt x="251" y="34"/>
                      <a:pt x="255" y="35"/>
                      <a:pt x="259" y="36"/>
                    </a:cubicBezTo>
                    <a:cubicBezTo>
                      <a:pt x="260" y="27"/>
                      <a:pt x="262" y="19"/>
                      <a:pt x="263" y="11"/>
                    </a:cubicBezTo>
                    <a:cubicBezTo>
                      <a:pt x="268" y="4"/>
                      <a:pt x="273" y="8"/>
                      <a:pt x="278" y="11"/>
                    </a:cubicBezTo>
                    <a:cubicBezTo>
                      <a:pt x="340" y="49"/>
                      <a:pt x="401" y="88"/>
                      <a:pt x="462" y="126"/>
                    </a:cubicBezTo>
                    <a:cubicBezTo>
                      <a:pt x="465" y="127"/>
                      <a:pt x="469" y="128"/>
                      <a:pt x="472" y="129"/>
                    </a:cubicBezTo>
                    <a:cubicBezTo>
                      <a:pt x="472" y="129"/>
                      <a:pt x="472" y="129"/>
                      <a:pt x="472" y="129"/>
                    </a:cubicBezTo>
                    <a:cubicBezTo>
                      <a:pt x="472" y="131"/>
                      <a:pt x="473" y="133"/>
                      <a:pt x="474" y="135"/>
                    </a:cubicBezTo>
                    <a:cubicBezTo>
                      <a:pt x="481" y="142"/>
                      <a:pt x="486" y="150"/>
                      <a:pt x="478" y="160"/>
                    </a:cubicBezTo>
                    <a:cubicBezTo>
                      <a:pt x="476" y="162"/>
                      <a:pt x="478" y="168"/>
                      <a:pt x="480" y="171"/>
                    </a:cubicBezTo>
                    <a:cubicBezTo>
                      <a:pt x="485" y="178"/>
                      <a:pt x="491" y="185"/>
                      <a:pt x="498" y="190"/>
                    </a:cubicBezTo>
                    <a:cubicBezTo>
                      <a:pt x="504" y="195"/>
                      <a:pt x="511" y="198"/>
                      <a:pt x="518" y="202"/>
                    </a:cubicBezTo>
                    <a:cubicBezTo>
                      <a:pt x="518" y="202"/>
                      <a:pt x="518" y="202"/>
                      <a:pt x="518" y="202"/>
                    </a:cubicBezTo>
                    <a:cubicBezTo>
                      <a:pt x="521" y="205"/>
                      <a:pt x="525" y="207"/>
                      <a:pt x="528" y="210"/>
                    </a:cubicBezTo>
                    <a:cubicBezTo>
                      <a:pt x="528" y="210"/>
                      <a:pt x="528" y="210"/>
                      <a:pt x="528" y="210"/>
                    </a:cubicBezTo>
                    <a:cubicBezTo>
                      <a:pt x="529" y="210"/>
                      <a:pt x="529" y="211"/>
                      <a:pt x="530" y="212"/>
                    </a:cubicBezTo>
                    <a:cubicBezTo>
                      <a:pt x="530" y="212"/>
                      <a:pt x="530" y="212"/>
                      <a:pt x="530" y="212"/>
                    </a:cubicBezTo>
                    <a:cubicBezTo>
                      <a:pt x="533" y="215"/>
                      <a:pt x="535" y="217"/>
                      <a:pt x="538" y="220"/>
                    </a:cubicBezTo>
                    <a:cubicBezTo>
                      <a:pt x="537" y="219"/>
                      <a:pt x="537" y="219"/>
                      <a:pt x="537" y="219"/>
                    </a:cubicBezTo>
                    <a:cubicBezTo>
                      <a:pt x="545" y="225"/>
                      <a:pt x="552" y="231"/>
                      <a:pt x="560" y="237"/>
                    </a:cubicBezTo>
                    <a:cubicBezTo>
                      <a:pt x="559" y="236"/>
                      <a:pt x="559" y="236"/>
                      <a:pt x="559" y="236"/>
                    </a:cubicBezTo>
                    <a:cubicBezTo>
                      <a:pt x="560" y="237"/>
                      <a:pt x="561" y="238"/>
                      <a:pt x="562" y="239"/>
                    </a:cubicBezTo>
                    <a:cubicBezTo>
                      <a:pt x="562" y="239"/>
                      <a:pt x="562" y="239"/>
                      <a:pt x="562" y="239"/>
                    </a:cubicBezTo>
                    <a:cubicBezTo>
                      <a:pt x="563" y="240"/>
                      <a:pt x="564" y="241"/>
                      <a:pt x="564" y="242"/>
                    </a:cubicBezTo>
                    <a:cubicBezTo>
                      <a:pt x="564" y="241"/>
                      <a:pt x="564" y="241"/>
                      <a:pt x="564" y="241"/>
                    </a:cubicBezTo>
                    <a:cubicBezTo>
                      <a:pt x="565" y="242"/>
                      <a:pt x="566" y="243"/>
                      <a:pt x="567" y="244"/>
                    </a:cubicBezTo>
                    <a:cubicBezTo>
                      <a:pt x="567" y="244"/>
                      <a:pt x="567" y="244"/>
                      <a:pt x="567" y="244"/>
                    </a:cubicBezTo>
                    <a:cubicBezTo>
                      <a:pt x="567" y="251"/>
                      <a:pt x="570" y="259"/>
                      <a:pt x="568" y="266"/>
                    </a:cubicBezTo>
                    <a:cubicBezTo>
                      <a:pt x="563" y="282"/>
                      <a:pt x="558" y="298"/>
                      <a:pt x="551" y="313"/>
                    </a:cubicBezTo>
                    <a:cubicBezTo>
                      <a:pt x="543" y="329"/>
                      <a:pt x="546" y="344"/>
                      <a:pt x="549" y="359"/>
                    </a:cubicBezTo>
                    <a:cubicBezTo>
                      <a:pt x="550" y="362"/>
                      <a:pt x="553" y="364"/>
                      <a:pt x="554" y="367"/>
                    </a:cubicBezTo>
                    <a:cubicBezTo>
                      <a:pt x="556" y="368"/>
                      <a:pt x="557" y="369"/>
                      <a:pt x="558" y="370"/>
                    </a:cubicBezTo>
                    <a:cubicBezTo>
                      <a:pt x="564" y="378"/>
                      <a:pt x="571" y="385"/>
                      <a:pt x="580" y="395"/>
                    </a:cubicBezTo>
                    <a:cubicBezTo>
                      <a:pt x="587" y="397"/>
                      <a:pt x="589" y="401"/>
                      <a:pt x="585" y="411"/>
                    </a:cubicBezTo>
                    <a:cubicBezTo>
                      <a:pt x="580" y="427"/>
                      <a:pt x="575" y="442"/>
                      <a:pt x="569" y="458"/>
                    </a:cubicBezTo>
                    <a:cubicBezTo>
                      <a:pt x="571" y="458"/>
                      <a:pt x="573" y="458"/>
                      <a:pt x="575" y="458"/>
                    </a:cubicBezTo>
                    <a:cubicBezTo>
                      <a:pt x="577" y="462"/>
                      <a:pt x="580" y="466"/>
                      <a:pt x="580" y="471"/>
                    </a:cubicBezTo>
                    <a:cubicBezTo>
                      <a:pt x="580" y="475"/>
                      <a:pt x="578" y="480"/>
                      <a:pt x="576" y="485"/>
                    </a:cubicBezTo>
                    <a:cubicBezTo>
                      <a:pt x="572" y="496"/>
                      <a:pt x="571" y="507"/>
                      <a:pt x="577" y="519"/>
                    </a:cubicBezTo>
                    <a:cubicBezTo>
                      <a:pt x="580" y="525"/>
                      <a:pt x="579" y="532"/>
                      <a:pt x="581" y="538"/>
                    </a:cubicBezTo>
                    <a:cubicBezTo>
                      <a:pt x="583" y="543"/>
                      <a:pt x="587" y="548"/>
                      <a:pt x="591" y="555"/>
                    </a:cubicBezTo>
                    <a:cubicBezTo>
                      <a:pt x="591" y="558"/>
                      <a:pt x="591" y="565"/>
                      <a:pt x="591" y="571"/>
                    </a:cubicBezTo>
                    <a:cubicBezTo>
                      <a:pt x="597" y="583"/>
                      <a:pt x="599" y="599"/>
                      <a:pt x="596" y="605"/>
                    </a:cubicBezTo>
                    <a:cubicBezTo>
                      <a:pt x="602" y="610"/>
                      <a:pt x="607" y="615"/>
                      <a:pt x="614" y="620"/>
                    </a:cubicBezTo>
                    <a:cubicBezTo>
                      <a:pt x="622" y="616"/>
                      <a:pt x="628" y="622"/>
                      <a:pt x="633" y="629"/>
                    </a:cubicBezTo>
                    <a:cubicBezTo>
                      <a:pt x="639" y="637"/>
                      <a:pt x="632" y="642"/>
                      <a:pt x="627" y="646"/>
                    </a:cubicBezTo>
                    <a:cubicBezTo>
                      <a:pt x="610" y="657"/>
                      <a:pt x="592" y="668"/>
                      <a:pt x="575" y="679"/>
                    </a:cubicBezTo>
                    <a:cubicBezTo>
                      <a:pt x="572" y="681"/>
                      <a:pt x="568" y="684"/>
                      <a:pt x="565" y="683"/>
                    </a:cubicBezTo>
                    <a:cubicBezTo>
                      <a:pt x="552" y="681"/>
                      <a:pt x="542" y="688"/>
                      <a:pt x="532" y="694"/>
                    </a:cubicBezTo>
                    <a:cubicBezTo>
                      <a:pt x="524" y="699"/>
                      <a:pt x="517" y="700"/>
                      <a:pt x="509" y="694"/>
                    </a:cubicBezTo>
                    <a:cubicBezTo>
                      <a:pt x="504" y="690"/>
                      <a:pt x="497" y="686"/>
                      <a:pt x="491" y="693"/>
                    </a:cubicBezTo>
                    <a:cubicBezTo>
                      <a:pt x="488" y="696"/>
                      <a:pt x="485" y="699"/>
                      <a:pt x="482" y="702"/>
                    </a:cubicBezTo>
                    <a:cubicBezTo>
                      <a:pt x="480" y="705"/>
                      <a:pt x="477" y="708"/>
                      <a:pt x="475" y="712"/>
                    </a:cubicBezTo>
                    <a:lnTo>
                      <a:pt x="473" y="714"/>
                    </a:lnTo>
                    <a:close/>
                  </a:path>
                </a:pathLst>
              </a:custGeom>
              <a:solidFill>
                <a:srgbClr val="0096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5" name="Freeform 180"/>
              <p:cNvSpPr>
                <a:spLocks/>
              </p:cNvSpPr>
              <p:nvPr/>
            </p:nvSpPr>
            <p:spPr bwMode="auto">
              <a:xfrm>
                <a:off x="6429941" y="2792681"/>
                <a:ext cx="1116869" cy="1500697"/>
              </a:xfrm>
              <a:custGeom>
                <a:avLst/>
                <a:gdLst>
                  <a:gd name="T0" fmla="*/ 442 w 464"/>
                  <a:gd name="T1" fmla="*/ 435 h 623"/>
                  <a:gd name="T2" fmla="*/ 387 w 464"/>
                  <a:gd name="T3" fmla="*/ 479 h 623"/>
                  <a:gd name="T4" fmla="*/ 363 w 464"/>
                  <a:gd name="T5" fmla="*/ 529 h 623"/>
                  <a:gd name="T6" fmla="*/ 329 w 464"/>
                  <a:gd name="T7" fmla="*/ 605 h 623"/>
                  <a:gd name="T8" fmla="*/ 306 w 464"/>
                  <a:gd name="T9" fmla="*/ 621 h 623"/>
                  <a:gd name="T10" fmla="*/ 303 w 464"/>
                  <a:gd name="T11" fmla="*/ 619 h 623"/>
                  <a:gd name="T12" fmla="*/ 301 w 464"/>
                  <a:gd name="T13" fmla="*/ 616 h 623"/>
                  <a:gd name="T14" fmla="*/ 299 w 464"/>
                  <a:gd name="T15" fmla="*/ 614 h 623"/>
                  <a:gd name="T16" fmla="*/ 277 w 464"/>
                  <a:gd name="T17" fmla="*/ 597 h 623"/>
                  <a:gd name="T18" fmla="*/ 269 w 464"/>
                  <a:gd name="T19" fmla="*/ 589 h 623"/>
                  <a:gd name="T20" fmla="*/ 267 w 464"/>
                  <a:gd name="T21" fmla="*/ 587 h 623"/>
                  <a:gd name="T22" fmla="*/ 257 w 464"/>
                  <a:gd name="T23" fmla="*/ 579 h 623"/>
                  <a:gd name="T24" fmla="*/ 222 w 464"/>
                  <a:gd name="T25" fmla="*/ 537 h 623"/>
                  <a:gd name="T26" fmla="*/ 211 w 464"/>
                  <a:gd name="T27" fmla="*/ 506 h 623"/>
                  <a:gd name="T28" fmla="*/ 28 w 464"/>
                  <a:gd name="T29" fmla="*/ 390 h 623"/>
                  <a:gd name="T30" fmla="*/ 25 w 464"/>
                  <a:gd name="T31" fmla="*/ 345 h 623"/>
                  <a:gd name="T32" fmla="*/ 56 w 464"/>
                  <a:gd name="T33" fmla="*/ 330 h 623"/>
                  <a:gd name="T34" fmla="*/ 6 w 464"/>
                  <a:gd name="T35" fmla="*/ 293 h 623"/>
                  <a:gd name="T36" fmla="*/ 20 w 464"/>
                  <a:gd name="T37" fmla="*/ 264 h 623"/>
                  <a:gd name="T38" fmla="*/ 22 w 464"/>
                  <a:gd name="T39" fmla="*/ 262 h 623"/>
                  <a:gd name="T40" fmla="*/ 57 w 464"/>
                  <a:gd name="T41" fmla="*/ 208 h 623"/>
                  <a:gd name="T42" fmla="*/ 66 w 464"/>
                  <a:gd name="T43" fmla="*/ 192 h 623"/>
                  <a:gd name="T44" fmla="*/ 42 w 464"/>
                  <a:gd name="T45" fmla="*/ 110 h 623"/>
                  <a:gd name="T46" fmla="*/ 31 w 464"/>
                  <a:gd name="T47" fmla="*/ 74 h 623"/>
                  <a:gd name="T48" fmla="*/ 8 w 464"/>
                  <a:gd name="T49" fmla="*/ 20 h 623"/>
                  <a:gd name="T50" fmla="*/ 108 w 464"/>
                  <a:gd name="T51" fmla="*/ 0 h 623"/>
                  <a:gd name="T52" fmla="*/ 149 w 464"/>
                  <a:gd name="T53" fmla="*/ 14 h 623"/>
                  <a:gd name="T54" fmla="*/ 198 w 464"/>
                  <a:gd name="T55" fmla="*/ 27 h 623"/>
                  <a:gd name="T56" fmla="*/ 203 w 464"/>
                  <a:gd name="T57" fmla="*/ 32 h 623"/>
                  <a:gd name="T58" fmla="*/ 216 w 464"/>
                  <a:gd name="T59" fmla="*/ 39 h 623"/>
                  <a:gd name="T60" fmla="*/ 223 w 464"/>
                  <a:gd name="T61" fmla="*/ 47 h 623"/>
                  <a:gd name="T62" fmla="*/ 228 w 464"/>
                  <a:gd name="T63" fmla="*/ 49 h 623"/>
                  <a:gd name="T64" fmla="*/ 257 w 464"/>
                  <a:gd name="T65" fmla="*/ 69 h 623"/>
                  <a:gd name="T66" fmla="*/ 335 w 464"/>
                  <a:gd name="T67" fmla="*/ 81 h 623"/>
                  <a:gd name="T68" fmla="*/ 338 w 464"/>
                  <a:gd name="T69" fmla="*/ 73 h 623"/>
                  <a:gd name="T70" fmla="*/ 362 w 464"/>
                  <a:gd name="T71" fmla="*/ 42 h 623"/>
                  <a:gd name="T72" fmla="*/ 393 w 464"/>
                  <a:gd name="T73" fmla="*/ 29 h 623"/>
                  <a:gd name="T74" fmla="*/ 444 w 464"/>
                  <a:gd name="T75" fmla="*/ 45 h 623"/>
                  <a:gd name="T76" fmla="*/ 438 w 464"/>
                  <a:gd name="T77" fmla="*/ 93 h 623"/>
                  <a:gd name="T78" fmla="*/ 435 w 464"/>
                  <a:gd name="T79" fmla="*/ 98 h 623"/>
                  <a:gd name="T80" fmla="*/ 426 w 464"/>
                  <a:gd name="T81" fmla="*/ 108 h 623"/>
                  <a:gd name="T82" fmla="*/ 417 w 464"/>
                  <a:gd name="T83" fmla="*/ 142 h 623"/>
                  <a:gd name="T84" fmla="*/ 416 w 464"/>
                  <a:gd name="T85" fmla="*/ 348 h 623"/>
                  <a:gd name="T86" fmla="*/ 440 w 464"/>
                  <a:gd name="T87" fmla="*/ 396 h 623"/>
                  <a:gd name="T88" fmla="*/ 445 w 464"/>
                  <a:gd name="T89" fmla="*/ 43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4" h="623">
                    <a:moveTo>
                      <a:pt x="445" y="432"/>
                    </a:moveTo>
                    <a:cubicBezTo>
                      <a:pt x="444" y="433"/>
                      <a:pt x="443" y="434"/>
                      <a:pt x="442" y="435"/>
                    </a:cubicBezTo>
                    <a:cubicBezTo>
                      <a:pt x="432" y="438"/>
                      <a:pt x="421" y="441"/>
                      <a:pt x="411" y="444"/>
                    </a:cubicBezTo>
                    <a:cubicBezTo>
                      <a:pt x="415" y="459"/>
                      <a:pt x="405" y="474"/>
                      <a:pt x="387" y="479"/>
                    </a:cubicBezTo>
                    <a:cubicBezTo>
                      <a:pt x="375" y="483"/>
                      <a:pt x="367" y="492"/>
                      <a:pt x="370" y="504"/>
                    </a:cubicBezTo>
                    <a:cubicBezTo>
                      <a:pt x="372" y="514"/>
                      <a:pt x="368" y="521"/>
                      <a:pt x="363" y="529"/>
                    </a:cubicBezTo>
                    <a:cubicBezTo>
                      <a:pt x="358" y="538"/>
                      <a:pt x="353" y="546"/>
                      <a:pt x="350" y="555"/>
                    </a:cubicBezTo>
                    <a:cubicBezTo>
                      <a:pt x="342" y="571"/>
                      <a:pt x="336" y="588"/>
                      <a:pt x="329" y="605"/>
                    </a:cubicBezTo>
                    <a:cubicBezTo>
                      <a:pt x="324" y="614"/>
                      <a:pt x="319" y="623"/>
                      <a:pt x="306" y="621"/>
                    </a:cubicBezTo>
                    <a:cubicBezTo>
                      <a:pt x="306" y="621"/>
                      <a:pt x="306" y="621"/>
                      <a:pt x="306" y="621"/>
                    </a:cubicBezTo>
                    <a:cubicBezTo>
                      <a:pt x="305" y="620"/>
                      <a:pt x="304" y="619"/>
                      <a:pt x="303" y="618"/>
                    </a:cubicBezTo>
                    <a:cubicBezTo>
                      <a:pt x="303" y="619"/>
                      <a:pt x="303" y="619"/>
                      <a:pt x="303" y="619"/>
                    </a:cubicBezTo>
                    <a:cubicBezTo>
                      <a:pt x="303" y="618"/>
                      <a:pt x="302" y="617"/>
                      <a:pt x="301" y="616"/>
                    </a:cubicBezTo>
                    <a:cubicBezTo>
                      <a:pt x="301" y="616"/>
                      <a:pt x="301" y="616"/>
                      <a:pt x="301" y="616"/>
                    </a:cubicBezTo>
                    <a:cubicBezTo>
                      <a:pt x="300" y="615"/>
                      <a:pt x="299" y="614"/>
                      <a:pt x="298" y="613"/>
                    </a:cubicBezTo>
                    <a:cubicBezTo>
                      <a:pt x="299" y="614"/>
                      <a:pt x="299" y="614"/>
                      <a:pt x="299" y="614"/>
                    </a:cubicBezTo>
                    <a:cubicBezTo>
                      <a:pt x="291" y="608"/>
                      <a:pt x="284" y="602"/>
                      <a:pt x="276" y="596"/>
                    </a:cubicBezTo>
                    <a:cubicBezTo>
                      <a:pt x="277" y="597"/>
                      <a:pt x="277" y="597"/>
                      <a:pt x="277" y="597"/>
                    </a:cubicBezTo>
                    <a:cubicBezTo>
                      <a:pt x="274" y="594"/>
                      <a:pt x="272" y="592"/>
                      <a:pt x="269" y="589"/>
                    </a:cubicBezTo>
                    <a:cubicBezTo>
                      <a:pt x="269" y="589"/>
                      <a:pt x="269" y="589"/>
                      <a:pt x="269" y="589"/>
                    </a:cubicBezTo>
                    <a:cubicBezTo>
                      <a:pt x="268" y="588"/>
                      <a:pt x="268" y="587"/>
                      <a:pt x="267" y="587"/>
                    </a:cubicBezTo>
                    <a:cubicBezTo>
                      <a:pt x="267" y="587"/>
                      <a:pt x="267" y="587"/>
                      <a:pt x="267" y="587"/>
                    </a:cubicBezTo>
                    <a:cubicBezTo>
                      <a:pt x="264" y="584"/>
                      <a:pt x="260" y="582"/>
                      <a:pt x="257" y="579"/>
                    </a:cubicBezTo>
                    <a:cubicBezTo>
                      <a:pt x="257" y="579"/>
                      <a:pt x="257" y="579"/>
                      <a:pt x="257" y="579"/>
                    </a:cubicBezTo>
                    <a:cubicBezTo>
                      <a:pt x="246" y="569"/>
                      <a:pt x="235" y="558"/>
                      <a:pt x="224" y="548"/>
                    </a:cubicBezTo>
                    <a:cubicBezTo>
                      <a:pt x="222" y="545"/>
                      <a:pt x="221" y="540"/>
                      <a:pt x="222" y="537"/>
                    </a:cubicBezTo>
                    <a:cubicBezTo>
                      <a:pt x="228" y="523"/>
                      <a:pt x="225" y="515"/>
                      <a:pt x="211" y="506"/>
                    </a:cubicBezTo>
                    <a:cubicBezTo>
                      <a:pt x="211" y="506"/>
                      <a:pt x="211" y="506"/>
                      <a:pt x="211" y="506"/>
                    </a:cubicBezTo>
                    <a:cubicBezTo>
                      <a:pt x="208" y="503"/>
                      <a:pt x="205" y="500"/>
                      <a:pt x="202" y="498"/>
                    </a:cubicBezTo>
                    <a:cubicBezTo>
                      <a:pt x="144" y="462"/>
                      <a:pt x="86" y="426"/>
                      <a:pt x="28" y="390"/>
                    </a:cubicBezTo>
                    <a:cubicBezTo>
                      <a:pt x="16" y="383"/>
                      <a:pt x="10" y="375"/>
                      <a:pt x="10" y="360"/>
                    </a:cubicBezTo>
                    <a:cubicBezTo>
                      <a:pt x="10" y="345"/>
                      <a:pt x="9" y="345"/>
                      <a:pt x="25" y="345"/>
                    </a:cubicBezTo>
                    <a:cubicBezTo>
                      <a:pt x="27" y="345"/>
                      <a:pt x="29" y="345"/>
                      <a:pt x="31" y="345"/>
                    </a:cubicBezTo>
                    <a:cubicBezTo>
                      <a:pt x="31" y="326"/>
                      <a:pt x="49" y="337"/>
                      <a:pt x="56" y="330"/>
                    </a:cubicBezTo>
                    <a:cubicBezTo>
                      <a:pt x="45" y="311"/>
                      <a:pt x="38" y="311"/>
                      <a:pt x="23" y="328"/>
                    </a:cubicBezTo>
                    <a:cubicBezTo>
                      <a:pt x="11" y="326"/>
                      <a:pt x="0" y="306"/>
                      <a:pt x="6" y="293"/>
                    </a:cubicBezTo>
                    <a:cubicBezTo>
                      <a:pt x="10" y="283"/>
                      <a:pt x="15" y="274"/>
                      <a:pt x="20" y="264"/>
                    </a:cubicBezTo>
                    <a:cubicBezTo>
                      <a:pt x="20" y="264"/>
                      <a:pt x="20" y="264"/>
                      <a:pt x="20" y="264"/>
                    </a:cubicBezTo>
                    <a:cubicBezTo>
                      <a:pt x="21" y="263"/>
                      <a:pt x="22" y="262"/>
                      <a:pt x="22" y="262"/>
                    </a:cubicBezTo>
                    <a:cubicBezTo>
                      <a:pt x="22" y="262"/>
                      <a:pt x="22" y="262"/>
                      <a:pt x="22" y="262"/>
                    </a:cubicBezTo>
                    <a:cubicBezTo>
                      <a:pt x="27" y="254"/>
                      <a:pt x="31" y="243"/>
                      <a:pt x="38" y="238"/>
                    </a:cubicBezTo>
                    <a:cubicBezTo>
                      <a:pt x="49" y="230"/>
                      <a:pt x="55" y="221"/>
                      <a:pt x="57" y="208"/>
                    </a:cubicBezTo>
                    <a:cubicBezTo>
                      <a:pt x="57" y="208"/>
                      <a:pt x="57" y="208"/>
                      <a:pt x="57" y="208"/>
                    </a:cubicBezTo>
                    <a:cubicBezTo>
                      <a:pt x="60" y="203"/>
                      <a:pt x="64" y="198"/>
                      <a:pt x="66" y="192"/>
                    </a:cubicBezTo>
                    <a:cubicBezTo>
                      <a:pt x="76" y="160"/>
                      <a:pt x="58" y="135"/>
                      <a:pt x="42" y="110"/>
                    </a:cubicBezTo>
                    <a:cubicBezTo>
                      <a:pt x="42" y="110"/>
                      <a:pt x="42" y="110"/>
                      <a:pt x="42" y="110"/>
                    </a:cubicBezTo>
                    <a:cubicBezTo>
                      <a:pt x="39" y="104"/>
                      <a:pt x="36" y="98"/>
                      <a:pt x="34" y="91"/>
                    </a:cubicBezTo>
                    <a:cubicBezTo>
                      <a:pt x="32" y="86"/>
                      <a:pt x="30" y="79"/>
                      <a:pt x="31" y="74"/>
                    </a:cubicBezTo>
                    <a:cubicBezTo>
                      <a:pt x="34" y="64"/>
                      <a:pt x="32" y="58"/>
                      <a:pt x="22" y="54"/>
                    </a:cubicBezTo>
                    <a:cubicBezTo>
                      <a:pt x="12" y="49"/>
                      <a:pt x="3" y="27"/>
                      <a:pt x="8" y="20"/>
                    </a:cubicBezTo>
                    <a:cubicBezTo>
                      <a:pt x="18" y="8"/>
                      <a:pt x="29" y="0"/>
                      <a:pt x="46" y="0"/>
                    </a:cubicBezTo>
                    <a:cubicBezTo>
                      <a:pt x="66" y="1"/>
                      <a:pt x="87" y="0"/>
                      <a:pt x="108" y="0"/>
                    </a:cubicBezTo>
                    <a:cubicBezTo>
                      <a:pt x="111" y="1"/>
                      <a:pt x="116" y="1"/>
                      <a:pt x="118" y="4"/>
                    </a:cubicBezTo>
                    <a:cubicBezTo>
                      <a:pt x="126" y="13"/>
                      <a:pt x="137" y="15"/>
                      <a:pt x="149" y="14"/>
                    </a:cubicBezTo>
                    <a:cubicBezTo>
                      <a:pt x="164" y="13"/>
                      <a:pt x="179" y="15"/>
                      <a:pt x="191" y="25"/>
                    </a:cubicBezTo>
                    <a:cubicBezTo>
                      <a:pt x="193" y="27"/>
                      <a:pt x="196" y="27"/>
                      <a:pt x="198" y="27"/>
                    </a:cubicBezTo>
                    <a:cubicBezTo>
                      <a:pt x="198" y="27"/>
                      <a:pt x="198" y="27"/>
                      <a:pt x="198" y="27"/>
                    </a:cubicBezTo>
                    <a:cubicBezTo>
                      <a:pt x="200" y="29"/>
                      <a:pt x="202" y="30"/>
                      <a:pt x="203" y="32"/>
                    </a:cubicBezTo>
                    <a:cubicBezTo>
                      <a:pt x="203" y="32"/>
                      <a:pt x="203" y="32"/>
                      <a:pt x="203" y="32"/>
                    </a:cubicBezTo>
                    <a:cubicBezTo>
                      <a:pt x="207" y="34"/>
                      <a:pt x="211" y="37"/>
                      <a:pt x="216" y="39"/>
                    </a:cubicBezTo>
                    <a:cubicBezTo>
                      <a:pt x="215" y="39"/>
                      <a:pt x="215" y="39"/>
                      <a:pt x="215" y="39"/>
                    </a:cubicBezTo>
                    <a:cubicBezTo>
                      <a:pt x="218" y="42"/>
                      <a:pt x="220" y="44"/>
                      <a:pt x="223" y="47"/>
                    </a:cubicBezTo>
                    <a:cubicBezTo>
                      <a:pt x="223" y="47"/>
                      <a:pt x="223" y="47"/>
                      <a:pt x="223" y="47"/>
                    </a:cubicBezTo>
                    <a:cubicBezTo>
                      <a:pt x="224" y="47"/>
                      <a:pt x="226" y="48"/>
                      <a:pt x="228" y="49"/>
                    </a:cubicBezTo>
                    <a:cubicBezTo>
                      <a:pt x="228" y="49"/>
                      <a:pt x="228" y="49"/>
                      <a:pt x="228" y="49"/>
                    </a:cubicBezTo>
                    <a:cubicBezTo>
                      <a:pt x="232" y="60"/>
                      <a:pt x="243" y="68"/>
                      <a:pt x="257" y="69"/>
                    </a:cubicBezTo>
                    <a:cubicBezTo>
                      <a:pt x="277" y="71"/>
                      <a:pt x="297" y="73"/>
                      <a:pt x="317" y="76"/>
                    </a:cubicBezTo>
                    <a:cubicBezTo>
                      <a:pt x="323" y="76"/>
                      <a:pt x="328" y="79"/>
                      <a:pt x="335" y="81"/>
                    </a:cubicBezTo>
                    <a:cubicBezTo>
                      <a:pt x="335" y="80"/>
                      <a:pt x="336" y="79"/>
                      <a:pt x="337" y="77"/>
                    </a:cubicBezTo>
                    <a:cubicBezTo>
                      <a:pt x="338" y="76"/>
                      <a:pt x="338" y="75"/>
                      <a:pt x="338" y="73"/>
                    </a:cubicBezTo>
                    <a:cubicBezTo>
                      <a:pt x="338" y="74"/>
                      <a:pt x="338" y="74"/>
                      <a:pt x="338" y="74"/>
                    </a:cubicBezTo>
                    <a:cubicBezTo>
                      <a:pt x="346" y="63"/>
                      <a:pt x="354" y="52"/>
                      <a:pt x="362" y="42"/>
                    </a:cubicBezTo>
                    <a:cubicBezTo>
                      <a:pt x="362" y="42"/>
                      <a:pt x="362" y="42"/>
                      <a:pt x="362" y="42"/>
                    </a:cubicBezTo>
                    <a:cubicBezTo>
                      <a:pt x="373" y="38"/>
                      <a:pt x="383" y="34"/>
                      <a:pt x="393" y="29"/>
                    </a:cubicBezTo>
                    <a:cubicBezTo>
                      <a:pt x="403" y="25"/>
                      <a:pt x="410" y="26"/>
                      <a:pt x="417" y="35"/>
                    </a:cubicBezTo>
                    <a:cubicBezTo>
                      <a:pt x="423" y="44"/>
                      <a:pt x="432" y="48"/>
                      <a:pt x="444" y="45"/>
                    </a:cubicBezTo>
                    <a:cubicBezTo>
                      <a:pt x="450" y="44"/>
                      <a:pt x="457" y="45"/>
                      <a:pt x="464" y="45"/>
                    </a:cubicBezTo>
                    <a:cubicBezTo>
                      <a:pt x="455" y="62"/>
                      <a:pt x="446" y="77"/>
                      <a:pt x="438" y="93"/>
                    </a:cubicBezTo>
                    <a:cubicBezTo>
                      <a:pt x="438" y="93"/>
                      <a:pt x="438" y="93"/>
                      <a:pt x="438" y="93"/>
                    </a:cubicBezTo>
                    <a:cubicBezTo>
                      <a:pt x="437" y="95"/>
                      <a:pt x="436" y="96"/>
                      <a:pt x="435" y="98"/>
                    </a:cubicBezTo>
                    <a:cubicBezTo>
                      <a:pt x="435" y="98"/>
                      <a:pt x="435" y="98"/>
                      <a:pt x="435" y="98"/>
                    </a:cubicBezTo>
                    <a:cubicBezTo>
                      <a:pt x="432" y="101"/>
                      <a:pt x="429" y="104"/>
                      <a:pt x="426" y="108"/>
                    </a:cubicBezTo>
                    <a:cubicBezTo>
                      <a:pt x="426" y="108"/>
                      <a:pt x="426" y="108"/>
                      <a:pt x="426" y="108"/>
                    </a:cubicBezTo>
                    <a:cubicBezTo>
                      <a:pt x="415" y="117"/>
                      <a:pt x="416" y="129"/>
                      <a:pt x="417" y="142"/>
                    </a:cubicBezTo>
                    <a:cubicBezTo>
                      <a:pt x="417" y="175"/>
                      <a:pt x="417" y="209"/>
                      <a:pt x="417" y="242"/>
                    </a:cubicBezTo>
                    <a:cubicBezTo>
                      <a:pt x="416" y="277"/>
                      <a:pt x="416" y="313"/>
                      <a:pt x="416" y="348"/>
                    </a:cubicBezTo>
                    <a:cubicBezTo>
                      <a:pt x="417" y="367"/>
                      <a:pt x="425" y="383"/>
                      <a:pt x="440" y="396"/>
                    </a:cubicBezTo>
                    <a:cubicBezTo>
                      <a:pt x="440" y="396"/>
                      <a:pt x="440" y="396"/>
                      <a:pt x="440" y="396"/>
                    </a:cubicBezTo>
                    <a:cubicBezTo>
                      <a:pt x="442" y="399"/>
                      <a:pt x="443" y="402"/>
                      <a:pt x="445" y="404"/>
                    </a:cubicBezTo>
                    <a:cubicBezTo>
                      <a:pt x="451" y="414"/>
                      <a:pt x="452" y="423"/>
                      <a:pt x="445" y="432"/>
                    </a:cubicBezTo>
                    <a:close/>
                  </a:path>
                </a:pathLst>
              </a:custGeom>
              <a:solidFill>
                <a:srgbClr val="0046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79" name="Freeform 184"/>
              <p:cNvSpPr>
                <a:spLocks/>
              </p:cNvSpPr>
              <p:nvPr/>
            </p:nvSpPr>
            <p:spPr bwMode="auto">
              <a:xfrm>
                <a:off x="5731517" y="3927875"/>
                <a:ext cx="254528" cy="329868"/>
              </a:xfrm>
              <a:custGeom>
                <a:avLst/>
                <a:gdLst>
                  <a:gd name="T0" fmla="*/ 5 w 106"/>
                  <a:gd name="T1" fmla="*/ 37 h 137"/>
                  <a:gd name="T2" fmla="*/ 0 w 106"/>
                  <a:gd name="T3" fmla="*/ 29 h 137"/>
                  <a:gd name="T4" fmla="*/ 0 w 106"/>
                  <a:gd name="T5" fmla="*/ 15 h 137"/>
                  <a:gd name="T6" fmla="*/ 0 w 106"/>
                  <a:gd name="T7" fmla="*/ 15 h 137"/>
                  <a:gd name="T8" fmla="*/ 6 w 106"/>
                  <a:gd name="T9" fmla="*/ 16 h 137"/>
                  <a:gd name="T10" fmla="*/ 17 w 106"/>
                  <a:gd name="T11" fmla="*/ 25 h 137"/>
                  <a:gd name="T12" fmla="*/ 17 w 106"/>
                  <a:gd name="T13" fmla="*/ 25 h 137"/>
                  <a:gd name="T14" fmla="*/ 44 w 106"/>
                  <a:gd name="T15" fmla="*/ 23 h 137"/>
                  <a:gd name="T16" fmla="*/ 44 w 106"/>
                  <a:gd name="T17" fmla="*/ 23 h 137"/>
                  <a:gd name="T18" fmla="*/ 46 w 106"/>
                  <a:gd name="T19" fmla="*/ 20 h 137"/>
                  <a:gd name="T20" fmla="*/ 46 w 106"/>
                  <a:gd name="T21" fmla="*/ 20 h 137"/>
                  <a:gd name="T22" fmla="*/ 56 w 106"/>
                  <a:gd name="T23" fmla="*/ 0 h 137"/>
                  <a:gd name="T24" fmla="*/ 84 w 106"/>
                  <a:gd name="T25" fmla="*/ 0 h 137"/>
                  <a:gd name="T26" fmla="*/ 82 w 106"/>
                  <a:gd name="T27" fmla="*/ 31 h 137"/>
                  <a:gd name="T28" fmla="*/ 90 w 106"/>
                  <a:gd name="T29" fmla="*/ 40 h 137"/>
                  <a:gd name="T30" fmla="*/ 100 w 106"/>
                  <a:gd name="T31" fmla="*/ 62 h 137"/>
                  <a:gd name="T32" fmla="*/ 100 w 106"/>
                  <a:gd name="T33" fmla="*/ 62 h 137"/>
                  <a:gd name="T34" fmla="*/ 93 w 106"/>
                  <a:gd name="T35" fmla="*/ 64 h 137"/>
                  <a:gd name="T36" fmla="*/ 80 w 106"/>
                  <a:gd name="T37" fmla="*/ 93 h 137"/>
                  <a:gd name="T38" fmla="*/ 78 w 106"/>
                  <a:gd name="T39" fmla="*/ 101 h 137"/>
                  <a:gd name="T40" fmla="*/ 78 w 106"/>
                  <a:gd name="T41" fmla="*/ 101 h 137"/>
                  <a:gd name="T42" fmla="*/ 75 w 106"/>
                  <a:gd name="T43" fmla="*/ 107 h 137"/>
                  <a:gd name="T44" fmla="*/ 74 w 106"/>
                  <a:gd name="T45" fmla="*/ 108 h 137"/>
                  <a:gd name="T46" fmla="*/ 63 w 106"/>
                  <a:gd name="T47" fmla="*/ 116 h 137"/>
                  <a:gd name="T48" fmla="*/ 63 w 106"/>
                  <a:gd name="T49" fmla="*/ 116 h 137"/>
                  <a:gd name="T50" fmla="*/ 43 w 106"/>
                  <a:gd name="T51" fmla="*/ 133 h 137"/>
                  <a:gd name="T52" fmla="*/ 30 w 106"/>
                  <a:gd name="T53" fmla="*/ 128 h 137"/>
                  <a:gd name="T54" fmla="*/ 14 w 106"/>
                  <a:gd name="T55" fmla="*/ 81 h 137"/>
                  <a:gd name="T56" fmla="*/ 9 w 106"/>
                  <a:gd name="T57" fmla="*/ 65 h 137"/>
                  <a:gd name="T58" fmla="*/ 9 w 106"/>
                  <a:gd name="T59" fmla="*/ 65 h 137"/>
                  <a:gd name="T60" fmla="*/ 5 w 106"/>
                  <a:gd name="T61"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37">
                    <a:moveTo>
                      <a:pt x="5" y="37"/>
                    </a:moveTo>
                    <a:cubicBezTo>
                      <a:pt x="4" y="34"/>
                      <a:pt x="2" y="32"/>
                      <a:pt x="0" y="29"/>
                    </a:cubicBezTo>
                    <a:cubicBezTo>
                      <a:pt x="0" y="25"/>
                      <a:pt x="0" y="20"/>
                      <a:pt x="0" y="15"/>
                    </a:cubicBezTo>
                    <a:cubicBezTo>
                      <a:pt x="0" y="15"/>
                      <a:pt x="0" y="15"/>
                      <a:pt x="0" y="15"/>
                    </a:cubicBezTo>
                    <a:cubicBezTo>
                      <a:pt x="2" y="16"/>
                      <a:pt x="4" y="16"/>
                      <a:pt x="6" y="16"/>
                    </a:cubicBezTo>
                    <a:cubicBezTo>
                      <a:pt x="10" y="19"/>
                      <a:pt x="13" y="22"/>
                      <a:pt x="17" y="25"/>
                    </a:cubicBezTo>
                    <a:cubicBezTo>
                      <a:pt x="17" y="25"/>
                      <a:pt x="17" y="25"/>
                      <a:pt x="17" y="25"/>
                    </a:cubicBezTo>
                    <a:cubicBezTo>
                      <a:pt x="26" y="33"/>
                      <a:pt x="35" y="30"/>
                      <a:pt x="44" y="23"/>
                    </a:cubicBezTo>
                    <a:cubicBezTo>
                      <a:pt x="44" y="23"/>
                      <a:pt x="44" y="23"/>
                      <a:pt x="44" y="23"/>
                    </a:cubicBezTo>
                    <a:cubicBezTo>
                      <a:pt x="44" y="22"/>
                      <a:pt x="45" y="21"/>
                      <a:pt x="46" y="20"/>
                    </a:cubicBezTo>
                    <a:cubicBezTo>
                      <a:pt x="46" y="20"/>
                      <a:pt x="46" y="20"/>
                      <a:pt x="46" y="20"/>
                    </a:cubicBezTo>
                    <a:cubicBezTo>
                      <a:pt x="49" y="14"/>
                      <a:pt x="53" y="7"/>
                      <a:pt x="56" y="0"/>
                    </a:cubicBezTo>
                    <a:cubicBezTo>
                      <a:pt x="65" y="0"/>
                      <a:pt x="76" y="0"/>
                      <a:pt x="84" y="0"/>
                    </a:cubicBezTo>
                    <a:cubicBezTo>
                      <a:pt x="83" y="11"/>
                      <a:pt x="81" y="21"/>
                      <a:pt x="82" y="31"/>
                    </a:cubicBezTo>
                    <a:cubicBezTo>
                      <a:pt x="82" y="34"/>
                      <a:pt x="87" y="40"/>
                      <a:pt x="90" y="40"/>
                    </a:cubicBezTo>
                    <a:cubicBezTo>
                      <a:pt x="106" y="42"/>
                      <a:pt x="103" y="52"/>
                      <a:pt x="100" y="62"/>
                    </a:cubicBezTo>
                    <a:cubicBezTo>
                      <a:pt x="100" y="62"/>
                      <a:pt x="100" y="62"/>
                      <a:pt x="100" y="62"/>
                    </a:cubicBezTo>
                    <a:cubicBezTo>
                      <a:pt x="97" y="62"/>
                      <a:pt x="93" y="62"/>
                      <a:pt x="93" y="64"/>
                    </a:cubicBezTo>
                    <a:cubicBezTo>
                      <a:pt x="89" y="74"/>
                      <a:pt x="69" y="77"/>
                      <a:pt x="80" y="93"/>
                    </a:cubicBezTo>
                    <a:cubicBezTo>
                      <a:pt x="81" y="95"/>
                      <a:pt x="79" y="98"/>
                      <a:pt x="78" y="101"/>
                    </a:cubicBezTo>
                    <a:cubicBezTo>
                      <a:pt x="78" y="101"/>
                      <a:pt x="78" y="101"/>
                      <a:pt x="78" y="101"/>
                    </a:cubicBezTo>
                    <a:cubicBezTo>
                      <a:pt x="77" y="103"/>
                      <a:pt x="76" y="105"/>
                      <a:pt x="75" y="107"/>
                    </a:cubicBezTo>
                    <a:cubicBezTo>
                      <a:pt x="75" y="108"/>
                      <a:pt x="75" y="108"/>
                      <a:pt x="74" y="108"/>
                    </a:cubicBezTo>
                    <a:cubicBezTo>
                      <a:pt x="71" y="111"/>
                      <a:pt x="67" y="113"/>
                      <a:pt x="63" y="116"/>
                    </a:cubicBezTo>
                    <a:cubicBezTo>
                      <a:pt x="63" y="116"/>
                      <a:pt x="63" y="116"/>
                      <a:pt x="63" y="116"/>
                    </a:cubicBezTo>
                    <a:cubicBezTo>
                      <a:pt x="57" y="121"/>
                      <a:pt x="50" y="127"/>
                      <a:pt x="43" y="133"/>
                    </a:cubicBezTo>
                    <a:cubicBezTo>
                      <a:pt x="38" y="137"/>
                      <a:pt x="32" y="136"/>
                      <a:pt x="30" y="128"/>
                    </a:cubicBezTo>
                    <a:cubicBezTo>
                      <a:pt x="25" y="112"/>
                      <a:pt x="20" y="97"/>
                      <a:pt x="14" y="81"/>
                    </a:cubicBezTo>
                    <a:cubicBezTo>
                      <a:pt x="13" y="76"/>
                      <a:pt x="11" y="70"/>
                      <a:pt x="9" y="65"/>
                    </a:cubicBezTo>
                    <a:cubicBezTo>
                      <a:pt x="9" y="65"/>
                      <a:pt x="9" y="65"/>
                      <a:pt x="9" y="65"/>
                    </a:cubicBezTo>
                    <a:cubicBezTo>
                      <a:pt x="13" y="55"/>
                      <a:pt x="14" y="45"/>
                      <a:pt x="5" y="37"/>
                    </a:cubicBezTo>
                    <a:close/>
                  </a:path>
                </a:pathLst>
              </a:custGeom>
              <a:solidFill>
                <a:srgbClr val="3C3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grpSp>
        <p:sp>
          <p:nvSpPr>
            <p:cNvPr id="1180" name="Freeform 185"/>
            <p:cNvSpPr>
              <a:spLocks/>
            </p:cNvSpPr>
            <p:nvPr/>
          </p:nvSpPr>
          <p:spPr bwMode="auto">
            <a:xfrm>
              <a:off x="5707082" y="3720181"/>
              <a:ext cx="282017" cy="267764"/>
            </a:xfrm>
            <a:custGeom>
              <a:avLst/>
              <a:gdLst>
                <a:gd name="T0" fmla="*/ 106 w 117"/>
                <a:gd name="T1" fmla="*/ 34 h 111"/>
                <a:gd name="T2" fmla="*/ 108 w 117"/>
                <a:gd name="T3" fmla="*/ 39 h 111"/>
                <a:gd name="T4" fmla="*/ 112 w 117"/>
                <a:gd name="T5" fmla="*/ 50 h 111"/>
                <a:gd name="T6" fmla="*/ 114 w 117"/>
                <a:gd name="T7" fmla="*/ 60 h 111"/>
                <a:gd name="T8" fmla="*/ 91 w 117"/>
                <a:gd name="T9" fmla="*/ 81 h 111"/>
                <a:gd name="T10" fmla="*/ 78 w 117"/>
                <a:gd name="T11" fmla="*/ 81 h 111"/>
                <a:gd name="T12" fmla="*/ 60 w 117"/>
                <a:gd name="T13" fmla="*/ 79 h 111"/>
                <a:gd name="T14" fmla="*/ 56 w 117"/>
                <a:gd name="T15" fmla="*/ 106 h 111"/>
                <a:gd name="T16" fmla="*/ 56 w 117"/>
                <a:gd name="T17" fmla="*/ 106 h 111"/>
                <a:gd name="T18" fmla="*/ 54 w 117"/>
                <a:gd name="T19" fmla="*/ 109 h 111"/>
                <a:gd name="T20" fmla="*/ 54 w 117"/>
                <a:gd name="T21" fmla="*/ 109 h 111"/>
                <a:gd name="T22" fmla="*/ 27 w 117"/>
                <a:gd name="T23" fmla="*/ 111 h 111"/>
                <a:gd name="T24" fmla="*/ 27 w 117"/>
                <a:gd name="T25" fmla="*/ 111 h 111"/>
                <a:gd name="T26" fmla="*/ 19 w 117"/>
                <a:gd name="T27" fmla="*/ 100 h 111"/>
                <a:gd name="T28" fmla="*/ 10 w 117"/>
                <a:gd name="T29" fmla="*/ 101 h 111"/>
                <a:gd name="T30" fmla="*/ 10 w 117"/>
                <a:gd name="T31" fmla="*/ 101 h 111"/>
                <a:gd name="T32" fmla="*/ 3 w 117"/>
                <a:gd name="T33" fmla="*/ 103 h 111"/>
                <a:gd name="T34" fmla="*/ 0 w 117"/>
                <a:gd name="T35" fmla="*/ 85 h 111"/>
                <a:gd name="T36" fmla="*/ 5 w 117"/>
                <a:gd name="T37" fmla="*/ 78 h 111"/>
                <a:gd name="T38" fmla="*/ 9 w 117"/>
                <a:gd name="T39" fmla="*/ 74 h 111"/>
                <a:gd name="T40" fmla="*/ 13 w 117"/>
                <a:gd name="T41" fmla="*/ 68 h 111"/>
                <a:gd name="T42" fmla="*/ 18 w 117"/>
                <a:gd name="T43" fmla="*/ 48 h 111"/>
                <a:gd name="T44" fmla="*/ 24 w 117"/>
                <a:gd name="T45" fmla="*/ 35 h 111"/>
                <a:gd name="T46" fmla="*/ 26 w 117"/>
                <a:gd name="T47" fmla="*/ 32 h 111"/>
                <a:gd name="T48" fmla="*/ 28 w 117"/>
                <a:gd name="T49" fmla="*/ 30 h 111"/>
                <a:gd name="T50" fmla="*/ 32 w 117"/>
                <a:gd name="T51" fmla="*/ 26 h 111"/>
                <a:gd name="T52" fmla="*/ 57 w 117"/>
                <a:gd name="T53" fmla="*/ 18 h 111"/>
                <a:gd name="T54" fmla="*/ 69 w 117"/>
                <a:gd name="T55" fmla="*/ 19 h 111"/>
                <a:gd name="T56" fmla="*/ 72 w 117"/>
                <a:gd name="T57" fmla="*/ 15 h 111"/>
                <a:gd name="T58" fmla="*/ 79 w 117"/>
                <a:gd name="T59" fmla="*/ 7 h 111"/>
                <a:gd name="T60" fmla="*/ 81 w 117"/>
                <a:gd name="T61" fmla="*/ 4 h 111"/>
                <a:gd name="T62" fmla="*/ 83 w 117"/>
                <a:gd name="T63" fmla="*/ 2 h 111"/>
                <a:gd name="T64" fmla="*/ 86 w 117"/>
                <a:gd name="T65" fmla="*/ 0 h 111"/>
                <a:gd name="T66" fmla="*/ 92 w 117"/>
                <a:gd name="T67" fmla="*/ 5 h 111"/>
                <a:gd name="T68" fmla="*/ 102 w 117"/>
                <a:gd name="T69" fmla="*/ 26 h 111"/>
                <a:gd name="T70" fmla="*/ 106 w 117"/>
                <a:gd name="T71" fmla="*/ 3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111">
                  <a:moveTo>
                    <a:pt x="106" y="34"/>
                  </a:moveTo>
                  <a:cubicBezTo>
                    <a:pt x="106" y="36"/>
                    <a:pt x="107" y="38"/>
                    <a:pt x="108" y="39"/>
                  </a:cubicBezTo>
                  <a:cubicBezTo>
                    <a:pt x="110" y="43"/>
                    <a:pt x="111" y="46"/>
                    <a:pt x="112" y="50"/>
                  </a:cubicBezTo>
                  <a:cubicBezTo>
                    <a:pt x="113" y="53"/>
                    <a:pt x="114" y="56"/>
                    <a:pt x="114" y="60"/>
                  </a:cubicBezTo>
                  <a:cubicBezTo>
                    <a:pt x="117" y="80"/>
                    <a:pt x="111" y="85"/>
                    <a:pt x="91" y="81"/>
                  </a:cubicBezTo>
                  <a:cubicBezTo>
                    <a:pt x="87" y="80"/>
                    <a:pt x="83" y="81"/>
                    <a:pt x="78" y="81"/>
                  </a:cubicBezTo>
                  <a:cubicBezTo>
                    <a:pt x="73" y="81"/>
                    <a:pt x="67" y="80"/>
                    <a:pt x="60" y="79"/>
                  </a:cubicBezTo>
                  <a:cubicBezTo>
                    <a:pt x="59" y="88"/>
                    <a:pt x="58" y="97"/>
                    <a:pt x="56" y="106"/>
                  </a:cubicBezTo>
                  <a:cubicBezTo>
                    <a:pt x="56" y="106"/>
                    <a:pt x="56" y="106"/>
                    <a:pt x="56" y="106"/>
                  </a:cubicBezTo>
                  <a:cubicBezTo>
                    <a:pt x="55" y="107"/>
                    <a:pt x="54" y="108"/>
                    <a:pt x="54" y="109"/>
                  </a:cubicBezTo>
                  <a:cubicBezTo>
                    <a:pt x="54" y="109"/>
                    <a:pt x="54" y="109"/>
                    <a:pt x="54" y="109"/>
                  </a:cubicBezTo>
                  <a:cubicBezTo>
                    <a:pt x="45" y="110"/>
                    <a:pt x="36" y="110"/>
                    <a:pt x="27" y="111"/>
                  </a:cubicBezTo>
                  <a:cubicBezTo>
                    <a:pt x="27" y="111"/>
                    <a:pt x="27" y="111"/>
                    <a:pt x="27" y="111"/>
                  </a:cubicBezTo>
                  <a:cubicBezTo>
                    <a:pt x="24" y="107"/>
                    <a:pt x="22" y="104"/>
                    <a:pt x="19" y="100"/>
                  </a:cubicBezTo>
                  <a:cubicBezTo>
                    <a:pt x="16" y="100"/>
                    <a:pt x="13" y="101"/>
                    <a:pt x="10" y="101"/>
                  </a:cubicBezTo>
                  <a:cubicBezTo>
                    <a:pt x="10" y="101"/>
                    <a:pt x="10" y="101"/>
                    <a:pt x="10" y="101"/>
                  </a:cubicBezTo>
                  <a:cubicBezTo>
                    <a:pt x="7" y="102"/>
                    <a:pt x="5" y="103"/>
                    <a:pt x="3" y="103"/>
                  </a:cubicBezTo>
                  <a:cubicBezTo>
                    <a:pt x="2" y="97"/>
                    <a:pt x="1" y="91"/>
                    <a:pt x="0" y="85"/>
                  </a:cubicBezTo>
                  <a:cubicBezTo>
                    <a:pt x="2" y="82"/>
                    <a:pt x="4" y="80"/>
                    <a:pt x="5" y="78"/>
                  </a:cubicBezTo>
                  <a:cubicBezTo>
                    <a:pt x="7" y="76"/>
                    <a:pt x="8" y="75"/>
                    <a:pt x="9" y="74"/>
                  </a:cubicBezTo>
                  <a:cubicBezTo>
                    <a:pt x="10" y="72"/>
                    <a:pt x="11" y="70"/>
                    <a:pt x="13" y="68"/>
                  </a:cubicBezTo>
                  <a:cubicBezTo>
                    <a:pt x="14" y="61"/>
                    <a:pt x="16" y="54"/>
                    <a:pt x="18" y="48"/>
                  </a:cubicBezTo>
                  <a:cubicBezTo>
                    <a:pt x="19" y="43"/>
                    <a:pt x="22" y="39"/>
                    <a:pt x="24" y="35"/>
                  </a:cubicBezTo>
                  <a:cubicBezTo>
                    <a:pt x="24" y="34"/>
                    <a:pt x="25" y="33"/>
                    <a:pt x="26" y="32"/>
                  </a:cubicBezTo>
                  <a:cubicBezTo>
                    <a:pt x="27" y="31"/>
                    <a:pt x="27" y="31"/>
                    <a:pt x="28" y="30"/>
                  </a:cubicBezTo>
                  <a:cubicBezTo>
                    <a:pt x="30" y="29"/>
                    <a:pt x="31" y="28"/>
                    <a:pt x="32" y="26"/>
                  </a:cubicBezTo>
                  <a:cubicBezTo>
                    <a:pt x="40" y="23"/>
                    <a:pt x="49" y="21"/>
                    <a:pt x="57" y="18"/>
                  </a:cubicBezTo>
                  <a:cubicBezTo>
                    <a:pt x="60" y="24"/>
                    <a:pt x="64" y="26"/>
                    <a:pt x="69" y="19"/>
                  </a:cubicBezTo>
                  <a:cubicBezTo>
                    <a:pt x="70" y="18"/>
                    <a:pt x="71" y="16"/>
                    <a:pt x="72" y="15"/>
                  </a:cubicBezTo>
                  <a:cubicBezTo>
                    <a:pt x="74" y="12"/>
                    <a:pt x="77" y="9"/>
                    <a:pt x="79" y="7"/>
                  </a:cubicBezTo>
                  <a:cubicBezTo>
                    <a:pt x="79" y="6"/>
                    <a:pt x="80" y="5"/>
                    <a:pt x="81" y="4"/>
                  </a:cubicBezTo>
                  <a:cubicBezTo>
                    <a:pt x="82" y="3"/>
                    <a:pt x="83" y="3"/>
                    <a:pt x="83" y="2"/>
                  </a:cubicBezTo>
                  <a:cubicBezTo>
                    <a:pt x="84" y="1"/>
                    <a:pt x="85" y="0"/>
                    <a:pt x="86" y="0"/>
                  </a:cubicBezTo>
                  <a:cubicBezTo>
                    <a:pt x="88" y="2"/>
                    <a:pt x="91" y="3"/>
                    <a:pt x="92" y="5"/>
                  </a:cubicBezTo>
                  <a:cubicBezTo>
                    <a:pt x="96" y="12"/>
                    <a:pt x="98" y="19"/>
                    <a:pt x="102" y="26"/>
                  </a:cubicBezTo>
                  <a:cubicBezTo>
                    <a:pt x="103" y="29"/>
                    <a:pt x="104" y="32"/>
                    <a:pt x="106" y="34"/>
                  </a:cubicBezTo>
                  <a:close/>
                </a:path>
              </a:pathLst>
            </a:custGeom>
            <a:solidFill>
              <a:srgbClr val="7221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2" name="Oval 187"/>
            <p:cNvSpPr>
              <a:spLocks noChangeArrowheads="1"/>
            </p:cNvSpPr>
            <p:nvPr/>
          </p:nvSpPr>
          <p:spPr bwMode="auto">
            <a:xfrm>
              <a:off x="7290217" y="2394947"/>
              <a:ext cx="105884" cy="1079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3" name="Oval 188"/>
            <p:cNvSpPr>
              <a:spLocks noChangeArrowheads="1"/>
            </p:cNvSpPr>
            <p:nvPr/>
          </p:nvSpPr>
          <p:spPr bwMode="auto">
            <a:xfrm>
              <a:off x="7019427" y="4490891"/>
              <a:ext cx="105884" cy="11097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4" name="Oval 189"/>
            <p:cNvSpPr>
              <a:spLocks noChangeArrowheads="1"/>
            </p:cNvSpPr>
            <p:nvPr/>
          </p:nvSpPr>
          <p:spPr bwMode="auto">
            <a:xfrm>
              <a:off x="6169304" y="2739739"/>
              <a:ext cx="105884" cy="1089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8" name="Oval 193"/>
            <p:cNvSpPr>
              <a:spLocks noChangeArrowheads="1"/>
            </p:cNvSpPr>
            <p:nvPr/>
          </p:nvSpPr>
          <p:spPr bwMode="auto">
            <a:xfrm>
              <a:off x="3778778" y="4236363"/>
              <a:ext cx="105884" cy="1079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89" name="Oval 194"/>
            <p:cNvSpPr>
              <a:spLocks noChangeArrowheads="1"/>
            </p:cNvSpPr>
            <p:nvPr/>
          </p:nvSpPr>
          <p:spPr bwMode="auto">
            <a:xfrm>
              <a:off x="6169304" y="3400494"/>
              <a:ext cx="105884" cy="1099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sp>
          <p:nvSpPr>
            <p:cNvPr id="1191" name="Freeform 196"/>
            <p:cNvSpPr>
              <a:spLocks/>
            </p:cNvSpPr>
            <p:nvPr/>
          </p:nvSpPr>
          <p:spPr bwMode="auto">
            <a:xfrm>
              <a:off x="6966486" y="3626515"/>
              <a:ext cx="105884" cy="107920"/>
            </a:xfrm>
            <a:custGeom>
              <a:avLst/>
              <a:gdLst>
                <a:gd name="T0" fmla="*/ 44 w 44"/>
                <a:gd name="T1" fmla="*/ 23 h 45"/>
                <a:gd name="T2" fmla="*/ 22 w 44"/>
                <a:gd name="T3" fmla="*/ 45 h 45"/>
                <a:gd name="T4" fmla="*/ 0 w 44"/>
                <a:gd name="T5" fmla="*/ 23 h 45"/>
                <a:gd name="T6" fmla="*/ 4 w 44"/>
                <a:gd name="T7" fmla="*/ 9 h 45"/>
                <a:gd name="T8" fmla="*/ 22 w 44"/>
                <a:gd name="T9" fmla="*/ 0 h 45"/>
                <a:gd name="T10" fmla="*/ 44 w 44"/>
                <a:gd name="T11" fmla="*/ 23 h 45"/>
              </a:gdLst>
              <a:ahLst/>
              <a:cxnLst>
                <a:cxn ang="0">
                  <a:pos x="T0" y="T1"/>
                </a:cxn>
                <a:cxn ang="0">
                  <a:pos x="T2" y="T3"/>
                </a:cxn>
                <a:cxn ang="0">
                  <a:pos x="T4" y="T5"/>
                </a:cxn>
                <a:cxn ang="0">
                  <a:pos x="T6" y="T7"/>
                </a:cxn>
                <a:cxn ang="0">
                  <a:pos x="T8" y="T9"/>
                </a:cxn>
                <a:cxn ang="0">
                  <a:pos x="T10" y="T11"/>
                </a:cxn>
              </a:cxnLst>
              <a:rect l="0" t="0" r="r" b="b"/>
              <a:pathLst>
                <a:path w="44" h="45">
                  <a:moveTo>
                    <a:pt x="44" y="23"/>
                  </a:moveTo>
                  <a:cubicBezTo>
                    <a:pt x="44" y="35"/>
                    <a:pt x="34" y="45"/>
                    <a:pt x="22" y="45"/>
                  </a:cubicBezTo>
                  <a:cubicBezTo>
                    <a:pt x="10" y="45"/>
                    <a:pt x="0" y="35"/>
                    <a:pt x="0" y="23"/>
                  </a:cubicBezTo>
                  <a:cubicBezTo>
                    <a:pt x="0" y="17"/>
                    <a:pt x="1" y="12"/>
                    <a:pt x="4" y="9"/>
                  </a:cubicBezTo>
                  <a:cubicBezTo>
                    <a:pt x="8" y="3"/>
                    <a:pt x="15" y="0"/>
                    <a:pt x="22" y="0"/>
                  </a:cubicBezTo>
                  <a:cubicBezTo>
                    <a:pt x="34" y="0"/>
                    <a:pt x="44" y="10"/>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8643" tIns="29322" rIns="58643" bIns="29322" numCol="1" anchor="t" anchorCtr="0" compatLnSpc="1">
              <a:prstTxWarp prst="textNoShape">
                <a:avLst/>
              </a:prstTxWarp>
            </a:bodyPr>
            <a:lstStyle/>
            <a:p>
              <a:endParaRPr lang="en-GB" sz="1154">
                <a:solidFill>
                  <a:srgbClr val="000000"/>
                </a:solidFill>
              </a:endParaRPr>
            </a:p>
          </p:txBody>
        </p:sp>
      </p:grpSp>
      <p:sp>
        <p:nvSpPr>
          <p:cNvPr id="9" name="TextBox 8"/>
          <p:cNvSpPr txBox="1"/>
          <p:nvPr/>
        </p:nvSpPr>
        <p:spPr>
          <a:xfrm>
            <a:off x="6642463" y="1379691"/>
            <a:ext cx="3786174" cy="448690"/>
          </a:xfrm>
          <a:prstGeom prst="rect">
            <a:avLst/>
          </a:prstGeom>
          <a:noFill/>
        </p:spPr>
        <p:txBody>
          <a:bodyPr wrap="square" lIns="54610" tIns="54610" rIns="54610" bIns="54610" rtlCol="0">
            <a:noAutofit/>
          </a:bodyPr>
          <a:lstStyle/>
          <a:p>
            <a:pPr>
              <a:spcAft>
                <a:spcPts val="600"/>
              </a:spcAft>
            </a:pPr>
            <a:r>
              <a:rPr lang="en-ZA" sz="1400" dirty="0">
                <a:solidFill>
                  <a:srgbClr val="00338D"/>
                </a:solidFill>
              </a:rPr>
              <a:t>Development indicators for East Africa region </a:t>
            </a:r>
            <a:endParaRPr lang="en-GB" sz="1500" dirty="0" err="1">
              <a:solidFill>
                <a:srgbClr val="00338D"/>
              </a:solidFill>
            </a:endParaRPr>
          </a:p>
        </p:txBody>
      </p:sp>
      <p:sp>
        <p:nvSpPr>
          <p:cNvPr id="38" name="TextBox 37"/>
          <p:cNvSpPr txBox="1"/>
          <p:nvPr/>
        </p:nvSpPr>
        <p:spPr>
          <a:xfrm>
            <a:off x="6798002" y="3823864"/>
            <a:ext cx="4237780" cy="448690"/>
          </a:xfrm>
          <a:prstGeom prst="rect">
            <a:avLst/>
          </a:prstGeom>
          <a:noFill/>
        </p:spPr>
        <p:txBody>
          <a:bodyPr wrap="square" lIns="54610" tIns="54610" rIns="54610" bIns="54610" rtlCol="0">
            <a:noAutofit/>
          </a:bodyPr>
          <a:lstStyle/>
          <a:p>
            <a:pPr>
              <a:spcAft>
                <a:spcPts val="600"/>
              </a:spcAft>
            </a:pPr>
            <a:r>
              <a:rPr lang="en-ZA" sz="1400" dirty="0">
                <a:solidFill>
                  <a:srgbClr val="00338D"/>
                </a:solidFill>
              </a:rPr>
              <a:t>Population size across the East Africa region (2017)</a:t>
            </a:r>
            <a:endParaRPr lang="en-GB" sz="1400" dirty="0" err="1">
              <a:solidFill>
                <a:srgbClr val="00338D"/>
              </a:solidFill>
            </a:endParaRPr>
          </a:p>
        </p:txBody>
      </p:sp>
      <p:sp>
        <p:nvSpPr>
          <p:cNvPr id="40" name="TextBox 39"/>
          <p:cNvSpPr txBox="1"/>
          <p:nvPr/>
        </p:nvSpPr>
        <p:spPr>
          <a:xfrm>
            <a:off x="3938814" y="2558118"/>
            <a:ext cx="843777" cy="410808"/>
          </a:xfrm>
          <a:prstGeom prst="rect">
            <a:avLst/>
          </a:prstGeom>
          <a:noFill/>
        </p:spPr>
        <p:txBody>
          <a:bodyPr wrap="square" lIns="54610" tIns="54610" rIns="54610" bIns="54610" rtlCol="0">
            <a:noAutofit/>
          </a:bodyPr>
          <a:lstStyle/>
          <a:p>
            <a:pPr>
              <a:spcAft>
                <a:spcPts val="600"/>
              </a:spcAft>
            </a:pPr>
            <a:r>
              <a:rPr lang="en-ZA" sz="1500" dirty="0">
                <a:solidFill>
                  <a:prstClr val="white"/>
                </a:solidFill>
              </a:rPr>
              <a:t>Ethiopia</a:t>
            </a:r>
            <a:endParaRPr lang="en-GB" sz="1500" dirty="0" err="1">
              <a:solidFill>
                <a:prstClr val="white"/>
              </a:solidFill>
            </a:endParaRPr>
          </a:p>
        </p:txBody>
      </p:sp>
      <p:sp>
        <p:nvSpPr>
          <p:cNvPr id="41" name="TextBox 40"/>
          <p:cNvSpPr txBox="1"/>
          <p:nvPr/>
        </p:nvSpPr>
        <p:spPr>
          <a:xfrm>
            <a:off x="3820010" y="3532209"/>
            <a:ext cx="843777" cy="410808"/>
          </a:xfrm>
          <a:prstGeom prst="rect">
            <a:avLst/>
          </a:prstGeom>
          <a:noFill/>
        </p:spPr>
        <p:txBody>
          <a:bodyPr wrap="square" lIns="54610" tIns="54610" rIns="54610" bIns="54610" rtlCol="0">
            <a:noAutofit/>
          </a:bodyPr>
          <a:lstStyle/>
          <a:p>
            <a:pPr>
              <a:spcAft>
                <a:spcPts val="600"/>
              </a:spcAft>
            </a:pPr>
            <a:r>
              <a:rPr lang="en-ZA" sz="1500" dirty="0">
                <a:solidFill>
                  <a:prstClr val="white"/>
                </a:solidFill>
              </a:rPr>
              <a:t>Kenya</a:t>
            </a:r>
            <a:endParaRPr lang="en-GB" sz="1500" dirty="0" err="1">
              <a:solidFill>
                <a:prstClr val="white"/>
              </a:solidFill>
            </a:endParaRPr>
          </a:p>
        </p:txBody>
      </p:sp>
      <p:sp>
        <p:nvSpPr>
          <p:cNvPr id="42" name="TextBox 41"/>
          <p:cNvSpPr txBox="1"/>
          <p:nvPr/>
        </p:nvSpPr>
        <p:spPr>
          <a:xfrm>
            <a:off x="2782911" y="3564732"/>
            <a:ext cx="847454" cy="410808"/>
          </a:xfrm>
          <a:prstGeom prst="rect">
            <a:avLst/>
          </a:prstGeom>
          <a:noFill/>
        </p:spPr>
        <p:txBody>
          <a:bodyPr wrap="square" lIns="54610" tIns="54610" rIns="54610" bIns="54610" rtlCol="0">
            <a:noAutofit/>
          </a:bodyPr>
          <a:lstStyle/>
          <a:p>
            <a:pPr>
              <a:spcAft>
                <a:spcPts val="600"/>
              </a:spcAft>
            </a:pPr>
            <a:r>
              <a:rPr lang="en-ZA" sz="1400" dirty="0">
                <a:solidFill>
                  <a:prstClr val="white"/>
                </a:solidFill>
              </a:rPr>
              <a:t>Uganda</a:t>
            </a:r>
            <a:endParaRPr lang="en-GB" sz="1400" dirty="0" err="1">
              <a:solidFill>
                <a:prstClr val="white"/>
              </a:solidFill>
            </a:endParaRPr>
          </a:p>
        </p:txBody>
      </p:sp>
      <p:sp>
        <p:nvSpPr>
          <p:cNvPr id="43" name="TextBox 42"/>
          <p:cNvSpPr txBox="1"/>
          <p:nvPr/>
        </p:nvSpPr>
        <p:spPr>
          <a:xfrm>
            <a:off x="3291541" y="4680762"/>
            <a:ext cx="965333" cy="410808"/>
          </a:xfrm>
          <a:prstGeom prst="rect">
            <a:avLst/>
          </a:prstGeom>
          <a:noFill/>
        </p:spPr>
        <p:txBody>
          <a:bodyPr wrap="square" lIns="54610" tIns="54610" rIns="54610" bIns="54610" rtlCol="0">
            <a:noAutofit/>
          </a:bodyPr>
          <a:lstStyle/>
          <a:p>
            <a:pPr>
              <a:spcAft>
                <a:spcPts val="600"/>
              </a:spcAft>
            </a:pPr>
            <a:r>
              <a:rPr lang="en-ZA" sz="1500" dirty="0">
                <a:solidFill>
                  <a:prstClr val="white"/>
                </a:solidFill>
              </a:rPr>
              <a:t>Tanzania</a:t>
            </a:r>
            <a:endParaRPr lang="en-GB" sz="1500" dirty="0" err="1">
              <a:solidFill>
                <a:prstClr val="white"/>
              </a:solidFill>
            </a:endParaRPr>
          </a:p>
        </p:txBody>
      </p:sp>
      <p:sp>
        <p:nvSpPr>
          <p:cNvPr id="44" name="TextBox 43"/>
          <p:cNvSpPr txBox="1"/>
          <p:nvPr/>
        </p:nvSpPr>
        <p:spPr>
          <a:xfrm>
            <a:off x="1959262" y="4360081"/>
            <a:ext cx="843777" cy="410808"/>
          </a:xfrm>
          <a:prstGeom prst="rect">
            <a:avLst/>
          </a:prstGeom>
          <a:noFill/>
        </p:spPr>
        <p:txBody>
          <a:bodyPr wrap="square" lIns="54610" tIns="54610" rIns="54610" bIns="54610" rtlCol="0">
            <a:noAutofit/>
          </a:bodyPr>
          <a:lstStyle/>
          <a:p>
            <a:pPr>
              <a:spcAft>
                <a:spcPts val="600"/>
              </a:spcAft>
            </a:pPr>
            <a:r>
              <a:rPr lang="en-ZA" sz="1500" dirty="0">
                <a:solidFill>
                  <a:prstClr val="white"/>
                </a:solidFill>
              </a:rPr>
              <a:t>DRC</a:t>
            </a:r>
            <a:endParaRPr lang="en-GB" sz="1500" dirty="0" err="1">
              <a:solidFill>
                <a:prstClr val="white"/>
              </a:solidFill>
            </a:endParaRPr>
          </a:p>
        </p:txBody>
      </p:sp>
      <p:sp>
        <p:nvSpPr>
          <p:cNvPr id="45" name="TextBox 44"/>
          <p:cNvSpPr txBox="1"/>
          <p:nvPr/>
        </p:nvSpPr>
        <p:spPr>
          <a:xfrm rot="2571855">
            <a:off x="2927879" y="2871963"/>
            <a:ext cx="1101759" cy="410808"/>
          </a:xfrm>
          <a:prstGeom prst="rect">
            <a:avLst/>
          </a:prstGeom>
          <a:noFill/>
        </p:spPr>
        <p:txBody>
          <a:bodyPr wrap="square" lIns="54610" tIns="54610" rIns="54610" bIns="54610" rtlCol="0">
            <a:noAutofit/>
          </a:bodyPr>
          <a:lstStyle/>
          <a:p>
            <a:pPr>
              <a:spcAft>
                <a:spcPts val="600"/>
              </a:spcAft>
            </a:pPr>
            <a:r>
              <a:rPr lang="en-ZA" sz="1500" dirty="0">
                <a:solidFill>
                  <a:prstClr val="white"/>
                </a:solidFill>
              </a:rPr>
              <a:t>South Sudan</a:t>
            </a:r>
            <a:endParaRPr lang="en-GB" sz="1500" dirty="0" err="1">
              <a:solidFill>
                <a:prstClr val="white"/>
              </a:solidFill>
            </a:endParaRPr>
          </a:p>
        </p:txBody>
      </p:sp>
      <p:sp>
        <p:nvSpPr>
          <p:cNvPr id="50" name="object 29"/>
          <p:cNvSpPr/>
          <p:nvPr/>
        </p:nvSpPr>
        <p:spPr>
          <a:xfrm rot="9611399">
            <a:off x="3631027" y="3683899"/>
            <a:ext cx="602034" cy="239001"/>
          </a:xfrm>
          <a:custGeom>
            <a:avLst/>
            <a:gdLst/>
            <a:ahLst/>
            <a:cxnLst/>
            <a:rect l="l" t="t" r="r" b="b"/>
            <a:pathLst>
              <a:path w="3686175" h="1171575">
                <a:moveTo>
                  <a:pt x="3001956" y="152400"/>
                </a:moveTo>
                <a:lnTo>
                  <a:pt x="2529078" y="152400"/>
                </a:lnTo>
                <a:lnTo>
                  <a:pt x="2552700" y="152653"/>
                </a:lnTo>
                <a:lnTo>
                  <a:pt x="2576449" y="153797"/>
                </a:lnTo>
                <a:lnTo>
                  <a:pt x="2622550" y="158114"/>
                </a:lnTo>
                <a:lnTo>
                  <a:pt x="2667254" y="165480"/>
                </a:lnTo>
                <a:lnTo>
                  <a:pt x="2711704" y="176402"/>
                </a:lnTo>
                <a:lnTo>
                  <a:pt x="2755773" y="190880"/>
                </a:lnTo>
                <a:lnTo>
                  <a:pt x="2799969" y="209296"/>
                </a:lnTo>
                <a:lnTo>
                  <a:pt x="2844800" y="232283"/>
                </a:lnTo>
                <a:lnTo>
                  <a:pt x="2889377" y="259461"/>
                </a:lnTo>
                <a:lnTo>
                  <a:pt x="2933827" y="291846"/>
                </a:lnTo>
                <a:lnTo>
                  <a:pt x="2978277" y="329438"/>
                </a:lnTo>
                <a:lnTo>
                  <a:pt x="3022473" y="371855"/>
                </a:lnTo>
                <a:lnTo>
                  <a:pt x="3066288" y="418591"/>
                </a:lnTo>
                <a:lnTo>
                  <a:pt x="3109976" y="469773"/>
                </a:lnTo>
                <a:lnTo>
                  <a:pt x="3153410" y="524637"/>
                </a:lnTo>
                <a:lnTo>
                  <a:pt x="3196336" y="583057"/>
                </a:lnTo>
                <a:lnTo>
                  <a:pt x="3239008" y="644905"/>
                </a:lnTo>
                <a:lnTo>
                  <a:pt x="3281426" y="709168"/>
                </a:lnTo>
                <a:lnTo>
                  <a:pt x="3302381" y="742061"/>
                </a:lnTo>
                <a:lnTo>
                  <a:pt x="3344545" y="809879"/>
                </a:lnTo>
                <a:lnTo>
                  <a:pt x="3386328" y="879856"/>
                </a:lnTo>
                <a:lnTo>
                  <a:pt x="3428111" y="951102"/>
                </a:lnTo>
                <a:lnTo>
                  <a:pt x="3469767" y="1023747"/>
                </a:lnTo>
                <a:lnTo>
                  <a:pt x="3553079" y="1171194"/>
                </a:lnTo>
                <a:lnTo>
                  <a:pt x="3685921" y="1096264"/>
                </a:lnTo>
                <a:lnTo>
                  <a:pt x="3602355" y="948563"/>
                </a:lnTo>
                <a:lnTo>
                  <a:pt x="3560318" y="875283"/>
                </a:lnTo>
                <a:lnTo>
                  <a:pt x="3517900" y="802767"/>
                </a:lnTo>
                <a:lnTo>
                  <a:pt x="3475228" y="731519"/>
                </a:lnTo>
                <a:lnTo>
                  <a:pt x="3431921" y="661670"/>
                </a:lnTo>
                <a:lnTo>
                  <a:pt x="3409823" y="627126"/>
                </a:lnTo>
                <a:lnTo>
                  <a:pt x="3387979" y="593471"/>
                </a:lnTo>
                <a:lnTo>
                  <a:pt x="3365754" y="560197"/>
                </a:lnTo>
                <a:lnTo>
                  <a:pt x="3343529" y="527558"/>
                </a:lnTo>
                <a:lnTo>
                  <a:pt x="3321050" y="495680"/>
                </a:lnTo>
                <a:lnTo>
                  <a:pt x="3298317" y="464185"/>
                </a:lnTo>
                <a:lnTo>
                  <a:pt x="3275457" y="433450"/>
                </a:lnTo>
                <a:lnTo>
                  <a:pt x="3228848" y="374269"/>
                </a:lnTo>
                <a:lnTo>
                  <a:pt x="3181350" y="318642"/>
                </a:lnTo>
                <a:lnTo>
                  <a:pt x="3132328" y="266319"/>
                </a:lnTo>
                <a:lnTo>
                  <a:pt x="3082290" y="217932"/>
                </a:lnTo>
                <a:lnTo>
                  <a:pt x="3030728" y="174116"/>
                </a:lnTo>
                <a:lnTo>
                  <a:pt x="3003931" y="153797"/>
                </a:lnTo>
                <a:lnTo>
                  <a:pt x="3001956" y="152400"/>
                </a:lnTo>
                <a:close/>
              </a:path>
              <a:path w="3686175" h="1171575">
                <a:moveTo>
                  <a:pt x="471678" y="492378"/>
                </a:moveTo>
                <a:lnTo>
                  <a:pt x="0" y="689229"/>
                </a:lnTo>
                <a:lnTo>
                  <a:pt x="440563" y="948563"/>
                </a:lnTo>
                <a:lnTo>
                  <a:pt x="451137" y="793522"/>
                </a:lnTo>
                <a:lnTo>
                  <a:pt x="377952" y="791463"/>
                </a:lnTo>
                <a:lnTo>
                  <a:pt x="382270" y="639190"/>
                </a:lnTo>
                <a:lnTo>
                  <a:pt x="461664" y="639190"/>
                </a:lnTo>
                <a:lnTo>
                  <a:pt x="471678" y="492378"/>
                </a:lnTo>
                <a:close/>
              </a:path>
              <a:path w="3686175" h="1171575">
                <a:moveTo>
                  <a:pt x="461519" y="641318"/>
                </a:moveTo>
                <a:lnTo>
                  <a:pt x="451137" y="793522"/>
                </a:lnTo>
                <a:lnTo>
                  <a:pt x="477266" y="794257"/>
                </a:lnTo>
                <a:lnTo>
                  <a:pt x="481838" y="794004"/>
                </a:lnTo>
                <a:lnTo>
                  <a:pt x="486410" y="793242"/>
                </a:lnTo>
                <a:lnTo>
                  <a:pt x="513334" y="789051"/>
                </a:lnTo>
                <a:lnTo>
                  <a:pt x="569722" y="778763"/>
                </a:lnTo>
                <a:lnTo>
                  <a:pt x="629793" y="765810"/>
                </a:lnTo>
                <a:lnTo>
                  <a:pt x="693674" y="749935"/>
                </a:lnTo>
                <a:lnTo>
                  <a:pt x="763651" y="729233"/>
                </a:lnTo>
                <a:lnTo>
                  <a:pt x="800608" y="716914"/>
                </a:lnTo>
                <a:lnTo>
                  <a:pt x="838708" y="703580"/>
                </a:lnTo>
                <a:lnTo>
                  <a:pt x="878332" y="688975"/>
                </a:lnTo>
                <a:lnTo>
                  <a:pt x="959866" y="656971"/>
                </a:lnTo>
                <a:lnTo>
                  <a:pt x="994957" y="642620"/>
                </a:lnTo>
                <a:lnTo>
                  <a:pt x="463042" y="642620"/>
                </a:lnTo>
                <a:lnTo>
                  <a:pt x="469957" y="641545"/>
                </a:lnTo>
                <a:lnTo>
                  <a:pt x="461519" y="641318"/>
                </a:lnTo>
                <a:close/>
              </a:path>
              <a:path w="3686175" h="1171575">
                <a:moveTo>
                  <a:pt x="382270" y="639190"/>
                </a:moveTo>
                <a:lnTo>
                  <a:pt x="377952" y="791463"/>
                </a:lnTo>
                <a:lnTo>
                  <a:pt x="451137" y="793522"/>
                </a:lnTo>
                <a:lnTo>
                  <a:pt x="461519" y="641318"/>
                </a:lnTo>
                <a:lnTo>
                  <a:pt x="382270" y="639190"/>
                </a:lnTo>
                <a:close/>
              </a:path>
              <a:path w="3686175" h="1171575">
                <a:moveTo>
                  <a:pt x="469957" y="641545"/>
                </a:moveTo>
                <a:lnTo>
                  <a:pt x="463042" y="642620"/>
                </a:lnTo>
                <a:lnTo>
                  <a:pt x="476885" y="641730"/>
                </a:lnTo>
                <a:lnTo>
                  <a:pt x="469957" y="641545"/>
                </a:lnTo>
                <a:close/>
              </a:path>
              <a:path w="3686175" h="1171575">
                <a:moveTo>
                  <a:pt x="2531237" y="0"/>
                </a:moveTo>
                <a:lnTo>
                  <a:pt x="2473706" y="1397"/>
                </a:lnTo>
                <a:lnTo>
                  <a:pt x="2415413" y="5714"/>
                </a:lnTo>
                <a:lnTo>
                  <a:pt x="2356358" y="12573"/>
                </a:lnTo>
                <a:lnTo>
                  <a:pt x="2265426" y="26924"/>
                </a:lnTo>
                <a:lnTo>
                  <a:pt x="2202815" y="38608"/>
                </a:lnTo>
                <a:lnTo>
                  <a:pt x="2138172" y="51815"/>
                </a:lnTo>
                <a:lnTo>
                  <a:pt x="2002663" y="81407"/>
                </a:lnTo>
                <a:lnTo>
                  <a:pt x="1926717" y="100711"/>
                </a:lnTo>
                <a:lnTo>
                  <a:pt x="1886458" y="112522"/>
                </a:lnTo>
                <a:lnTo>
                  <a:pt x="1845183" y="125729"/>
                </a:lnTo>
                <a:lnTo>
                  <a:pt x="1803273" y="139700"/>
                </a:lnTo>
                <a:lnTo>
                  <a:pt x="1759965" y="155194"/>
                </a:lnTo>
                <a:lnTo>
                  <a:pt x="1716405" y="171323"/>
                </a:lnTo>
                <a:lnTo>
                  <a:pt x="1671827" y="188340"/>
                </a:lnTo>
                <a:lnTo>
                  <a:pt x="1626743" y="206121"/>
                </a:lnTo>
                <a:lnTo>
                  <a:pt x="1488821" y="263271"/>
                </a:lnTo>
                <a:lnTo>
                  <a:pt x="1029335" y="463041"/>
                </a:lnTo>
                <a:lnTo>
                  <a:pt x="943737" y="498983"/>
                </a:lnTo>
                <a:lnTo>
                  <a:pt x="862330" y="531749"/>
                </a:lnTo>
                <a:lnTo>
                  <a:pt x="823214" y="546735"/>
                </a:lnTo>
                <a:lnTo>
                  <a:pt x="785876" y="560577"/>
                </a:lnTo>
                <a:lnTo>
                  <a:pt x="749935" y="573277"/>
                </a:lnTo>
                <a:lnTo>
                  <a:pt x="683006" y="594740"/>
                </a:lnTo>
                <a:lnTo>
                  <a:pt x="623062" y="610742"/>
                </a:lnTo>
                <a:lnTo>
                  <a:pt x="566039" y="623951"/>
                </a:lnTo>
                <a:lnTo>
                  <a:pt x="512825" y="634491"/>
                </a:lnTo>
                <a:lnTo>
                  <a:pt x="469957" y="641545"/>
                </a:lnTo>
                <a:lnTo>
                  <a:pt x="476885" y="641730"/>
                </a:lnTo>
                <a:lnTo>
                  <a:pt x="463042" y="642620"/>
                </a:lnTo>
                <a:lnTo>
                  <a:pt x="994957" y="642620"/>
                </a:lnTo>
                <a:lnTo>
                  <a:pt x="1045591" y="621664"/>
                </a:lnTo>
                <a:lnTo>
                  <a:pt x="1548002" y="403605"/>
                </a:lnTo>
                <a:lnTo>
                  <a:pt x="1638427" y="365887"/>
                </a:lnTo>
                <a:lnTo>
                  <a:pt x="1726438" y="330708"/>
                </a:lnTo>
                <a:lnTo>
                  <a:pt x="1769237" y="314198"/>
                </a:lnTo>
                <a:lnTo>
                  <a:pt x="1811147" y="298703"/>
                </a:lnTo>
                <a:lnTo>
                  <a:pt x="1851660" y="284225"/>
                </a:lnTo>
                <a:lnTo>
                  <a:pt x="1891538" y="270890"/>
                </a:lnTo>
                <a:lnTo>
                  <a:pt x="1929638" y="258699"/>
                </a:lnTo>
                <a:lnTo>
                  <a:pt x="1966340" y="247903"/>
                </a:lnTo>
                <a:lnTo>
                  <a:pt x="2035937" y="230124"/>
                </a:lnTo>
                <a:lnTo>
                  <a:pt x="2168779" y="201040"/>
                </a:lnTo>
                <a:lnTo>
                  <a:pt x="2230882" y="188467"/>
                </a:lnTo>
                <a:lnTo>
                  <a:pt x="2290445" y="177291"/>
                </a:lnTo>
                <a:lnTo>
                  <a:pt x="2347595" y="167766"/>
                </a:lnTo>
                <a:lnTo>
                  <a:pt x="2402332" y="160400"/>
                </a:lnTo>
                <a:lnTo>
                  <a:pt x="2454402" y="155321"/>
                </a:lnTo>
                <a:lnTo>
                  <a:pt x="2504313" y="152653"/>
                </a:lnTo>
                <a:lnTo>
                  <a:pt x="2529078" y="152400"/>
                </a:lnTo>
                <a:lnTo>
                  <a:pt x="3001956" y="152400"/>
                </a:lnTo>
                <a:lnTo>
                  <a:pt x="2977007" y="134747"/>
                </a:lnTo>
                <a:lnTo>
                  <a:pt x="2922016" y="100837"/>
                </a:lnTo>
                <a:lnTo>
                  <a:pt x="2867406" y="72644"/>
                </a:lnTo>
                <a:lnTo>
                  <a:pt x="2812415" y="49275"/>
                </a:lnTo>
                <a:lnTo>
                  <a:pt x="2756916" y="30861"/>
                </a:lnTo>
                <a:lnTo>
                  <a:pt x="2701163" y="16890"/>
                </a:lnTo>
                <a:lnTo>
                  <a:pt x="2644775" y="7365"/>
                </a:lnTo>
                <a:lnTo>
                  <a:pt x="2588260" y="1777"/>
                </a:lnTo>
                <a:lnTo>
                  <a:pt x="2559939" y="380"/>
                </a:lnTo>
                <a:lnTo>
                  <a:pt x="2531237" y="0"/>
                </a:lnTo>
                <a:close/>
              </a:path>
              <a:path w="3686175" h="1171575">
                <a:moveTo>
                  <a:pt x="461664" y="639190"/>
                </a:moveTo>
                <a:lnTo>
                  <a:pt x="382270" y="639190"/>
                </a:lnTo>
                <a:lnTo>
                  <a:pt x="461519" y="641318"/>
                </a:lnTo>
                <a:lnTo>
                  <a:pt x="461664" y="639190"/>
                </a:lnTo>
                <a:close/>
              </a:path>
            </a:pathLst>
          </a:custGeom>
          <a:solidFill>
            <a:srgbClr val="FF0000"/>
          </a:solidFill>
        </p:spPr>
        <p:txBody>
          <a:bodyPr wrap="square" lIns="0" tIns="0" rIns="0" bIns="0" rtlCol="0"/>
          <a:lstStyle/>
          <a:p>
            <a:endParaRPr>
              <a:solidFill>
                <a:prstClr val="black"/>
              </a:solidFill>
            </a:endParaRPr>
          </a:p>
        </p:txBody>
      </p:sp>
      <p:sp>
        <p:nvSpPr>
          <p:cNvPr id="53" name="object 29"/>
          <p:cNvSpPr/>
          <p:nvPr/>
        </p:nvSpPr>
        <p:spPr>
          <a:xfrm flipV="1">
            <a:off x="2637705" y="3809373"/>
            <a:ext cx="714017" cy="267287"/>
          </a:xfrm>
          <a:custGeom>
            <a:avLst/>
            <a:gdLst/>
            <a:ahLst/>
            <a:cxnLst/>
            <a:rect l="l" t="t" r="r" b="b"/>
            <a:pathLst>
              <a:path w="3686175" h="1171575">
                <a:moveTo>
                  <a:pt x="3001956" y="152400"/>
                </a:moveTo>
                <a:lnTo>
                  <a:pt x="2529078" y="152400"/>
                </a:lnTo>
                <a:lnTo>
                  <a:pt x="2552700" y="152653"/>
                </a:lnTo>
                <a:lnTo>
                  <a:pt x="2576449" y="153797"/>
                </a:lnTo>
                <a:lnTo>
                  <a:pt x="2622550" y="158114"/>
                </a:lnTo>
                <a:lnTo>
                  <a:pt x="2667254" y="165480"/>
                </a:lnTo>
                <a:lnTo>
                  <a:pt x="2711704" y="176402"/>
                </a:lnTo>
                <a:lnTo>
                  <a:pt x="2755773" y="190880"/>
                </a:lnTo>
                <a:lnTo>
                  <a:pt x="2799969" y="209296"/>
                </a:lnTo>
                <a:lnTo>
                  <a:pt x="2844800" y="232283"/>
                </a:lnTo>
                <a:lnTo>
                  <a:pt x="2889377" y="259461"/>
                </a:lnTo>
                <a:lnTo>
                  <a:pt x="2933827" y="291846"/>
                </a:lnTo>
                <a:lnTo>
                  <a:pt x="2978277" y="329438"/>
                </a:lnTo>
                <a:lnTo>
                  <a:pt x="3022473" y="371855"/>
                </a:lnTo>
                <a:lnTo>
                  <a:pt x="3066288" y="418591"/>
                </a:lnTo>
                <a:lnTo>
                  <a:pt x="3109976" y="469773"/>
                </a:lnTo>
                <a:lnTo>
                  <a:pt x="3153410" y="524637"/>
                </a:lnTo>
                <a:lnTo>
                  <a:pt x="3196336" y="583057"/>
                </a:lnTo>
                <a:lnTo>
                  <a:pt x="3239008" y="644905"/>
                </a:lnTo>
                <a:lnTo>
                  <a:pt x="3281426" y="709168"/>
                </a:lnTo>
                <a:lnTo>
                  <a:pt x="3302381" y="742061"/>
                </a:lnTo>
                <a:lnTo>
                  <a:pt x="3344545" y="809879"/>
                </a:lnTo>
                <a:lnTo>
                  <a:pt x="3386328" y="879856"/>
                </a:lnTo>
                <a:lnTo>
                  <a:pt x="3428111" y="951102"/>
                </a:lnTo>
                <a:lnTo>
                  <a:pt x="3469767" y="1023747"/>
                </a:lnTo>
                <a:lnTo>
                  <a:pt x="3553079" y="1171194"/>
                </a:lnTo>
                <a:lnTo>
                  <a:pt x="3685921" y="1096264"/>
                </a:lnTo>
                <a:lnTo>
                  <a:pt x="3602355" y="948563"/>
                </a:lnTo>
                <a:lnTo>
                  <a:pt x="3560318" y="875283"/>
                </a:lnTo>
                <a:lnTo>
                  <a:pt x="3517900" y="802767"/>
                </a:lnTo>
                <a:lnTo>
                  <a:pt x="3475228" y="731519"/>
                </a:lnTo>
                <a:lnTo>
                  <a:pt x="3431921" y="661670"/>
                </a:lnTo>
                <a:lnTo>
                  <a:pt x="3409823" y="627126"/>
                </a:lnTo>
                <a:lnTo>
                  <a:pt x="3387979" y="593471"/>
                </a:lnTo>
                <a:lnTo>
                  <a:pt x="3365754" y="560197"/>
                </a:lnTo>
                <a:lnTo>
                  <a:pt x="3343529" y="527558"/>
                </a:lnTo>
                <a:lnTo>
                  <a:pt x="3321050" y="495680"/>
                </a:lnTo>
                <a:lnTo>
                  <a:pt x="3298317" y="464185"/>
                </a:lnTo>
                <a:lnTo>
                  <a:pt x="3275457" y="433450"/>
                </a:lnTo>
                <a:lnTo>
                  <a:pt x="3228848" y="374269"/>
                </a:lnTo>
                <a:lnTo>
                  <a:pt x="3181350" y="318642"/>
                </a:lnTo>
                <a:lnTo>
                  <a:pt x="3132328" y="266319"/>
                </a:lnTo>
                <a:lnTo>
                  <a:pt x="3082290" y="217932"/>
                </a:lnTo>
                <a:lnTo>
                  <a:pt x="3030728" y="174116"/>
                </a:lnTo>
                <a:lnTo>
                  <a:pt x="3003931" y="153797"/>
                </a:lnTo>
                <a:lnTo>
                  <a:pt x="3001956" y="152400"/>
                </a:lnTo>
                <a:close/>
              </a:path>
              <a:path w="3686175" h="1171575">
                <a:moveTo>
                  <a:pt x="471678" y="492378"/>
                </a:moveTo>
                <a:lnTo>
                  <a:pt x="0" y="689229"/>
                </a:lnTo>
                <a:lnTo>
                  <a:pt x="440563" y="948563"/>
                </a:lnTo>
                <a:lnTo>
                  <a:pt x="451137" y="793522"/>
                </a:lnTo>
                <a:lnTo>
                  <a:pt x="377952" y="791463"/>
                </a:lnTo>
                <a:lnTo>
                  <a:pt x="382270" y="639190"/>
                </a:lnTo>
                <a:lnTo>
                  <a:pt x="461664" y="639190"/>
                </a:lnTo>
                <a:lnTo>
                  <a:pt x="471678" y="492378"/>
                </a:lnTo>
                <a:close/>
              </a:path>
              <a:path w="3686175" h="1171575">
                <a:moveTo>
                  <a:pt x="461519" y="641318"/>
                </a:moveTo>
                <a:lnTo>
                  <a:pt x="451137" y="793522"/>
                </a:lnTo>
                <a:lnTo>
                  <a:pt x="477266" y="794257"/>
                </a:lnTo>
                <a:lnTo>
                  <a:pt x="481838" y="794004"/>
                </a:lnTo>
                <a:lnTo>
                  <a:pt x="486410" y="793242"/>
                </a:lnTo>
                <a:lnTo>
                  <a:pt x="513334" y="789051"/>
                </a:lnTo>
                <a:lnTo>
                  <a:pt x="569722" y="778763"/>
                </a:lnTo>
                <a:lnTo>
                  <a:pt x="629793" y="765810"/>
                </a:lnTo>
                <a:lnTo>
                  <a:pt x="693674" y="749935"/>
                </a:lnTo>
                <a:lnTo>
                  <a:pt x="763651" y="729233"/>
                </a:lnTo>
                <a:lnTo>
                  <a:pt x="800608" y="716914"/>
                </a:lnTo>
                <a:lnTo>
                  <a:pt x="838708" y="703580"/>
                </a:lnTo>
                <a:lnTo>
                  <a:pt x="878332" y="688975"/>
                </a:lnTo>
                <a:lnTo>
                  <a:pt x="959866" y="656971"/>
                </a:lnTo>
                <a:lnTo>
                  <a:pt x="994957" y="642620"/>
                </a:lnTo>
                <a:lnTo>
                  <a:pt x="463042" y="642620"/>
                </a:lnTo>
                <a:lnTo>
                  <a:pt x="469957" y="641545"/>
                </a:lnTo>
                <a:lnTo>
                  <a:pt x="461519" y="641318"/>
                </a:lnTo>
                <a:close/>
              </a:path>
              <a:path w="3686175" h="1171575">
                <a:moveTo>
                  <a:pt x="382270" y="639190"/>
                </a:moveTo>
                <a:lnTo>
                  <a:pt x="377952" y="791463"/>
                </a:lnTo>
                <a:lnTo>
                  <a:pt x="451137" y="793522"/>
                </a:lnTo>
                <a:lnTo>
                  <a:pt x="461519" y="641318"/>
                </a:lnTo>
                <a:lnTo>
                  <a:pt x="382270" y="639190"/>
                </a:lnTo>
                <a:close/>
              </a:path>
              <a:path w="3686175" h="1171575">
                <a:moveTo>
                  <a:pt x="469957" y="641545"/>
                </a:moveTo>
                <a:lnTo>
                  <a:pt x="463042" y="642620"/>
                </a:lnTo>
                <a:lnTo>
                  <a:pt x="476885" y="641730"/>
                </a:lnTo>
                <a:lnTo>
                  <a:pt x="469957" y="641545"/>
                </a:lnTo>
                <a:close/>
              </a:path>
              <a:path w="3686175" h="1171575">
                <a:moveTo>
                  <a:pt x="2531237" y="0"/>
                </a:moveTo>
                <a:lnTo>
                  <a:pt x="2473706" y="1397"/>
                </a:lnTo>
                <a:lnTo>
                  <a:pt x="2415413" y="5714"/>
                </a:lnTo>
                <a:lnTo>
                  <a:pt x="2356358" y="12573"/>
                </a:lnTo>
                <a:lnTo>
                  <a:pt x="2265426" y="26924"/>
                </a:lnTo>
                <a:lnTo>
                  <a:pt x="2202815" y="38608"/>
                </a:lnTo>
                <a:lnTo>
                  <a:pt x="2138172" y="51815"/>
                </a:lnTo>
                <a:lnTo>
                  <a:pt x="2002663" y="81407"/>
                </a:lnTo>
                <a:lnTo>
                  <a:pt x="1926717" y="100711"/>
                </a:lnTo>
                <a:lnTo>
                  <a:pt x="1886458" y="112522"/>
                </a:lnTo>
                <a:lnTo>
                  <a:pt x="1845183" y="125729"/>
                </a:lnTo>
                <a:lnTo>
                  <a:pt x="1803273" y="139700"/>
                </a:lnTo>
                <a:lnTo>
                  <a:pt x="1759965" y="155194"/>
                </a:lnTo>
                <a:lnTo>
                  <a:pt x="1716405" y="171323"/>
                </a:lnTo>
                <a:lnTo>
                  <a:pt x="1671827" y="188340"/>
                </a:lnTo>
                <a:lnTo>
                  <a:pt x="1626743" y="206121"/>
                </a:lnTo>
                <a:lnTo>
                  <a:pt x="1488821" y="263271"/>
                </a:lnTo>
                <a:lnTo>
                  <a:pt x="1029335" y="463041"/>
                </a:lnTo>
                <a:lnTo>
                  <a:pt x="943737" y="498983"/>
                </a:lnTo>
                <a:lnTo>
                  <a:pt x="862330" y="531749"/>
                </a:lnTo>
                <a:lnTo>
                  <a:pt x="823214" y="546735"/>
                </a:lnTo>
                <a:lnTo>
                  <a:pt x="785876" y="560577"/>
                </a:lnTo>
                <a:lnTo>
                  <a:pt x="749935" y="573277"/>
                </a:lnTo>
                <a:lnTo>
                  <a:pt x="683006" y="594740"/>
                </a:lnTo>
                <a:lnTo>
                  <a:pt x="623062" y="610742"/>
                </a:lnTo>
                <a:lnTo>
                  <a:pt x="566039" y="623951"/>
                </a:lnTo>
                <a:lnTo>
                  <a:pt x="512825" y="634491"/>
                </a:lnTo>
                <a:lnTo>
                  <a:pt x="469957" y="641545"/>
                </a:lnTo>
                <a:lnTo>
                  <a:pt x="476885" y="641730"/>
                </a:lnTo>
                <a:lnTo>
                  <a:pt x="463042" y="642620"/>
                </a:lnTo>
                <a:lnTo>
                  <a:pt x="994957" y="642620"/>
                </a:lnTo>
                <a:lnTo>
                  <a:pt x="1045591" y="621664"/>
                </a:lnTo>
                <a:lnTo>
                  <a:pt x="1548002" y="403605"/>
                </a:lnTo>
                <a:lnTo>
                  <a:pt x="1638427" y="365887"/>
                </a:lnTo>
                <a:lnTo>
                  <a:pt x="1726438" y="330708"/>
                </a:lnTo>
                <a:lnTo>
                  <a:pt x="1769237" y="314198"/>
                </a:lnTo>
                <a:lnTo>
                  <a:pt x="1811147" y="298703"/>
                </a:lnTo>
                <a:lnTo>
                  <a:pt x="1851660" y="284225"/>
                </a:lnTo>
                <a:lnTo>
                  <a:pt x="1891538" y="270890"/>
                </a:lnTo>
                <a:lnTo>
                  <a:pt x="1929638" y="258699"/>
                </a:lnTo>
                <a:lnTo>
                  <a:pt x="1966340" y="247903"/>
                </a:lnTo>
                <a:lnTo>
                  <a:pt x="2035937" y="230124"/>
                </a:lnTo>
                <a:lnTo>
                  <a:pt x="2168779" y="201040"/>
                </a:lnTo>
                <a:lnTo>
                  <a:pt x="2230882" y="188467"/>
                </a:lnTo>
                <a:lnTo>
                  <a:pt x="2290445" y="177291"/>
                </a:lnTo>
                <a:lnTo>
                  <a:pt x="2347595" y="167766"/>
                </a:lnTo>
                <a:lnTo>
                  <a:pt x="2402332" y="160400"/>
                </a:lnTo>
                <a:lnTo>
                  <a:pt x="2454402" y="155321"/>
                </a:lnTo>
                <a:lnTo>
                  <a:pt x="2504313" y="152653"/>
                </a:lnTo>
                <a:lnTo>
                  <a:pt x="2529078" y="152400"/>
                </a:lnTo>
                <a:lnTo>
                  <a:pt x="3001956" y="152400"/>
                </a:lnTo>
                <a:lnTo>
                  <a:pt x="2977007" y="134747"/>
                </a:lnTo>
                <a:lnTo>
                  <a:pt x="2922016" y="100837"/>
                </a:lnTo>
                <a:lnTo>
                  <a:pt x="2867406" y="72644"/>
                </a:lnTo>
                <a:lnTo>
                  <a:pt x="2812415" y="49275"/>
                </a:lnTo>
                <a:lnTo>
                  <a:pt x="2756916" y="30861"/>
                </a:lnTo>
                <a:lnTo>
                  <a:pt x="2701163" y="16890"/>
                </a:lnTo>
                <a:lnTo>
                  <a:pt x="2644775" y="7365"/>
                </a:lnTo>
                <a:lnTo>
                  <a:pt x="2588260" y="1777"/>
                </a:lnTo>
                <a:lnTo>
                  <a:pt x="2559939" y="380"/>
                </a:lnTo>
                <a:lnTo>
                  <a:pt x="2531237" y="0"/>
                </a:lnTo>
                <a:close/>
              </a:path>
              <a:path w="3686175" h="1171575">
                <a:moveTo>
                  <a:pt x="461664" y="639190"/>
                </a:moveTo>
                <a:lnTo>
                  <a:pt x="382270" y="639190"/>
                </a:lnTo>
                <a:lnTo>
                  <a:pt x="461519" y="641318"/>
                </a:lnTo>
                <a:lnTo>
                  <a:pt x="461664" y="639190"/>
                </a:lnTo>
                <a:close/>
              </a:path>
            </a:pathLst>
          </a:custGeom>
          <a:solidFill>
            <a:srgbClr val="FF0000"/>
          </a:solidFill>
        </p:spPr>
        <p:txBody>
          <a:bodyPr wrap="square" lIns="0" tIns="0" rIns="0" bIns="0" rtlCol="0"/>
          <a:lstStyle/>
          <a:p>
            <a:endParaRPr>
              <a:solidFill>
                <a:prstClr val="black"/>
              </a:solidFill>
            </a:endParaRPr>
          </a:p>
        </p:txBody>
      </p:sp>
      <p:sp>
        <p:nvSpPr>
          <p:cNvPr id="54" name="object 27"/>
          <p:cNvSpPr/>
          <p:nvPr/>
        </p:nvSpPr>
        <p:spPr>
          <a:xfrm rot="15392527">
            <a:off x="3206353" y="3845369"/>
            <a:ext cx="436093" cy="434839"/>
          </a:xfrm>
          <a:custGeom>
            <a:avLst/>
            <a:gdLst/>
            <a:ahLst/>
            <a:cxnLst/>
            <a:rect l="l" t="t" r="r" b="b"/>
            <a:pathLst>
              <a:path w="2830195" h="633729">
                <a:moveTo>
                  <a:pt x="96397" y="31050"/>
                </a:moveTo>
                <a:lnTo>
                  <a:pt x="89912" y="62163"/>
                </a:lnTo>
                <a:lnTo>
                  <a:pt x="2823591" y="633221"/>
                </a:lnTo>
                <a:lnTo>
                  <a:pt x="2830068" y="602107"/>
                </a:lnTo>
                <a:lnTo>
                  <a:pt x="96397" y="31050"/>
                </a:lnTo>
                <a:close/>
              </a:path>
              <a:path w="2830195" h="633729">
                <a:moveTo>
                  <a:pt x="102869" y="0"/>
                </a:moveTo>
                <a:lnTo>
                  <a:pt x="0" y="27177"/>
                </a:lnTo>
                <a:lnTo>
                  <a:pt x="83439" y="93217"/>
                </a:lnTo>
                <a:lnTo>
                  <a:pt x="89912" y="62163"/>
                </a:lnTo>
                <a:lnTo>
                  <a:pt x="74422" y="58927"/>
                </a:lnTo>
                <a:lnTo>
                  <a:pt x="80899" y="27812"/>
                </a:lnTo>
                <a:lnTo>
                  <a:pt x="97072" y="27812"/>
                </a:lnTo>
                <a:lnTo>
                  <a:pt x="102869" y="0"/>
                </a:lnTo>
                <a:close/>
              </a:path>
              <a:path w="2830195" h="633729">
                <a:moveTo>
                  <a:pt x="80899" y="27812"/>
                </a:moveTo>
                <a:lnTo>
                  <a:pt x="74422" y="58927"/>
                </a:lnTo>
                <a:lnTo>
                  <a:pt x="89912" y="62163"/>
                </a:lnTo>
                <a:lnTo>
                  <a:pt x="96397" y="31050"/>
                </a:lnTo>
                <a:lnTo>
                  <a:pt x="80899" y="27812"/>
                </a:lnTo>
                <a:close/>
              </a:path>
              <a:path w="2830195" h="633729">
                <a:moveTo>
                  <a:pt x="97072" y="27812"/>
                </a:moveTo>
                <a:lnTo>
                  <a:pt x="80899" y="27812"/>
                </a:lnTo>
                <a:lnTo>
                  <a:pt x="96397" y="31050"/>
                </a:lnTo>
                <a:lnTo>
                  <a:pt x="97072" y="27812"/>
                </a:lnTo>
                <a:close/>
              </a:path>
            </a:pathLst>
          </a:custGeom>
          <a:solidFill>
            <a:srgbClr val="FF0000"/>
          </a:solidFill>
        </p:spPr>
        <p:txBody>
          <a:bodyPr wrap="square" lIns="0" tIns="0" rIns="0" bIns="0" rtlCol="0"/>
          <a:lstStyle/>
          <a:p>
            <a:endParaRPr>
              <a:solidFill>
                <a:prstClr val="black"/>
              </a:solidFill>
            </a:endParaRPr>
          </a:p>
        </p:txBody>
      </p:sp>
      <p:sp>
        <p:nvSpPr>
          <p:cNvPr id="73" name="object 27"/>
          <p:cNvSpPr/>
          <p:nvPr/>
        </p:nvSpPr>
        <p:spPr>
          <a:xfrm rot="14064708">
            <a:off x="3164921" y="3983314"/>
            <a:ext cx="833309" cy="623519"/>
          </a:xfrm>
          <a:custGeom>
            <a:avLst/>
            <a:gdLst/>
            <a:ahLst/>
            <a:cxnLst/>
            <a:rect l="l" t="t" r="r" b="b"/>
            <a:pathLst>
              <a:path w="2830195" h="633729">
                <a:moveTo>
                  <a:pt x="96397" y="31050"/>
                </a:moveTo>
                <a:lnTo>
                  <a:pt x="89912" y="62163"/>
                </a:lnTo>
                <a:lnTo>
                  <a:pt x="2823591" y="633221"/>
                </a:lnTo>
                <a:lnTo>
                  <a:pt x="2830068" y="602107"/>
                </a:lnTo>
                <a:lnTo>
                  <a:pt x="96397" y="31050"/>
                </a:lnTo>
                <a:close/>
              </a:path>
              <a:path w="2830195" h="633729">
                <a:moveTo>
                  <a:pt x="102869" y="0"/>
                </a:moveTo>
                <a:lnTo>
                  <a:pt x="0" y="27177"/>
                </a:lnTo>
                <a:lnTo>
                  <a:pt x="83439" y="93217"/>
                </a:lnTo>
                <a:lnTo>
                  <a:pt x="89912" y="62163"/>
                </a:lnTo>
                <a:lnTo>
                  <a:pt x="74422" y="58927"/>
                </a:lnTo>
                <a:lnTo>
                  <a:pt x="80899" y="27812"/>
                </a:lnTo>
                <a:lnTo>
                  <a:pt x="97072" y="27812"/>
                </a:lnTo>
                <a:lnTo>
                  <a:pt x="102869" y="0"/>
                </a:lnTo>
                <a:close/>
              </a:path>
              <a:path w="2830195" h="633729">
                <a:moveTo>
                  <a:pt x="80899" y="27812"/>
                </a:moveTo>
                <a:lnTo>
                  <a:pt x="74422" y="58927"/>
                </a:lnTo>
                <a:lnTo>
                  <a:pt x="89912" y="62163"/>
                </a:lnTo>
                <a:lnTo>
                  <a:pt x="96397" y="31050"/>
                </a:lnTo>
                <a:lnTo>
                  <a:pt x="80899" y="27812"/>
                </a:lnTo>
                <a:close/>
              </a:path>
              <a:path w="2830195" h="633729">
                <a:moveTo>
                  <a:pt x="97072" y="27812"/>
                </a:moveTo>
                <a:lnTo>
                  <a:pt x="80899" y="27812"/>
                </a:lnTo>
                <a:lnTo>
                  <a:pt x="96397" y="31050"/>
                </a:lnTo>
                <a:lnTo>
                  <a:pt x="97072" y="27812"/>
                </a:lnTo>
                <a:close/>
              </a:path>
            </a:pathLst>
          </a:custGeom>
          <a:solidFill>
            <a:srgbClr val="FF0000"/>
          </a:solidFill>
        </p:spPr>
        <p:txBody>
          <a:bodyPr wrap="square" lIns="0" tIns="0" rIns="0" bIns="0" rtlCol="0"/>
          <a:lstStyle/>
          <a:p>
            <a:endParaRPr>
              <a:solidFill>
                <a:prstClr val="black"/>
              </a:solidFill>
            </a:endParaRPr>
          </a:p>
        </p:txBody>
      </p:sp>
      <p:sp>
        <p:nvSpPr>
          <p:cNvPr id="3" name="TextBox 2"/>
          <p:cNvSpPr txBox="1"/>
          <p:nvPr/>
        </p:nvSpPr>
        <p:spPr>
          <a:xfrm>
            <a:off x="1117936" y="5852047"/>
            <a:ext cx="5980904" cy="1140298"/>
          </a:xfrm>
          <a:prstGeom prst="rect">
            <a:avLst/>
          </a:prstGeom>
          <a:noFill/>
        </p:spPr>
        <p:txBody>
          <a:bodyPr wrap="square" lIns="54610" tIns="54610" rIns="54610" bIns="54610" rtlCol="0">
            <a:noAutofit/>
          </a:bodyPr>
          <a:lstStyle/>
          <a:p>
            <a:pPr>
              <a:spcAft>
                <a:spcPts val="600"/>
              </a:spcAft>
            </a:pPr>
            <a:r>
              <a:rPr lang="en-ZA" sz="1000" dirty="0">
                <a:solidFill>
                  <a:srgbClr val="00338D"/>
                </a:solidFill>
              </a:rPr>
              <a:t>Compiled using data from UN COMSTAT</a:t>
            </a:r>
          </a:p>
          <a:p>
            <a:pPr>
              <a:spcAft>
                <a:spcPts val="600"/>
              </a:spcAft>
            </a:pPr>
            <a:r>
              <a:rPr lang="en-ZA" sz="1000" dirty="0">
                <a:solidFill>
                  <a:srgbClr val="00338D"/>
                </a:solidFill>
                <a:hlinkClick r:id="rId2"/>
              </a:rPr>
              <a:t>http://comstat.comesa.int/qsruipd/world-development-indicators-wdi</a:t>
            </a:r>
            <a:r>
              <a:rPr lang="en-ZA" sz="1000" dirty="0">
                <a:solidFill>
                  <a:srgbClr val="00338D"/>
                </a:solidFill>
              </a:rPr>
              <a:t> </a:t>
            </a:r>
            <a:endParaRPr lang="en-GB" sz="1000" dirty="0">
              <a:solidFill>
                <a:srgbClr val="00338D"/>
              </a:solidFill>
            </a:endParaRPr>
          </a:p>
          <a:p>
            <a:pPr>
              <a:spcAft>
                <a:spcPts val="600"/>
              </a:spcAft>
            </a:pPr>
            <a:r>
              <a:rPr lang="en-ZA" sz="1000" dirty="0">
                <a:solidFill>
                  <a:srgbClr val="00338D"/>
                </a:solidFill>
              </a:rPr>
              <a:t>*data obtained from IMF (www.imf.org)</a:t>
            </a:r>
            <a:endParaRPr lang="en-GB" sz="1000" dirty="0" err="1">
              <a:solidFill>
                <a:srgbClr val="00338D"/>
              </a:solidFill>
            </a:endParaRPr>
          </a:p>
        </p:txBody>
      </p:sp>
      <p:graphicFrame>
        <p:nvGraphicFramePr>
          <p:cNvPr id="56" name="Chart 55"/>
          <p:cNvGraphicFramePr>
            <a:graphicFrameLocks/>
          </p:cNvGraphicFramePr>
          <p:nvPr>
            <p:extLst>
              <p:ext uri="{D42A27DB-BD31-4B8C-83A1-F6EECF244321}">
                <p14:modId xmlns:p14="http://schemas.microsoft.com/office/powerpoint/2010/main" val="23396403"/>
              </p:ext>
            </p:extLst>
          </p:nvPr>
        </p:nvGraphicFramePr>
        <p:xfrm>
          <a:off x="6291415" y="4099961"/>
          <a:ext cx="4869225" cy="2379078"/>
        </p:xfrm>
        <a:graphic>
          <a:graphicData uri="http://schemas.openxmlformats.org/drawingml/2006/chart">
            <c:chart xmlns:c="http://schemas.openxmlformats.org/drawingml/2006/chart" xmlns:r="http://schemas.openxmlformats.org/officeDocument/2006/relationships" r:id="rId3"/>
          </a:graphicData>
        </a:graphic>
      </p:graphicFrame>
      <p:sp>
        <p:nvSpPr>
          <p:cNvPr id="57" name="object 27"/>
          <p:cNvSpPr/>
          <p:nvPr/>
        </p:nvSpPr>
        <p:spPr>
          <a:xfrm rot="6266661">
            <a:off x="3546946" y="3154677"/>
            <a:ext cx="833309" cy="623519"/>
          </a:xfrm>
          <a:custGeom>
            <a:avLst/>
            <a:gdLst/>
            <a:ahLst/>
            <a:cxnLst/>
            <a:rect l="l" t="t" r="r" b="b"/>
            <a:pathLst>
              <a:path w="2830195" h="633729">
                <a:moveTo>
                  <a:pt x="96397" y="31050"/>
                </a:moveTo>
                <a:lnTo>
                  <a:pt x="89912" y="62163"/>
                </a:lnTo>
                <a:lnTo>
                  <a:pt x="2823591" y="633221"/>
                </a:lnTo>
                <a:lnTo>
                  <a:pt x="2830068" y="602107"/>
                </a:lnTo>
                <a:lnTo>
                  <a:pt x="96397" y="31050"/>
                </a:lnTo>
                <a:close/>
              </a:path>
              <a:path w="2830195" h="633729">
                <a:moveTo>
                  <a:pt x="102869" y="0"/>
                </a:moveTo>
                <a:lnTo>
                  <a:pt x="0" y="27177"/>
                </a:lnTo>
                <a:lnTo>
                  <a:pt x="83439" y="93217"/>
                </a:lnTo>
                <a:lnTo>
                  <a:pt x="89912" y="62163"/>
                </a:lnTo>
                <a:lnTo>
                  <a:pt x="74422" y="58927"/>
                </a:lnTo>
                <a:lnTo>
                  <a:pt x="80899" y="27812"/>
                </a:lnTo>
                <a:lnTo>
                  <a:pt x="97072" y="27812"/>
                </a:lnTo>
                <a:lnTo>
                  <a:pt x="102869" y="0"/>
                </a:lnTo>
                <a:close/>
              </a:path>
              <a:path w="2830195" h="633729">
                <a:moveTo>
                  <a:pt x="80899" y="27812"/>
                </a:moveTo>
                <a:lnTo>
                  <a:pt x="74422" y="58927"/>
                </a:lnTo>
                <a:lnTo>
                  <a:pt x="89912" y="62163"/>
                </a:lnTo>
                <a:lnTo>
                  <a:pt x="96397" y="31050"/>
                </a:lnTo>
                <a:lnTo>
                  <a:pt x="80899" y="27812"/>
                </a:lnTo>
                <a:close/>
              </a:path>
              <a:path w="2830195" h="633729">
                <a:moveTo>
                  <a:pt x="97072" y="27812"/>
                </a:moveTo>
                <a:lnTo>
                  <a:pt x="80899" y="27812"/>
                </a:lnTo>
                <a:lnTo>
                  <a:pt x="96397" y="31050"/>
                </a:lnTo>
                <a:lnTo>
                  <a:pt x="97072" y="27812"/>
                </a:lnTo>
                <a:close/>
              </a:path>
            </a:pathLst>
          </a:custGeom>
          <a:solidFill>
            <a:srgbClr val="FF0000"/>
          </a:solidFill>
        </p:spPr>
        <p:txBody>
          <a:bodyPr wrap="square" lIns="0" tIns="0" rIns="0" bIns="0" rtlCol="0"/>
          <a:lstStyle/>
          <a:p>
            <a:endParaRPr>
              <a:solidFill>
                <a:prstClr val="black"/>
              </a:solidFill>
            </a:endParaRPr>
          </a:p>
        </p:txBody>
      </p:sp>
      <p:sp>
        <p:nvSpPr>
          <p:cNvPr id="55" name="object 27"/>
          <p:cNvSpPr/>
          <p:nvPr/>
        </p:nvSpPr>
        <p:spPr>
          <a:xfrm rot="15392527">
            <a:off x="3210673" y="3730551"/>
            <a:ext cx="336701" cy="528105"/>
          </a:xfrm>
          <a:custGeom>
            <a:avLst/>
            <a:gdLst/>
            <a:ahLst/>
            <a:cxnLst/>
            <a:rect l="l" t="t" r="r" b="b"/>
            <a:pathLst>
              <a:path w="2830195" h="633729">
                <a:moveTo>
                  <a:pt x="96397" y="31050"/>
                </a:moveTo>
                <a:lnTo>
                  <a:pt x="89912" y="62163"/>
                </a:lnTo>
                <a:lnTo>
                  <a:pt x="2823591" y="633221"/>
                </a:lnTo>
                <a:lnTo>
                  <a:pt x="2830068" y="602107"/>
                </a:lnTo>
                <a:lnTo>
                  <a:pt x="96397" y="31050"/>
                </a:lnTo>
                <a:close/>
              </a:path>
              <a:path w="2830195" h="633729">
                <a:moveTo>
                  <a:pt x="102869" y="0"/>
                </a:moveTo>
                <a:lnTo>
                  <a:pt x="0" y="27177"/>
                </a:lnTo>
                <a:lnTo>
                  <a:pt x="83439" y="93217"/>
                </a:lnTo>
                <a:lnTo>
                  <a:pt x="89912" y="62163"/>
                </a:lnTo>
                <a:lnTo>
                  <a:pt x="74422" y="58927"/>
                </a:lnTo>
                <a:lnTo>
                  <a:pt x="80899" y="27812"/>
                </a:lnTo>
                <a:lnTo>
                  <a:pt x="97072" y="27812"/>
                </a:lnTo>
                <a:lnTo>
                  <a:pt x="102869" y="0"/>
                </a:lnTo>
                <a:close/>
              </a:path>
              <a:path w="2830195" h="633729">
                <a:moveTo>
                  <a:pt x="80899" y="27812"/>
                </a:moveTo>
                <a:lnTo>
                  <a:pt x="74422" y="58927"/>
                </a:lnTo>
                <a:lnTo>
                  <a:pt x="89912" y="62163"/>
                </a:lnTo>
                <a:lnTo>
                  <a:pt x="96397" y="31050"/>
                </a:lnTo>
                <a:lnTo>
                  <a:pt x="80899" y="27812"/>
                </a:lnTo>
                <a:close/>
              </a:path>
              <a:path w="2830195" h="633729">
                <a:moveTo>
                  <a:pt x="97072" y="27812"/>
                </a:moveTo>
                <a:lnTo>
                  <a:pt x="80899" y="27812"/>
                </a:lnTo>
                <a:lnTo>
                  <a:pt x="96397" y="31050"/>
                </a:lnTo>
                <a:lnTo>
                  <a:pt x="97072" y="27812"/>
                </a:lnTo>
                <a:close/>
              </a:path>
            </a:pathLst>
          </a:custGeom>
          <a:solidFill>
            <a:srgbClr val="FF0000"/>
          </a:solidFill>
        </p:spPr>
        <p:txBody>
          <a:bodyPr wrap="square" lIns="0" tIns="0" rIns="0" bIns="0" rtlCol="0"/>
          <a:lstStyle/>
          <a:p>
            <a:endParaRPr>
              <a:solidFill>
                <a:prstClr val="black"/>
              </a:solidFill>
            </a:endParaRPr>
          </a:p>
        </p:txBody>
      </p:sp>
      <p:sp>
        <p:nvSpPr>
          <p:cNvPr id="58" name="object 27"/>
          <p:cNvSpPr/>
          <p:nvPr/>
        </p:nvSpPr>
        <p:spPr>
          <a:xfrm rot="6266661" flipV="1">
            <a:off x="3249559" y="3407764"/>
            <a:ext cx="524120" cy="241130"/>
          </a:xfrm>
          <a:custGeom>
            <a:avLst/>
            <a:gdLst/>
            <a:ahLst/>
            <a:cxnLst/>
            <a:rect l="l" t="t" r="r" b="b"/>
            <a:pathLst>
              <a:path w="2830195" h="633729">
                <a:moveTo>
                  <a:pt x="96397" y="31050"/>
                </a:moveTo>
                <a:lnTo>
                  <a:pt x="89912" y="62163"/>
                </a:lnTo>
                <a:lnTo>
                  <a:pt x="2823591" y="633221"/>
                </a:lnTo>
                <a:lnTo>
                  <a:pt x="2830068" y="602107"/>
                </a:lnTo>
                <a:lnTo>
                  <a:pt x="96397" y="31050"/>
                </a:lnTo>
                <a:close/>
              </a:path>
              <a:path w="2830195" h="633729">
                <a:moveTo>
                  <a:pt x="102869" y="0"/>
                </a:moveTo>
                <a:lnTo>
                  <a:pt x="0" y="27177"/>
                </a:lnTo>
                <a:lnTo>
                  <a:pt x="83439" y="93217"/>
                </a:lnTo>
                <a:lnTo>
                  <a:pt x="89912" y="62163"/>
                </a:lnTo>
                <a:lnTo>
                  <a:pt x="74422" y="58927"/>
                </a:lnTo>
                <a:lnTo>
                  <a:pt x="80899" y="27812"/>
                </a:lnTo>
                <a:lnTo>
                  <a:pt x="97072" y="27812"/>
                </a:lnTo>
                <a:lnTo>
                  <a:pt x="102869" y="0"/>
                </a:lnTo>
                <a:close/>
              </a:path>
              <a:path w="2830195" h="633729">
                <a:moveTo>
                  <a:pt x="80899" y="27812"/>
                </a:moveTo>
                <a:lnTo>
                  <a:pt x="74422" y="58927"/>
                </a:lnTo>
                <a:lnTo>
                  <a:pt x="89912" y="62163"/>
                </a:lnTo>
                <a:lnTo>
                  <a:pt x="96397" y="31050"/>
                </a:lnTo>
                <a:lnTo>
                  <a:pt x="80899" y="27812"/>
                </a:lnTo>
                <a:close/>
              </a:path>
              <a:path w="2830195" h="633729">
                <a:moveTo>
                  <a:pt x="97072" y="27812"/>
                </a:moveTo>
                <a:lnTo>
                  <a:pt x="80899" y="27812"/>
                </a:lnTo>
                <a:lnTo>
                  <a:pt x="96397" y="31050"/>
                </a:lnTo>
                <a:lnTo>
                  <a:pt x="97072" y="27812"/>
                </a:lnTo>
                <a:close/>
              </a:path>
            </a:pathLst>
          </a:custGeom>
          <a:solidFill>
            <a:srgbClr val="FF0000"/>
          </a:solidFill>
        </p:spPr>
        <p:txBody>
          <a:bodyPr wrap="square" lIns="0" tIns="0" rIns="0" bIns="0" rtlCol="0"/>
          <a:lstStyle/>
          <a:p>
            <a:endParaRPr>
              <a:solidFill>
                <a:prstClr val="black"/>
              </a:solidFill>
            </a:endParaRPr>
          </a:p>
        </p:txBody>
      </p:sp>
      <p:sp>
        <p:nvSpPr>
          <p:cNvPr id="48" name="TextBox 47"/>
          <p:cNvSpPr txBox="1"/>
          <p:nvPr/>
        </p:nvSpPr>
        <p:spPr>
          <a:xfrm>
            <a:off x="1032843" y="201094"/>
            <a:ext cx="10235791" cy="807527"/>
          </a:xfrm>
          <a:prstGeom prst="rect">
            <a:avLst/>
          </a:prstGeom>
          <a:noFill/>
        </p:spPr>
        <p:txBody>
          <a:bodyPr wrap="square" lIns="54610" tIns="54610" rIns="54610" bIns="54610" rtlCol="0">
            <a:noAutofit/>
          </a:bodyPr>
          <a:lstStyle/>
          <a:p>
            <a:pPr>
              <a:spcAft>
                <a:spcPts val="600"/>
              </a:spcAft>
            </a:pPr>
            <a:r>
              <a:rPr lang="en-ZA" sz="3000" spc="-15" dirty="0">
                <a:solidFill>
                  <a:srgbClr val="00338D"/>
                </a:solidFill>
                <a:cs typeface="Arial"/>
              </a:rPr>
              <a:t>Uganda benefits from a big and growing EAC market of 175 million people </a:t>
            </a:r>
          </a:p>
        </p:txBody>
      </p:sp>
      <p:graphicFrame>
        <p:nvGraphicFramePr>
          <p:cNvPr id="49" name="object 34"/>
          <p:cNvGraphicFramePr>
            <a:graphicFrameLocks noGrp="1"/>
          </p:cNvGraphicFramePr>
          <p:nvPr>
            <p:extLst>
              <p:ext uri="{D42A27DB-BD31-4B8C-83A1-F6EECF244321}">
                <p14:modId xmlns:p14="http://schemas.microsoft.com/office/powerpoint/2010/main" val="1234418372"/>
              </p:ext>
            </p:extLst>
          </p:nvPr>
        </p:nvGraphicFramePr>
        <p:xfrm>
          <a:off x="6265132" y="1655194"/>
          <a:ext cx="4895509" cy="2118642"/>
        </p:xfrm>
        <a:graphic>
          <a:graphicData uri="http://schemas.openxmlformats.org/drawingml/2006/table">
            <a:tbl>
              <a:tblPr firstRow="1" bandRow="1">
                <a:tableStyleId>{2D5ABB26-0587-4C30-8999-92F81FD0307C}</a:tableStyleId>
              </a:tblPr>
              <a:tblGrid>
                <a:gridCol w="779339">
                  <a:extLst>
                    <a:ext uri="{9D8B030D-6E8A-4147-A177-3AD203B41FA5}">
                      <a16:colId xmlns:a16="http://schemas.microsoft.com/office/drawing/2014/main" xmlns="" val="20000"/>
                    </a:ext>
                  </a:extLst>
                </a:gridCol>
                <a:gridCol w="776356">
                  <a:extLst>
                    <a:ext uri="{9D8B030D-6E8A-4147-A177-3AD203B41FA5}">
                      <a16:colId xmlns:a16="http://schemas.microsoft.com/office/drawing/2014/main" xmlns="" val="20001"/>
                    </a:ext>
                  </a:extLst>
                </a:gridCol>
                <a:gridCol w="931883">
                  <a:extLst>
                    <a:ext uri="{9D8B030D-6E8A-4147-A177-3AD203B41FA5}">
                      <a16:colId xmlns:a16="http://schemas.microsoft.com/office/drawing/2014/main" xmlns="" val="20002"/>
                    </a:ext>
                  </a:extLst>
                </a:gridCol>
                <a:gridCol w="830900">
                  <a:extLst>
                    <a:ext uri="{9D8B030D-6E8A-4147-A177-3AD203B41FA5}">
                      <a16:colId xmlns:a16="http://schemas.microsoft.com/office/drawing/2014/main" xmlns="" val="20003"/>
                    </a:ext>
                  </a:extLst>
                </a:gridCol>
                <a:gridCol w="812173">
                  <a:extLst>
                    <a:ext uri="{9D8B030D-6E8A-4147-A177-3AD203B41FA5}">
                      <a16:colId xmlns:a16="http://schemas.microsoft.com/office/drawing/2014/main" xmlns="" val="20004"/>
                    </a:ext>
                  </a:extLst>
                </a:gridCol>
                <a:gridCol w="764858">
                  <a:extLst>
                    <a:ext uri="{9D8B030D-6E8A-4147-A177-3AD203B41FA5}">
                      <a16:colId xmlns:a16="http://schemas.microsoft.com/office/drawing/2014/main" xmlns="" val="20005"/>
                    </a:ext>
                  </a:extLst>
                </a:gridCol>
              </a:tblGrid>
              <a:tr h="784741">
                <a:tc>
                  <a:txBody>
                    <a:bodyPr/>
                    <a:lstStyle/>
                    <a:p>
                      <a:pPr marL="222885">
                        <a:lnSpc>
                          <a:spcPct val="100000"/>
                        </a:lnSpc>
                      </a:pPr>
                      <a:r>
                        <a:rPr sz="1050" b="1" dirty="0">
                          <a:solidFill>
                            <a:schemeClr val="bg1"/>
                          </a:solidFill>
                          <a:latin typeface="Arial"/>
                          <a:cs typeface="Arial"/>
                        </a:rPr>
                        <a:t>R</a:t>
                      </a:r>
                      <a:r>
                        <a:rPr sz="1050" b="1" spc="-5" dirty="0">
                          <a:solidFill>
                            <a:schemeClr val="bg1"/>
                          </a:solidFill>
                          <a:latin typeface="Arial"/>
                          <a:cs typeface="Arial"/>
                        </a:rPr>
                        <a:t>e</a:t>
                      </a:r>
                      <a:r>
                        <a:rPr sz="1050" b="1" spc="-10" dirty="0">
                          <a:solidFill>
                            <a:schemeClr val="bg1"/>
                          </a:solidFill>
                          <a:latin typeface="Arial"/>
                          <a:cs typeface="Arial"/>
                        </a:rPr>
                        <a:t>g</a:t>
                      </a:r>
                      <a:r>
                        <a:rPr sz="1050" b="1" spc="-5" dirty="0">
                          <a:solidFill>
                            <a:schemeClr val="bg1"/>
                          </a:solidFill>
                          <a:latin typeface="Arial"/>
                          <a:cs typeface="Arial"/>
                        </a:rPr>
                        <a:t>i</a:t>
                      </a:r>
                      <a:r>
                        <a:rPr sz="1050" b="1" spc="-10" dirty="0">
                          <a:solidFill>
                            <a:schemeClr val="bg1"/>
                          </a:solidFill>
                          <a:latin typeface="Arial"/>
                          <a:cs typeface="Arial"/>
                        </a:rPr>
                        <a:t>o</a:t>
                      </a:r>
                      <a:r>
                        <a:rPr sz="1050" b="1" dirty="0">
                          <a:solidFill>
                            <a:schemeClr val="bg1"/>
                          </a:solidFill>
                          <a:latin typeface="Arial"/>
                          <a:cs typeface="Arial"/>
                        </a:rPr>
                        <a:t>n</a:t>
                      </a:r>
                      <a:endParaRPr sz="1050" dirty="0">
                        <a:solidFill>
                          <a:schemeClr val="bg1"/>
                        </a:solidFill>
                        <a:latin typeface="Arial"/>
                        <a:cs typeface="Arial"/>
                      </a:endParaRPr>
                    </a:p>
                  </a:txBody>
                  <a:tcPr marL="0" marR="0" marT="0" marB="0">
                    <a:lnL w="12700">
                      <a:solidFill>
                        <a:srgbClr val="747678"/>
                      </a:solidFill>
                      <a:prstDash val="solid"/>
                    </a:lnL>
                    <a:lnT w="12700">
                      <a:solidFill>
                        <a:srgbClr val="747678"/>
                      </a:solidFill>
                      <a:prstDash val="solid"/>
                    </a:lnT>
                    <a:lnB w="12700" cap="flat" cmpd="sng" algn="ctr">
                      <a:solidFill>
                        <a:schemeClr val="tx1"/>
                      </a:solidFill>
                      <a:prstDash val="solid"/>
                      <a:round/>
                      <a:headEnd type="none" w="med" len="med"/>
                      <a:tailEnd type="none" w="med" len="med"/>
                    </a:lnB>
                    <a:solidFill>
                      <a:srgbClr val="00338D"/>
                    </a:solidFill>
                  </a:tcPr>
                </a:tc>
                <a:tc>
                  <a:txBody>
                    <a:bodyPr/>
                    <a:lstStyle/>
                    <a:p>
                      <a:pPr marL="91440" marR="40005" indent="-1905" algn="ctr">
                        <a:lnSpc>
                          <a:spcPct val="100000"/>
                        </a:lnSpc>
                      </a:pPr>
                      <a:r>
                        <a:rPr lang="en-ZA" sz="1050" b="1" i="1" spc="5" dirty="0">
                          <a:solidFill>
                            <a:schemeClr val="bg1"/>
                          </a:solidFill>
                          <a:latin typeface="Arial"/>
                          <a:cs typeface="Arial"/>
                        </a:rPr>
                        <a:t>Health</a:t>
                      </a:r>
                      <a:r>
                        <a:rPr lang="en-ZA" sz="1050" b="1" i="1" spc="5" baseline="0" dirty="0">
                          <a:solidFill>
                            <a:schemeClr val="bg1"/>
                          </a:solidFill>
                          <a:latin typeface="Arial"/>
                          <a:cs typeface="Arial"/>
                        </a:rPr>
                        <a:t> expenditure as a % of GDP (2015)</a:t>
                      </a:r>
                      <a:endParaRPr sz="1050" dirty="0">
                        <a:solidFill>
                          <a:schemeClr val="bg1"/>
                        </a:solidFill>
                        <a:latin typeface="Arial"/>
                        <a:cs typeface="Arial"/>
                      </a:endParaRPr>
                    </a:p>
                  </a:txBody>
                  <a:tcPr marL="0" marR="0" marT="0" marB="0">
                    <a:lnT w="12700">
                      <a:solidFill>
                        <a:srgbClr val="747678"/>
                      </a:solidFill>
                      <a:prstDash val="solid"/>
                    </a:lnT>
                    <a:lnB w="12700" cap="flat" cmpd="sng" algn="ctr">
                      <a:solidFill>
                        <a:srgbClr val="00338D"/>
                      </a:solidFill>
                      <a:prstDash val="solid"/>
                      <a:round/>
                      <a:headEnd type="none" w="med" len="med"/>
                      <a:tailEnd type="none" w="med" len="med"/>
                    </a:lnB>
                    <a:solidFill>
                      <a:srgbClr val="00338D"/>
                    </a:solidFill>
                  </a:tcPr>
                </a:tc>
                <a:tc>
                  <a:txBody>
                    <a:bodyPr/>
                    <a:lstStyle/>
                    <a:p>
                      <a:pPr marL="47625" marR="39370" algn="ctr">
                        <a:lnSpc>
                          <a:spcPct val="100000"/>
                        </a:lnSpc>
                      </a:pPr>
                      <a:r>
                        <a:rPr lang="en-US" sz="1050" b="1" i="1" spc="-5" dirty="0">
                          <a:solidFill>
                            <a:schemeClr val="bg1"/>
                          </a:solidFill>
                          <a:latin typeface="Arial"/>
                          <a:cs typeface="Arial"/>
                        </a:rPr>
                        <a:t>Value of pharmaceutical </a:t>
                      </a:r>
                      <a:r>
                        <a:rPr sz="1050" b="1" i="1" spc="-10" dirty="0">
                          <a:solidFill>
                            <a:schemeClr val="bg1"/>
                          </a:solidFill>
                          <a:latin typeface="Arial"/>
                          <a:cs typeface="Arial"/>
                        </a:rPr>
                        <a:t>pu</a:t>
                      </a:r>
                      <a:r>
                        <a:rPr sz="1050" b="1" i="1" spc="5" dirty="0">
                          <a:solidFill>
                            <a:schemeClr val="bg1"/>
                          </a:solidFill>
                          <a:latin typeface="Arial"/>
                          <a:cs typeface="Arial"/>
                        </a:rPr>
                        <a:t>r</a:t>
                      </a:r>
                      <a:r>
                        <a:rPr sz="1050" b="1" i="1" spc="-5" dirty="0">
                          <a:solidFill>
                            <a:schemeClr val="bg1"/>
                          </a:solidFill>
                          <a:latin typeface="Arial"/>
                          <a:cs typeface="Arial"/>
                        </a:rPr>
                        <a:t>c</a:t>
                      </a:r>
                      <a:r>
                        <a:rPr sz="1050" b="1" i="1" spc="-10" dirty="0">
                          <a:solidFill>
                            <a:schemeClr val="bg1"/>
                          </a:solidFill>
                          <a:latin typeface="Arial"/>
                          <a:cs typeface="Arial"/>
                        </a:rPr>
                        <a:t>h</a:t>
                      </a:r>
                      <a:r>
                        <a:rPr sz="1050" b="1" i="1" spc="-5" dirty="0">
                          <a:solidFill>
                            <a:schemeClr val="bg1"/>
                          </a:solidFill>
                          <a:latin typeface="Arial"/>
                          <a:cs typeface="Arial"/>
                        </a:rPr>
                        <a:t>as</a:t>
                      </a:r>
                      <a:r>
                        <a:rPr sz="1050" b="1" i="1" dirty="0">
                          <a:solidFill>
                            <a:schemeClr val="bg1"/>
                          </a:solidFill>
                          <a:latin typeface="Arial"/>
                          <a:cs typeface="Arial"/>
                        </a:rPr>
                        <a:t>e</a:t>
                      </a:r>
                      <a:r>
                        <a:rPr lang="en-ZA" sz="1050" b="1" i="1" dirty="0">
                          <a:solidFill>
                            <a:schemeClr val="bg1"/>
                          </a:solidFill>
                          <a:latin typeface="Arial"/>
                          <a:cs typeface="Arial"/>
                        </a:rPr>
                        <a:t> (000’s in 2017</a:t>
                      </a:r>
                      <a:r>
                        <a:rPr lang="en-ZA" sz="1050" b="1" i="1" baseline="0" dirty="0">
                          <a:solidFill>
                            <a:schemeClr val="bg1"/>
                          </a:solidFill>
                          <a:latin typeface="Arial"/>
                          <a:cs typeface="Arial"/>
                        </a:rPr>
                        <a:t> </a:t>
                      </a:r>
                      <a:r>
                        <a:rPr lang="en-ZA" sz="1050" b="1" i="1" dirty="0">
                          <a:solidFill>
                            <a:schemeClr val="bg1"/>
                          </a:solidFill>
                          <a:latin typeface="Arial"/>
                          <a:cs typeface="Arial"/>
                        </a:rPr>
                        <a:t>US$)</a:t>
                      </a:r>
                      <a:endParaRPr sz="1050" dirty="0">
                        <a:solidFill>
                          <a:schemeClr val="bg1"/>
                        </a:solidFill>
                        <a:latin typeface="Arial"/>
                        <a:cs typeface="Arial"/>
                      </a:endParaRPr>
                    </a:p>
                  </a:txBody>
                  <a:tcPr marL="0" marR="0" marT="0" marB="0">
                    <a:lnT w="12700">
                      <a:solidFill>
                        <a:srgbClr val="747678"/>
                      </a:solidFill>
                      <a:prstDash val="solid"/>
                    </a:lnT>
                    <a:lnB w="12700" cap="flat" cmpd="sng" algn="ctr">
                      <a:solidFill>
                        <a:schemeClr val="tx1"/>
                      </a:solidFill>
                      <a:prstDash val="solid"/>
                      <a:round/>
                      <a:headEnd type="none" w="med" len="med"/>
                      <a:tailEnd type="none" w="med" len="med"/>
                    </a:lnB>
                    <a:solidFill>
                      <a:srgbClr val="00338D"/>
                    </a:solidFill>
                  </a:tcPr>
                </a:tc>
                <a:tc>
                  <a:txBody>
                    <a:bodyPr/>
                    <a:lstStyle/>
                    <a:p>
                      <a:pPr marL="0" marR="99695" indent="0" algn="ctr">
                        <a:lnSpc>
                          <a:spcPct val="100000"/>
                        </a:lnSpc>
                      </a:pPr>
                      <a:r>
                        <a:rPr lang="en-ZA" sz="1000" b="1" dirty="0">
                          <a:solidFill>
                            <a:schemeClr val="bg1"/>
                          </a:solidFill>
                          <a:latin typeface="Arial"/>
                          <a:cs typeface="Arial"/>
                        </a:rPr>
                        <a:t>GDP current </a:t>
                      </a:r>
                      <a:r>
                        <a:rPr lang="en-ZA" sz="1000" b="1" kern="1200" dirty="0">
                          <a:solidFill>
                            <a:schemeClr val="bg1"/>
                          </a:solidFill>
                          <a:latin typeface="Arial"/>
                          <a:ea typeface="+mn-ea"/>
                          <a:cs typeface="Arial"/>
                        </a:rPr>
                        <a:t>prices in USD billions (2018</a:t>
                      </a:r>
                      <a:r>
                        <a:rPr lang="en-ZA" sz="1000" b="1" kern="1200" dirty="0">
                          <a:solidFill>
                            <a:schemeClr val="bg1"/>
                          </a:solidFill>
                          <a:latin typeface="+mn-lt"/>
                          <a:ea typeface="+mn-ea"/>
                          <a:cs typeface="Arial"/>
                        </a:rPr>
                        <a:t>) * </a:t>
                      </a:r>
                      <a:endParaRPr sz="1000" b="1" kern="1200" dirty="0">
                        <a:solidFill>
                          <a:schemeClr val="bg1"/>
                        </a:solidFill>
                        <a:latin typeface="Arial"/>
                        <a:ea typeface="+mn-ea"/>
                        <a:cs typeface="Arial"/>
                      </a:endParaRPr>
                    </a:p>
                  </a:txBody>
                  <a:tcPr marL="0" marR="0" marT="0" marB="0">
                    <a:lnT w="12700">
                      <a:solidFill>
                        <a:srgbClr val="747678"/>
                      </a:solidFill>
                      <a:prstDash val="solid"/>
                    </a:lnT>
                    <a:lnB w="12700" cap="flat" cmpd="sng" algn="ctr">
                      <a:solidFill>
                        <a:schemeClr val="tx1"/>
                      </a:solidFill>
                      <a:prstDash val="solid"/>
                      <a:round/>
                      <a:headEnd type="none" w="med" len="med"/>
                      <a:tailEnd type="none" w="med" len="med"/>
                    </a:lnB>
                    <a:solidFill>
                      <a:srgbClr val="00338D"/>
                    </a:solidFill>
                  </a:tcPr>
                </a:tc>
                <a:tc>
                  <a:txBody>
                    <a:bodyPr/>
                    <a:lstStyle/>
                    <a:p>
                      <a:pPr marL="160655" marR="99695" indent="-50800">
                        <a:lnSpc>
                          <a:spcPct val="100000"/>
                        </a:lnSpc>
                      </a:pPr>
                      <a:r>
                        <a:rPr lang="en-US" sz="1000" b="1" spc="-5" dirty="0">
                          <a:solidFill>
                            <a:schemeClr val="bg1"/>
                          </a:solidFill>
                          <a:latin typeface="+mn-lt"/>
                          <a:cs typeface="Arial"/>
                        </a:rPr>
                        <a:t>GDP per capita growth (annual %) 2016</a:t>
                      </a:r>
                      <a:endParaRPr sz="1000" b="1" dirty="0">
                        <a:solidFill>
                          <a:schemeClr val="bg1"/>
                        </a:solidFill>
                        <a:latin typeface="Arial"/>
                        <a:cs typeface="Arial"/>
                      </a:endParaRPr>
                    </a:p>
                  </a:txBody>
                  <a:tcPr marL="0" marR="0" marT="0" marB="0">
                    <a:lnT w="12700">
                      <a:solidFill>
                        <a:srgbClr val="747678"/>
                      </a:solidFill>
                      <a:prstDash val="solid"/>
                    </a:lnT>
                    <a:lnB w="12700" cap="flat" cmpd="sng" algn="ctr">
                      <a:solidFill>
                        <a:schemeClr val="tx1"/>
                      </a:solidFill>
                      <a:prstDash val="solid"/>
                      <a:round/>
                      <a:headEnd type="none" w="med" len="med"/>
                      <a:tailEnd type="none" w="med" len="med"/>
                    </a:lnB>
                    <a:solidFill>
                      <a:srgbClr val="00338D"/>
                    </a:solidFill>
                  </a:tcPr>
                </a:tc>
                <a:tc>
                  <a:txBody>
                    <a:bodyPr/>
                    <a:lstStyle/>
                    <a:p>
                      <a:pPr marL="43815">
                        <a:lnSpc>
                          <a:spcPct val="100000"/>
                        </a:lnSpc>
                      </a:pPr>
                      <a:r>
                        <a:rPr lang="en-ZA" sz="1000" b="1" spc="-5" dirty="0">
                          <a:solidFill>
                            <a:schemeClr val="bg1"/>
                          </a:solidFill>
                          <a:latin typeface="Arial"/>
                          <a:cs typeface="Arial"/>
                        </a:rPr>
                        <a:t>Real </a:t>
                      </a:r>
                      <a:r>
                        <a:rPr sz="1000" b="1" spc="-5" dirty="0">
                          <a:solidFill>
                            <a:schemeClr val="bg1"/>
                          </a:solidFill>
                          <a:latin typeface="Arial"/>
                          <a:cs typeface="Arial"/>
                        </a:rPr>
                        <a:t>G</a:t>
                      </a:r>
                      <a:r>
                        <a:rPr sz="1000" b="1" dirty="0">
                          <a:solidFill>
                            <a:schemeClr val="bg1"/>
                          </a:solidFill>
                          <a:latin typeface="Arial"/>
                          <a:cs typeface="Arial"/>
                        </a:rPr>
                        <a:t>DP</a:t>
                      </a:r>
                      <a:r>
                        <a:rPr lang="en-ZA" sz="1000" b="1" dirty="0">
                          <a:solidFill>
                            <a:schemeClr val="bg1"/>
                          </a:solidFill>
                          <a:latin typeface="Arial"/>
                          <a:cs typeface="Arial"/>
                        </a:rPr>
                        <a:t> growth (% Annual) 2018*</a:t>
                      </a:r>
                      <a:endParaRPr sz="1000" b="1" dirty="0">
                        <a:solidFill>
                          <a:schemeClr val="bg1"/>
                        </a:solidFill>
                        <a:latin typeface="Arial"/>
                        <a:cs typeface="Arial"/>
                      </a:endParaRPr>
                    </a:p>
                  </a:txBody>
                  <a:tcPr marL="0" marR="0" marT="0" marB="0">
                    <a:lnR w="12700">
                      <a:solidFill>
                        <a:srgbClr val="747678"/>
                      </a:solidFill>
                      <a:prstDash val="solid"/>
                    </a:lnR>
                    <a:lnT w="12700">
                      <a:solidFill>
                        <a:srgbClr val="747678"/>
                      </a:solidFill>
                      <a:prstDash val="solid"/>
                    </a:lnT>
                    <a:lnB w="12700" cap="flat" cmpd="sng" algn="ctr">
                      <a:solidFill>
                        <a:schemeClr val="tx1"/>
                      </a:solidFill>
                      <a:prstDash val="solid"/>
                      <a:round/>
                      <a:headEnd type="none" w="med" len="med"/>
                      <a:tailEnd type="none" w="med" len="med"/>
                    </a:lnB>
                    <a:solidFill>
                      <a:srgbClr val="00338D"/>
                    </a:solidFill>
                  </a:tcPr>
                </a:tc>
                <a:extLst>
                  <a:ext uri="{0D108BD9-81ED-4DB2-BD59-A6C34878D82A}">
                    <a16:rowId xmlns:a16="http://schemas.microsoft.com/office/drawing/2014/main" xmlns="" val="10000"/>
                  </a:ext>
                </a:extLst>
              </a:tr>
              <a:tr h="245907">
                <a:tc>
                  <a:txBody>
                    <a:bodyPr/>
                    <a:lstStyle/>
                    <a:p>
                      <a:pPr marL="128270" indent="-115570">
                        <a:lnSpc>
                          <a:spcPct val="100000"/>
                        </a:lnSpc>
                        <a:buClr>
                          <a:srgbClr val="4066AA"/>
                        </a:buClr>
                        <a:buFont typeface="Wingdings"/>
                        <a:buChar char=""/>
                        <a:tabLst>
                          <a:tab pos="128905" algn="l"/>
                        </a:tabLst>
                      </a:pPr>
                      <a:r>
                        <a:rPr lang="en-US" sz="1050" i="1" dirty="0">
                          <a:latin typeface="Arial"/>
                          <a:cs typeface="Arial"/>
                        </a:rPr>
                        <a:t>Kenya</a:t>
                      </a:r>
                      <a:endParaRPr sz="105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0" algn="ctr" defTabSz="914400" rtl="0" eaLnBrk="1" fontAlgn="auto" latinLnBrk="0" hangingPunct="1">
                        <a:lnSpc>
                          <a:spcPct val="100000"/>
                        </a:lnSpc>
                        <a:spcBef>
                          <a:spcPts val="0"/>
                        </a:spcBef>
                        <a:spcAft>
                          <a:spcPts val="0"/>
                        </a:spcAft>
                        <a:buClrTx/>
                        <a:buSzTx/>
                        <a:buFontTx/>
                        <a:buNone/>
                        <a:tabLst/>
                        <a:defRPr/>
                      </a:pPr>
                      <a:r>
                        <a:rPr lang="en-ZA" sz="1050" dirty="0">
                          <a:latin typeface="Arial"/>
                          <a:cs typeface="Arial"/>
                        </a:rPr>
                        <a:t>5.2</a:t>
                      </a:r>
                      <a:endParaRPr sz="105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104775" algn="ctr">
                        <a:lnSpc>
                          <a:spcPct val="100000"/>
                        </a:lnSpc>
                      </a:pPr>
                      <a:r>
                        <a:rPr lang="en-ZA" sz="1050" dirty="0">
                          <a:latin typeface="Arial"/>
                          <a:cs typeface="Arial"/>
                        </a:rPr>
                        <a:t>518,284</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89.59</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46990" algn="ctr">
                        <a:lnSpc>
                          <a:spcPct val="100000"/>
                        </a:lnSpc>
                      </a:pPr>
                      <a:r>
                        <a:rPr lang="en-ZA" sz="1000" spc="-5" dirty="0">
                          <a:latin typeface="Arial"/>
                          <a:cs typeface="Arial"/>
                        </a:rPr>
                        <a:t>5.85</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R="6350" algn="ctr">
                        <a:lnSpc>
                          <a:spcPct val="100000"/>
                        </a:lnSpc>
                      </a:pPr>
                      <a:r>
                        <a:rPr lang="en-ZA" sz="1000" i="1" spc="-5" dirty="0">
                          <a:latin typeface="Arial"/>
                          <a:cs typeface="Arial"/>
                        </a:rPr>
                        <a:t>6.0</a:t>
                      </a:r>
                      <a:endParaRPr sz="100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extLst>
                  <a:ext uri="{0D108BD9-81ED-4DB2-BD59-A6C34878D82A}">
                    <a16:rowId xmlns:a16="http://schemas.microsoft.com/office/drawing/2014/main" xmlns="" val="10001"/>
                  </a:ext>
                </a:extLst>
              </a:tr>
              <a:tr h="250579">
                <a:tc>
                  <a:txBody>
                    <a:bodyPr/>
                    <a:lstStyle/>
                    <a:p>
                      <a:pPr marL="128270" indent="-115570">
                        <a:lnSpc>
                          <a:spcPct val="100000"/>
                        </a:lnSpc>
                        <a:buClr>
                          <a:srgbClr val="00505C"/>
                        </a:buClr>
                        <a:buFont typeface="Wingdings"/>
                        <a:buChar char=""/>
                        <a:tabLst>
                          <a:tab pos="128905" algn="l"/>
                        </a:tabLst>
                      </a:pPr>
                      <a:r>
                        <a:rPr lang="en-US" sz="1050" i="1" dirty="0">
                          <a:latin typeface="Arial"/>
                          <a:cs typeface="Arial"/>
                        </a:rPr>
                        <a:t>Uganda</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171450" algn="ctr">
                        <a:lnSpc>
                          <a:spcPct val="100000"/>
                        </a:lnSpc>
                      </a:pPr>
                      <a:r>
                        <a:rPr lang="en-ZA" sz="1050" dirty="0">
                          <a:latin typeface="Arial"/>
                          <a:cs typeface="Arial"/>
                        </a:rPr>
                        <a:t>7.3</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algn="ctr">
                        <a:lnSpc>
                          <a:spcPct val="100000"/>
                        </a:lnSpc>
                      </a:pPr>
                      <a:r>
                        <a:rPr lang="en-ZA" sz="1050" dirty="0">
                          <a:latin typeface="Arial"/>
                          <a:cs typeface="Arial"/>
                        </a:rPr>
                        <a:t>268,821</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27.86</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4.66</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44780" algn="ctr">
                        <a:lnSpc>
                          <a:spcPct val="100000"/>
                        </a:lnSpc>
                      </a:pPr>
                      <a:r>
                        <a:rPr lang="en-ZA" sz="1000" dirty="0">
                          <a:latin typeface="Arial"/>
                          <a:cs typeface="Arial"/>
                        </a:rPr>
                        <a:t>5.9</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01925">
                <a:tc>
                  <a:txBody>
                    <a:bodyPr/>
                    <a:lstStyle/>
                    <a:p>
                      <a:pPr marL="128270" indent="-115570">
                        <a:lnSpc>
                          <a:spcPct val="100000"/>
                        </a:lnSpc>
                        <a:buClr>
                          <a:srgbClr val="409DAD"/>
                        </a:buClr>
                        <a:buFont typeface="Wingdings"/>
                        <a:buChar char=""/>
                        <a:tabLst>
                          <a:tab pos="128905" algn="l"/>
                        </a:tabLst>
                      </a:pPr>
                      <a:r>
                        <a:rPr lang="en-US" sz="1050" i="1" spc="-5" dirty="0">
                          <a:latin typeface="Arial"/>
                          <a:cs typeface="Arial"/>
                        </a:rPr>
                        <a:t>TZ</a:t>
                      </a:r>
                      <a:endParaRPr sz="105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171450" algn="ctr">
                        <a:lnSpc>
                          <a:spcPct val="100000"/>
                        </a:lnSpc>
                      </a:pPr>
                      <a:r>
                        <a:rPr lang="en-ZA" sz="1050" dirty="0">
                          <a:latin typeface="Arial"/>
                          <a:cs typeface="Arial"/>
                        </a:rPr>
                        <a:t>6.1</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104775" algn="ctr">
                        <a:lnSpc>
                          <a:spcPct val="100000"/>
                        </a:lnSpc>
                      </a:pPr>
                      <a:r>
                        <a:rPr lang="en-ZA" sz="1050" dirty="0">
                          <a:latin typeface="Arial"/>
                          <a:cs typeface="Arial"/>
                        </a:rPr>
                        <a:t>425,233</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55.65</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5.85</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R="6350" algn="ctr">
                        <a:lnSpc>
                          <a:spcPct val="100000"/>
                        </a:lnSpc>
                      </a:pPr>
                      <a:r>
                        <a:rPr lang="en-ZA" sz="1000" i="1" spc="-5" dirty="0">
                          <a:latin typeface="Arial"/>
                          <a:cs typeface="Arial"/>
                        </a:rPr>
                        <a:t>5.8</a:t>
                      </a:r>
                      <a:endParaRPr sz="100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extLst>
                  <a:ext uri="{0D108BD9-81ED-4DB2-BD59-A6C34878D82A}">
                    <a16:rowId xmlns:a16="http://schemas.microsoft.com/office/drawing/2014/main" xmlns="" val="10003"/>
                  </a:ext>
                </a:extLst>
              </a:tr>
              <a:tr h="250580">
                <a:tc>
                  <a:txBody>
                    <a:bodyPr/>
                    <a:lstStyle/>
                    <a:p>
                      <a:pPr marL="128270" indent="-115570">
                        <a:lnSpc>
                          <a:spcPct val="100000"/>
                        </a:lnSpc>
                        <a:buClr>
                          <a:srgbClr val="B390BB"/>
                        </a:buClr>
                        <a:buFont typeface="Wingdings"/>
                        <a:buChar char=""/>
                        <a:tabLst>
                          <a:tab pos="128905" algn="l"/>
                        </a:tabLst>
                      </a:pPr>
                      <a:r>
                        <a:rPr lang="en-US" sz="1050" i="1" dirty="0">
                          <a:latin typeface="Arial"/>
                          <a:cs typeface="Arial"/>
                        </a:rPr>
                        <a:t>Ethiopia</a:t>
                      </a:r>
                      <a:endParaRPr sz="105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algn="ctr">
                        <a:lnSpc>
                          <a:spcPct val="100000"/>
                        </a:lnSpc>
                      </a:pPr>
                      <a:r>
                        <a:rPr lang="en-ZA" sz="1050" dirty="0">
                          <a:latin typeface="Arial"/>
                          <a:cs typeface="Arial"/>
                        </a:rPr>
                        <a:t>4</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algn="ctr">
                        <a:lnSpc>
                          <a:spcPct val="100000"/>
                        </a:lnSpc>
                      </a:pPr>
                      <a:r>
                        <a:rPr lang="en-ZA" sz="1050" dirty="0">
                          <a:latin typeface="Arial"/>
                          <a:cs typeface="Arial"/>
                        </a:rPr>
                        <a:t>536,110</a:t>
                      </a:r>
                      <a:endParaRPr sz="105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83.84</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46990" algn="ctr">
                        <a:lnSpc>
                          <a:spcPct val="100000"/>
                        </a:lnSpc>
                      </a:pPr>
                      <a:r>
                        <a:rPr lang="en-ZA" sz="1000" spc="-5" dirty="0">
                          <a:latin typeface="Arial"/>
                          <a:cs typeface="Arial"/>
                        </a:rPr>
                        <a:t>7.56</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144780" algn="ctr">
                        <a:lnSpc>
                          <a:spcPct val="100000"/>
                        </a:lnSpc>
                      </a:pPr>
                      <a:r>
                        <a:rPr lang="en-ZA" sz="1000" i="1" spc="-5" dirty="0">
                          <a:latin typeface="Arial"/>
                          <a:cs typeface="Arial"/>
                        </a:rPr>
                        <a:t>7.5</a:t>
                      </a:r>
                      <a:endParaRPr sz="100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extLst>
                  <a:ext uri="{0D108BD9-81ED-4DB2-BD59-A6C34878D82A}">
                    <a16:rowId xmlns:a16="http://schemas.microsoft.com/office/drawing/2014/main" xmlns="" val="10004"/>
                  </a:ext>
                </a:extLst>
              </a:tr>
              <a:tr h="255251">
                <a:tc>
                  <a:txBody>
                    <a:bodyPr/>
                    <a:lstStyle/>
                    <a:p>
                      <a:pPr marL="128270" indent="-115570">
                        <a:lnSpc>
                          <a:spcPct val="100000"/>
                        </a:lnSpc>
                        <a:buClr>
                          <a:srgbClr val="AA5CAA"/>
                        </a:buClr>
                        <a:buFont typeface="Wingdings"/>
                        <a:buChar char=""/>
                        <a:tabLst>
                          <a:tab pos="128905" algn="l"/>
                        </a:tabLst>
                      </a:pPr>
                      <a:r>
                        <a:rPr lang="en-US" sz="1050" i="1" dirty="0">
                          <a:latin typeface="Arial"/>
                          <a:cs typeface="Arial"/>
                        </a:rPr>
                        <a:t>Rwanda</a:t>
                      </a:r>
                      <a:endParaRPr sz="105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algn="ctr">
                        <a:lnSpc>
                          <a:spcPct val="100000"/>
                        </a:lnSpc>
                      </a:pPr>
                      <a:r>
                        <a:rPr lang="en-ZA" sz="1050" dirty="0">
                          <a:latin typeface="Arial"/>
                          <a:cs typeface="Arial"/>
                        </a:rPr>
                        <a:t>7.9</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4775" algn="ctr">
                        <a:lnSpc>
                          <a:spcPct val="100000"/>
                        </a:lnSpc>
                      </a:pPr>
                      <a:r>
                        <a:rPr lang="en-ZA" sz="1050" dirty="0">
                          <a:latin typeface="Arial"/>
                          <a:cs typeface="Arial"/>
                        </a:rPr>
                        <a:t>101,207</a:t>
                      </a:r>
                      <a:endParaRPr sz="105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9.71</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rgbClr val="00338D"/>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46990" algn="ctr">
                        <a:lnSpc>
                          <a:spcPct val="100000"/>
                        </a:lnSpc>
                      </a:pPr>
                      <a:r>
                        <a:rPr lang="en-ZA" sz="1000" dirty="0">
                          <a:latin typeface="Arial"/>
                          <a:cs typeface="Arial"/>
                        </a:rPr>
                        <a:t>5.93</a:t>
                      </a:r>
                      <a:endParaRPr sz="1000" dirty="0">
                        <a:latin typeface="Arial"/>
                        <a:cs typeface="Arial"/>
                      </a:endParaRPr>
                    </a:p>
                  </a:txBody>
                  <a:tcPr marL="0" marR="0" marT="0" marB="0">
                    <a:lnL w="12700" cap="flat" cmpd="sng" algn="ctr">
                      <a:solidFill>
                        <a:srgbClr val="00338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rgbClr val="00338D"/>
                      </a:solidFill>
                      <a:prstDash val="solid"/>
                      <a:round/>
                      <a:headEnd type="none" w="med" len="med"/>
                      <a:tailEnd type="none" w="med" len="med"/>
                    </a:lnB>
                  </a:tcPr>
                </a:tc>
                <a:tc>
                  <a:txBody>
                    <a:bodyPr/>
                    <a:lstStyle/>
                    <a:p>
                      <a:pPr marL="144780" algn="ctr">
                        <a:lnSpc>
                          <a:spcPct val="100000"/>
                        </a:lnSpc>
                      </a:pPr>
                      <a:r>
                        <a:rPr lang="en-ZA" sz="1000" i="1" spc="-5" dirty="0">
                          <a:latin typeface="Arial"/>
                          <a:cs typeface="Arial"/>
                        </a:rPr>
                        <a:t>7.2</a:t>
                      </a:r>
                      <a:endParaRPr sz="1000" dirty="0">
                        <a:latin typeface="Arial"/>
                        <a:cs typeface="Arial"/>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338D"/>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1008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txBox="1">
            <a:spLocks/>
          </p:cNvSpPr>
          <p:nvPr/>
        </p:nvSpPr>
        <p:spPr>
          <a:xfrm>
            <a:off x="1028148" y="534178"/>
            <a:ext cx="2929835" cy="663686"/>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4800" dirty="0">
                <a:solidFill>
                  <a:srgbClr val="00338D"/>
                </a:solidFill>
                <a:latin typeface="+mn-lt"/>
              </a:rPr>
              <a:t>Contents </a:t>
            </a:r>
          </a:p>
        </p:txBody>
      </p:sp>
      <p:graphicFrame>
        <p:nvGraphicFramePr>
          <p:cNvPr id="3" name="object 7"/>
          <p:cNvGraphicFramePr>
            <a:graphicFrameLocks noGrp="1"/>
          </p:cNvGraphicFramePr>
          <p:nvPr>
            <p:extLst>
              <p:ext uri="{D42A27DB-BD31-4B8C-83A1-F6EECF244321}">
                <p14:modId xmlns:p14="http://schemas.microsoft.com/office/powerpoint/2010/main" val="124547634"/>
              </p:ext>
            </p:extLst>
          </p:nvPr>
        </p:nvGraphicFramePr>
        <p:xfrm>
          <a:off x="1028148" y="1197866"/>
          <a:ext cx="6435908" cy="3578852"/>
        </p:xfrm>
        <a:graphic>
          <a:graphicData uri="http://schemas.openxmlformats.org/drawingml/2006/table">
            <a:tbl>
              <a:tblPr firstRow="1" bandRow="1">
                <a:tableStyleId>{2D5ABB26-0587-4C30-8999-92F81FD0307C}</a:tableStyleId>
              </a:tblPr>
              <a:tblGrid>
                <a:gridCol w="5158668">
                  <a:extLst>
                    <a:ext uri="{9D8B030D-6E8A-4147-A177-3AD203B41FA5}">
                      <a16:colId xmlns:a16="http://schemas.microsoft.com/office/drawing/2014/main" xmlns="" val="20000"/>
                    </a:ext>
                  </a:extLst>
                </a:gridCol>
                <a:gridCol w="1277240">
                  <a:extLst>
                    <a:ext uri="{9D8B030D-6E8A-4147-A177-3AD203B41FA5}">
                      <a16:colId xmlns:a16="http://schemas.microsoft.com/office/drawing/2014/main" xmlns="" val="20001"/>
                    </a:ext>
                  </a:extLst>
                </a:gridCol>
              </a:tblGrid>
              <a:tr h="310169">
                <a:tc gridSpan="2">
                  <a:txBody>
                    <a:bodyPr/>
                    <a:lstStyle/>
                    <a:p>
                      <a:pPr marR="138430" algn="ctr">
                        <a:lnSpc>
                          <a:spcPct val="100000"/>
                        </a:lnSpc>
                      </a:pPr>
                      <a:endParaRPr sz="900" dirty="0">
                        <a:latin typeface="+mn-lt"/>
                        <a:cs typeface="Arial"/>
                      </a:endParaRPr>
                    </a:p>
                  </a:txBody>
                  <a:tcPr marL="0" marR="0" marT="0" marB="0"/>
                </a:tc>
                <a:tc hMerge="1">
                  <a:txBody>
                    <a:bodyPr/>
                    <a:lstStyle/>
                    <a:p>
                      <a:endParaRPr lang="en-ZA"/>
                    </a:p>
                  </a:txBody>
                  <a:tcPr/>
                </a:tc>
                <a:extLst>
                  <a:ext uri="{0D108BD9-81ED-4DB2-BD59-A6C34878D82A}">
                    <a16:rowId xmlns:a16="http://schemas.microsoft.com/office/drawing/2014/main" xmlns="" val="10000"/>
                  </a:ext>
                </a:extLst>
              </a:tr>
              <a:tr h="805124">
                <a:tc>
                  <a:txBody>
                    <a:bodyPr/>
                    <a:lstStyle/>
                    <a:p>
                      <a:pPr marL="146050">
                        <a:lnSpc>
                          <a:spcPct val="100000"/>
                        </a:lnSpc>
                      </a:pPr>
                      <a:r>
                        <a:rPr sz="2800" b="0" kern="1200" dirty="0">
                          <a:solidFill>
                            <a:srgbClr val="00338D"/>
                          </a:solidFill>
                          <a:latin typeface="+mn-lt"/>
                          <a:ea typeface="+mn-ea"/>
                          <a:cs typeface="Arial"/>
                        </a:rPr>
                        <a:t>Executive summary</a:t>
                      </a:r>
                    </a:p>
                  </a:txBody>
                  <a:tcPr marL="0" marR="0" marT="0" marB="0"/>
                </a:tc>
                <a:tc>
                  <a:txBody>
                    <a:bodyPr/>
                    <a:lstStyle/>
                    <a:p>
                      <a:pPr algn="r"/>
                      <a:r>
                        <a:rPr lang="en-ZA" sz="2800" b="0" kern="1200" dirty="0">
                          <a:solidFill>
                            <a:schemeClr val="bg1"/>
                          </a:solidFill>
                          <a:latin typeface="+mn-lt"/>
                          <a:ea typeface="+mn-ea"/>
                          <a:cs typeface="Arial"/>
                        </a:rPr>
                        <a:t>4 -5 </a:t>
                      </a:r>
                    </a:p>
                  </a:txBody>
                  <a:tcPr marL="0" marR="0" marT="0" marB="0">
                    <a:solidFill>
                      <a:srgbClr val="4D2379"/>
                    </a:solidFill>
                  </a:tcPr>
                </a:tc>
                <a:extLst>
                  <a:ext uri="{0D108BD9-81ED-4DB2-BD59-A6C34878D82A}">
                    <a16:rowId xmlns:a16="http://schemas.microsoft.com/office/drawing/2014/main" xmlns="" val="10001"/>
                  </a:ext>
                </a:extLst>
              </a:tr>
              <a:tr h="805124">
                <a:tc>
                  <a:txBody>
                    <a:bodyPr/>
                    <a:lstStyle/>
                    <a:p>
                      <a:pPr marL="14605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338D"/>
                          </a:solidFill>
                          <a:latin typeface="+mn-lt"/>
                          <a:cs typeface="Arial"/>
                        </a:rPr>
                        <a:t>Sector</a:t>
                      </a:r>
                      <a:r>
                        <a:rPr lang="en-US" sz="2800" b="0" baseline="0" dirty="0">
                          <a:solidFill>
                            <a:srgbClr val="00338D"/>
                          </a:solidFill>
                          <a:latin typeface="+mn-lt"/>
                          <a:cs typeface="Arial"/>
                        </a:rPr>
                        <a:t> overview</a:t>
                      </a:r>
                      <a:endParaRPr lang="en-US" sz="2800" b="0" dirty="0">
                        <a:latin typeface="+mn-lt"/>
                        <a:cs typeface="Arial"/>
                      </a:endParaRPr>
                    </a:p>
                  </a:txBody>
                  <a:tcPr marL="0" marR="0" marT="0" marB="0"/>
                </a:tc>
                <a:tc>
                  <a:txBody>
                    <a:bodyPr/>
                    <a:lstStyle/>
                    <a:p>
                      <a:pPr marL="0" algn="r" defTabSz="914400" rtl="0" eaLnBrk="1" latinLnBrk="0" hangingPunct="1"/>
                      <a:r>
                        <a:rPr lang="en-ZA" sz="2800" b="0" kern="1200" dirty="0">
                          <a:solidFill>
                            <a:schemeClr val="bg1"/>
                          </a:solidFill>
                          <a:latin typeface="+mn-lt"/>
                          <a:ea typeface="+mn-ea"/>
                          <a:cs typeface="Arial"/>
                        </a:rPr>
                        <a:t>7 – 13</a:t>
                      </a:r>
                    </a:p>
                  </a:txBody>
                  <a:tcPr marL="0" marR="0" marT="0" marB="0">
                    <a:solidFill>
                      <a:srgbClr val="4D2379"/>
                    </a:solidFill>
                  </a:tcPr>
                </a:tc>
                <a:extLst>
                  <a:ext uri="{0D108BD9-81ED-4DB2-BD59-A6C34878D82A}">
                    <a16:rowId xmlns:a16="http://schemas.microsoft.com/office/drawing/2014/main" xmlns="" val="10002"/>
                  </a:ext>
                </a:extLst>
              </a:tr>
              <a:tr h="804995">
                <a:tc>
                  <a:txBody>
                    <a:bodyPr/>
                    <a:lstStyle/>
                    <a:p>
                      <a:pPr marL="146050" marR="0" lvl="0" indent="0" algn="l" defTabSz="914400" rtl="0" eaLnBrk="1" fontAlgn="auto" latinLnBrk="0" hangingPunct="1">
                        <a:lnSpc>
                          <a:spcPct val="100000"/>
                        </a:lnSpc>
                        <a:spcBef>
                          <a:spcPts val="0"/>
                        </a:spcBef>
                        <a:spcAft>
                          <a:spcPts val="0"/>
                        </a:spcAft>
                        <a:buClrTx/>
                        <a:buSzTx/>
                        <a:buFontTx/>
                        <a:buNone/>
                        <a:tabLst/>
                        <a:defRPr/>
                      </a:pPr>
                      <a:r>
                        <a:rPr lang="en-US" sz="2800" b="0" dirty="0">
                          <a:solidFill>
                            <a:srgbClr val="00338D"/>
                          </a:solidFill>
                          <a:latin typeface="+mn-lt"/>
                          <a:cs typeface="Arial"/>
                        </a:rPr>
                        <a:t>Competitiveness drivers </a:t>
                      </a:r>
                      <a:endParaRPr lang="en-US" sz="2800" b="0" dirty="0">
                        <a:latin typeface="+mn-lt"/>
                        <a:cs typeface="Arial"/>
                      </a:endParaRPr>
                    </a:p>
                  </a:txBody>
                  <a:tcPr marL="0" marR="0" marT="0" marB="0"/>
                </a:tc>
                <a:tc>
                  <a:txBody>
                    <a:bodyPr/>
                    <a:lstStyle/>
                    <a:p>
                      <a:pPr marL="0" algn="r" defTabSz="914400" rtl="0" eaLnBrk="1" latinLnBrk="0" hangingPunct="1"/>
                      <a:r>
                        <a:rPr lang="en-ZA" sz="2800" b="0" kern="1200" dirty="0">
                          <a:solidFill>
                            <a:schemeClr val="bg1"/>
                          </a:solidFill>
                          <a:latin typeface="+mn-lt"/>
                          <a:ea typeface="+mn-ea"/>
                          <a:cs typeface="Arial"/>
                        </a:rPr>
                        <a:t>15 – 21</a:t>
                      </a:r>
                    </a:p>
                  </a:txBody>
                  <a:tcPr marL="0" marR="0" marT="0" marB="0">
                    <a:solidFill>
                      <a:srgbClr val="4D2379"/>
                    </a:solidFill>
                  </a:tcPr>
                </a:tc>
                <a:extLst>
                  <a:ext uri="{0D108BD9-81ED-4DB2-BD59-A6C34878D82A}">
                    <a16:rowId xmlns:a16="http://schemas.microsoft.com/office/drawing/2014/main" xmlns="" val="10003"/>
                  </a:ext>
                </a:extLst>
              </a:tr>
              <a:tr h="850742">
                <a:tc>
                  <a:txBody>
                    <a:bodyPr/>
                    <a:lstStyle/>
                    <a:p>
                      <a:pPr marL="146050">
                        <a:lnSpc>
                          <a:spcPct val="100000"/>
                        </a:lnSpc>
                      </a:pPr>
                      <a:r>
                        <a:rPr lang="en-ZA" sz="2800" b="0" dirty="0">
                          <a:solidFill>
                            <a:srgbClr val="00338D"/>
                          </a:solidFill>
                          <a:latin typeface="+mn-lt"/>
                          <a:cs typeface="Arial"/>
                        </a:rPr>
                        <a:t>Challenges and Policy recommendations</a:t>
                      </a:r>
                      <a:endParaRPr sz="2800" b="0" dirty="0">
                        <a:latin typeface="+mn-lt"/>
                        <a:cs typeface="Arial"/>
                      </a:endParaRPr>
                    </a:p>
                  </a:txBody>
                  <a:tcPr marL="0" marR="0" marT="0" marB="0"/>
                </a:tc>
                <a:tc>
                  <a:txBody>
                    <a:bodyPr/>
                    <a:lstStyle/>
                    <a:p>
                      <a:pPr marL="0" algn="r" defTabSz="914400" rtl="0" eaLnBrk="1" latinLnBrk="0" hangingPunct="1"/>
                      <a:r>
                        <a:rPr lang="en-ZA" sz="2800" b="0" kern="1200" dirty="0">
                          <a:solidFill>
                            <a:schemeClr val="bg1"/>
                          </a:solidFill>
                          <a:latin typeface="+mn-lt"/>
                          <a:ea typeface="+mn-ea"/>
                          <a:cs typeface="Arial"/>
                        </a:rPr>
                        <a:t>23 - 24</a:t>
                      </a:r>
                    </a:p>
                  </a:txBody>
                  <a:tcPr marL="0" marR="0" marT="0" marB="0">
                    <a:solidFill>
                      <a:srgbClr val="4D2379"/>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01538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1045"/>
          <a:stretch/>
        </p:blipFill>
        <p:spPr>
          <a:xfrm>
            <a:off x="-84624" y="-791"/>
            <a:ext cx="12276624" cy="6858792"/>
          </a:xfrm>
          <a:prstGeom prst="rect">
            <a:avLst/>
          </a:prstGeom>
        </p:spPr>
      </p:pic>
      <p:sp>
        <p:nvSpPr>
          <p:cNvPr id="7" name="Rectangle 6"/>
          <p:cNvSpPr/>
          <p:nvPr/>
        </p:nvSpPr>
        <p:spPr>
          <a:xfrm>
            <a:off x="1452271" y="2065774"/>
            <a:ext cx="7274748" cy="3385542"/>
          </a:xfrm>
          <a:prstGeom prst="rect">
            <a:avLst/>
          </a:prstGeom>
        </p:spPr>
        <p:txBody>
          <a:bodyPr wrap="none">
            <a:spAutoFit/>
          </a:bodyPr>
          <a:lstStyle/>
          <a:p>
            <a:pPr marL="146050"/>
            <a:r>
              <a:rPr lang="en-GB" sz="5000" dirty="0">
                <a:solidFill>
                  <a:srgbClr val="6D2077"/>
                </a:solidFill>
                <a:cs typeface="Arial"/>
              </a:rPr>
              <a:t>Competitiveness Drivers</a:t>
            </a:r>
          </a:p>
          <a:p>
            <a:pPr marL="627063" indent="-481013">
              <a:buFont typeface="Wingdings" panose="05000000000000000000" pitchFamily="2" charset="2"/>
              <a:buChar char="§"/>
              <a:tabLst>
                <a:tab pos="714375" algn="l"/>
              </a:tabLst>
            </a:pPr>
            <a:r>
              <a:rPr lang="en-GB" sz="2800" dirty="0">
                <a:solidFill>
                  <a:srgbClr val="6D2077"/>
                </a:solidFill>
                <a:cs typeface="Arial"/>
              </a:rPr>
              <a:t>Demand</a:t>
            </a:r>
          </a:p>
          <a:p>
            <a:pPr marL="627063" indent="-481013">
              <a:buFont typeface="Wingdings" panose="05000000000000000000" pitchFamily="2" charset="2"/>
              <a:buChar char="§"/>
              <a:tabLst>
                <a:tab pos="714375" algn="l"/>
              </a:tabLst>
            </a:pPr>
            <a:r>
              <a:rPr lang="en-GB" sz="2800" b="1" dirty="0">
                <a:solidFill>
                  <a:srgbClr val="6D2077"/>
                </a:solidFill>
                <a:cs typeface="Arial"/>
              </a:rPr>
              <a:t>Supply </a:t>
            </a:r>
          </a:p>
          <a:p>
            <a:pPr marL="627063" indent="-481013">
              <a:buFont typeface="Wingdings" panose="05000000000000000000" pitchFamily="2" charset="2"/>
              <a:buChar char="§"/>
              <a:tabLst>
                <a:tab pos="714375" algn="l"/>
              </a:tabLst>
            </a:pPr>
            <a:r>
              <a:rPr lang="en-GB" sz="2800" dirty="0">
                <a:solidFill>
                  <a:srgbClr val="6D2077"/>
                </a:solidFill>
                <a:cs typeface="Arial"/>
              </a:rPr>
              <a:t>Business environment</a:t>
            </a:r>
            <a:r>
              <a:rPr lang="en-GB" sz="3600" dirty="0">
                <a:solidFill>
                  <a:srgbClr val="6D2077"/>
                </a:solidFill>
                <a:cs typeface="Arial"/>
              </a:rPr>
              <a:t> </a:t>
            </a:r>
          </a:p>
          <a:p>
            <a:pPr marL="146050"/>
            <a:r>
              <a:rPr lang="en-GB" sz="7200" dirty="0">
                <a:solidFill>
                  <a:srgbClr val="6D2077"/>
                </a:solidFill>
                <a:cs typeface="Arial"/>
              </a:rPr>
              <a:t> </a:t>
            </a:r>
          </a:p>
        </p:txBody>
      </p:sp>
      <p:sp>
        <p:nvSpPr>
          <p:cNvPr id="8" name="Rectangle 7"/>
          <p:cNvSpPr/>
          <p:nvPr/>
        </p:nvSpPr>
        <p:spPr>
          <a:xfrm>
            <a:off x="1386231" y="1752600"/>
            <a:ext cx="132080" cy="3134360"/>
          </a:xfrm>
          <a:prstGeom prst="rect">
            <a:avLst/>
          </a:prstGeom>
          <a:solidFill>
            <a:srgbClr val="0096D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1403084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8778" y="6150377"/>
            <a:ext cx="4180632" cy="286232"/>
          </a:xfrm>
          <a:prstGeom prst="rect">
            <a:avLst/>
          </a:prstGeom>
        </p:spPr>
        <p:txBody>
          <a:bodyPr wrap="none">
            <a:spAutoFit/>
          </a:bodyPr>
          <a:lstStyle/>
          <a:p>
            <a:pPr marL="12700" marR="5080" indent="24130">
              <a:lnSpc>
                <a:spcPct val="120200"/>
              </a:lnSpc>
            </a:pPr>
            <a:r>
              <a:rPr lang="en-US" sz="1050" spc="-5" dirty="0">
                <a:solidFill>
                  <a:srgbClr val="163349"/>
                </a:solidFill>
                <a:cs typeface="Arial"/>
              </a:rPr>
              <a:t>Source:</a:t>
            </a:r>
            <a:r>
              <a:rPr lang="en-US" sz="1050" spc="15" dirty="0">
                <a:solidFill>
                  <a:srgbClr val="163349"/>
                </a:solidFill>
                <a:cs typeface="Arial"/>
              </a:rPr>
              <a:t> </a:t>
            </a:r>
            <a:r>
              <a:rPr lang="en-US" sz="1050" spc="15" dirty="0" err="1">
                <a:solidFill>
                  <a:srgbClr val="163349"/>
                </a:solidFill>
                <a:cs typeface="Arial"/>
              </a:rPr>
              <a:t>fDi</a:t>
            </a:r>
            <a:r>
              <a:rPr lang="en-US" sz="1050" spc="90" dirty="0">
                <a:solidFill>
                  <a:srgbClr val="163349"/>
                </a:solidFill>
                <a:cs typeface="Arial"/>
              </a:rPr>
              <a:t> </a:t>
            </a:r>
            <a:r>
              <a:rPr lang="en-US" sz="1050" spc="10" dirty="0">
                <a:solidFill>
                  <a:srgbClr val="033459"/>
                </a:solidFill>
                <a:cs typeface="Arial"/>
              </a:rPr>
              <a:t>Benchmark analysis from the </a:t>
            </a:r>
            <a:r>
              <a:rPr lang="en-US" sz="1050" spc="-5" dirty="0">
                <a:solidFill>
                  <a:srgbClr val="033459"/>
                </a:solidFill>
                <a:cs typeface="Arial"/>
              </a:rPr>
              <a:t>Financial</a:t>
            </a:r>
            <a:r>
              <a:rPr lang="en-US" sz="1050" spc="15" dirty="0">
                <a:solidFill>
                  <a:srgbClr val="033459"/>
                </a:solidFill>
                <a:cs typeface="Arial"/>
              </a:rPr>
              <a:t> </a:t>
            </a:r>
            <a:r>
              <a:rPr lang="en-US" sz="1050" spc="5" dirty="0">
                <a:solidFill>
                  <a:srgbClr val="033459"/>
                </a:solidFill>
                <a:cs typeface="Arial"/>
              </a:rPr>
              <a:t>Times Limited </a:t>
            </a:r>
            <a:endParaRPr lang="en-US" sz="1050" dirty="0">
              <a:solidFill>
                <a:srgbClr val="000000"/>
              </a:solidFill>
              <a:cs typeface="Arial"/>
            </a:endParaRPr>
          </a:p>
        </p:txBody>
      </p:sp>
      <p:sp>
        <p:nvSpPr>
          <p:cNvPr id="12" name="Rectangle 11"/>
          <p:cNvSpPr/>
          <p:nvPr/>
        </p:nvSpPr>
        <p:spPr>
          <a:xfrm>
            <a:off x="6772275" y="1241169"/>
            <a:ext cx="4657725" cy="5201424"/>
          </a:xfrm>
          <a:prstGeom prst="rect">
            <a:avLst/>
          </a:prstGeom>
          <a:solidFill>
            <a:schemeClr val="bg2">
              <a:lumMod val="90000"/>
            </a:schemeClr>
          </a:solidFill>
        </p:spPr>
        <p:txBody>
          <a:bodyPr wrap="square">
            <a:spAutoFit/>
          </a:bodyPr>
          <a:lstStyle/>
          <a:p>
            <a:pPr marL="285750" indent="-285750">
              <a:buFont typeface="Univers for KPMG Light" panose="020B0403020202020204" pitchFamily="34" charset="0"/>
              <a:buChar char="−"/>
            </a:pPr>
            <a:r>
              <a:rPr lang="en-US" sz="1600" b="1" dirty="0">
                <a:ea typeface="Times New Roman" panose="02020603050405020304" pitchFamily="18" charset="0"/>
                <a:cs typeface="Times New Roman" panose="02020603050405020304" pitchFamily="18" charset="0"/>
              </a:rPr>
              <a:t> Labour: </a:t>
            </a:r>
            <a:r>
              <a:rPr lang="en-US" sz="1600" dirty="0">
                <a:ea typeface="Times New Roman" panose="02020603050405020304" pitchFamily="18" charset="0"/>
                <a:cs typeface="Times New Roman" panose="02020603050405020304" pitchFamily="18" charset="0"/>
              </a:rPr>
              <a:t>Uganda has the lowest labour cost in the region (70% lower cost than Kenya and 90% lower costs compared to South Africa). Uganda also has one of the lowest forecast growth in labour costs – labour costs in Ethiopia will grow 3 times faster than Uganda. Uganda’s cost advantage will become even stronger over the next 5 years.</a:t>
            </a:r>
          </a:p>
          <a:p>
            <a:pPr marL="285750" indent="-285750">
              <a:buFont typeface="Univers for KPMG Light" panose="020B0403020202020204" pitchFamily="34" charset="0"/>
              <a:buChar char="−"/>
            </a:pPr>
            <a:r>
              <a:rPr lang="en-US" sz="1600" dirty="0">
                <a:ea typeface="Times New Roman" panose="02020603050405020304" pitchFamily="18" charset="0"/>
                <a:cs typeface="Times New Roman" panose="02020603050405020304" pitchFamily="18" charset="0"/>
              </a:rPr>
              <a:t>Labour for a typical 350-person pharma plant would cost approximately USD 300,000 p.a. ranking lower than all the countries in the region plus South Africa, Turkey and China. </a:t>
            </a:r>
            <a:r>
              <a:rPr lang="en-US" sz="1200" dirty="0">
                <a:ea typeface="Times New Roman" panose="02020603050405020304" pitchFamily="18" charset="0"/>
                <a:cs typeface="Times New Roman" panose="02020603050405020304" pitchFamily="18" charset="0"/>
              </a:rPr>
              <a:t>(Source: </a:t>
            </a:r>
            <a:r>
              <a:rPr lang="en-US" sz="1200" dirty="0" err="1">
                <a:ea typeface="Times New Roman" panose="02020603050405020304" pitchFamily="18" charset="0"/>
                <a:cs typeface="Times New Roman" panose="02020603050405020304" pitchFamily="18" charset="0"/>
              </a:rPr>
              <a:t>fDi</a:t>
            </a:r>
            <a:r>
              <a:rPr lang="en-US" sz="1200" dirty="0">
                <a:ea typeface="Times New Roman" panose="02020603050405020304" pitchFamily="18" charset="0"/>
                <a:cs typeface="Times New Roman" panose="02020603050405020304" pitchFamily="18" charset="0"/>
              </a:rPr>
              <a:t> Benchmark analysis from the Financial Times Limited)</a:t>
            </a:r>
          </a:p>
          <a:p>
            <a:pPr marL="285750" indent="-285750">
              <a:buFont typeface="Univers for KPMG Light" panose="020B0403020202020204" pitchFamily="34" charset="0"/>
              <a:buChar char="−"/>
            </a:pPr>
            <a:r>
              <a:rPr lang="en-US" sz="1600" dirty="0">
                <a:ea typeface="Times New Roman" panose="02020603050405020304" pitchFamily="18" charset="0"/>
                <a:cs typeface="Times New Roman" panose="02020603050405020304" pitchFamily="18" charset="0"/>
              </a:rPr>
              <a:t>Availability of skilled managerial labour including pharmacists and no work permit restrictions for staff from other EAC countries;</a:t>
            </a:r>
          </a:p>
          <a:p>
            <a:pPr marL="285750" indent="-285750">
              <a:buFont typeface="Univers for KPMG Light" panose="020B0403020202020204" pitchFamily="34" charset="0"/>
              <a:buChar char="−"/>
            </a:pPr>
            <a:r>
              <a:rPr lang="en-US" sz="1600" dirty="0">
                <a:ea typeface="Times New Roman" panose="02020603050405020304" pitchFamily="18" charset="0"/>
                <a:cs typeface="Times New Roman" panose="02020603050405020304" pitchFamily="18" charset="0"/>
              </a:rPr>
              <a:t>Uganda has the highest adult literacy rates in EAC and the literacy rate for young people entering the workforce (people aged 15-24) was 87% in 2015. </a:t>
            </a:r>
            <a:r>
              <a:rPr lang="en-US" sz="1200" dirty="0">
                <a:ea typeface="Times New Roman" panose="02020603050405020304" pitchFamily="18" charset="0"/>
                <a:cs typeface="Times New Roman" panose="02020603050405020304" pitchFamily="18" charset="0"/>
              </a:rPr>
              <a:t>(Source: </a:t>
            </a:r>
            <a:r>
              <a:rPr lang="en-US" sz="1200" dirty="0" err="1">
                <a:ea typeface="Times New Roman" panose="02020603050405020304" pitchFamily="18" charset="0"/>
                <a:cs typeface="Times New Roman" panose="02020603050405020304" pitchFamily="18" charset="0"/>
              </a:rPr>
              <a:t>Knoema</a:t>
            </a:r>
            <a:r>
              <a:rPr lang="en-US" sz="1200" dirty="0">
                <a:ea typeface="Times New Roman" panose="02020603050405020304" pitchFamily="18" charset="0"/>
                <a:cs typeface="Times New Roman" panose="02020603050405020304" pitchFamily="18" charset="0"/>
              </a:rPr>
              <a:t>)</a:t>
            </a:r>
            <a:r>
              <a:rPr lang="en-US" sz="1600" dirty="0">
                <a:ea typeface="Times New Roman" panose="02020603050405020304" pitchFamily="18" charset="0"/>
                <a:cs typeface="Times New Roman" panose="02020603050405020304" pitchFamily="18" charset="0"/>
              </a:rPr>
              <a:t>.</a:t>
            </a:r>
          </a:p>
        </p:txBody>
      </p:sp>
      <p:sp>
        <p:nvSpPr>
          <p:cNvPr id="10" name="TextBox 9"/>
          <p:cNvSpPr txBox="1"/>
          <p:nvPr/>
        </p:nvSpPr>
        <p:spPr>
          <a:xfrm>
            <a:off x="1070216" y="354223"/>
            <a:ext cx="9366704" cy="747136"/>
          </a:xfrm>
          <a:prstGeom prst="rect">
            <a:avLst/>
          </a:prstGeom>
          <a:noFill/>
        </p:spPr>
        <p:txBody>
          <a:bodyPr wrap="square" lIns="54610" tIns="54610" rIns="54610" bIns="54610" rtlCol="0">
            <a:noAutofit/>
          </a:bodyPr>
          <a:lstStyle/>
          <a:p>
            <a:pPr marL="12700">
              <a:spcAft>
                <a:spcPts val="600"/>
              </a:spcAft>
            </a:pPr>
            <a:r>
              <a:rPr lang="en-ZA" sz="3000" spc="-15" dirty="0">
                <a:solidFill>
                  <a:srgbClr val="00338D"/>
                </a:solidFill>
                <a:cs typeface="Arial"/>
              </a:rPr>
              <a:t>Uganda has the lowest labour cost in the region </a:t>
            </a:r>
          </a:p>
        </p:txBody>
      </p:sp>
      <p:graphicFrame>
        <p:nvGraphicFramePr>
          <p:cNvPr id="7" name="Chart 6">
            <a:extLst>
              <a:ext uri="{FF2B5EF4-FFF2-40B4-BE49-F238E27FC236}">
                <a16:creationId xmlns:a16="http://schemas.microsoft.com/office/drawing/2014/main" xmlns="" id="{D520C739-9795-4E91-A7AC-668D941B3914}"/>
              </a:ext>
            </a:extLst>
          </p:cNvPr>
          <p:cNvGraphicFramePr/>
          <p:nvPr>
            <p:extLst>
              <p:ext uri="{D42A27DB-BD31-4B8C-83A1-F6EECF244321}">
                <p14:modId xmlns:p14="http://schemas.microsoft.com/office/powerpoint/2010/main" val="1980862583"/>
              </p:ext>
            </p:extLst>
          </p:nvPr>
        </p:nvGraphicFramePr>
        <p:xfrm>
          <a:off x="1070217" y="1714500"/>
          <a:ext cx="5530608" cy="443587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
          <p:cNvSpPr txBox="1">
            <a:spLocks/>
          </p:cNvSpPr>
          <p:nvPr/>
        </p:nvSpPr>
        <p:spPr>
          <a:xfrm>
            <a:off x="1070216" y="1087535"/>
            <a:ext cx="5006734" cy="524607"/>
          </a:xfrm>
          <a:prstGeom prst="rect">
            <a:avLst/>
          </a:prstGeom>
        </p:spPr>
        <p:txBody>
          <a:bodyPr>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tx1"/>
                </a:solidFill>
              </a:rPr>
              <a:t>Average annual labour costs for a highly skilled production operative, wages + social security (USD)</a:t>
            </a:r>
          </a:p>
          <a:p>
            <a:endParaRPr lang="en-GB" dirty="0">
              <a:solidFill>
                <a:schemeClr val="accent1"/>
              </a:solidFill>
            </a:endParaRPr>
          </a:p>
        </p:txBody>
      </p:sp>
    </p:spTree>
    <p:extLst>
      <p:ext uri="{BB962C8B-B14F-4D97-AF65-F5344CB8AC3E}">
        <p14:creationId xmlns:p14="http://schemas.microsoft.com/office/powerpoint/2010/main" val="3709129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3"/>
          <p:cNvGraphicFramePr>
            <a:graphicFrameLocks noGrp="1"/>
          </p:cNvGraphicFramePr>
          <p:nvPr>
            <p:extLst>
              <p:ext uri="{D42A27DB-BD31-4B8C-83A1-F6EECF244321}">
                <p14:modId xmlns:p14="http://schemas.microsoft.com/office/powerpoint/2010/main" val="3856822076"/>
              </p:ext>
            </p:extLst>
          </p:nvPr>
        </p:nvGraphicFramePr>
        <p:xfrm>
          <a:off x="1131675" y="1470851"/>
          <a:ext cx="9522936" cy="4306349"/>
        </p:xfrm>
        <a:graphic>
          <a:graphicData uri="http://schemas.openxmlformats.org/drawingml/2006/table">
            <a:tbl>
              <a:tblPr firstRow="1" bandRow="1">
                <a:tableStyleId>{5C22544A-7EE6-4342-B048-85BDC9FD1C3A}</a:tableStyleId>
              </a:tblPr>
              <a:tblGrid>
                <a:gridCol w="1039300">
                  <a:extLst>
                    <a:ext uri="{9D8B030D-6E8A-4147-A177-3AD203B41FA5}">
                      <a16:colId xmlns:a16="http://schemas.microsoft.com/office/drawing/2014/main" xmlns="" val="20000"/>
                    </a:ext>
                  </a:extLst>
                </a:gridCol>
                <a:gridCol w="3572600">
                  <a:extLst>
                    <a:ext uri="{9D8B030D-6E8A-4147-A177-3AD203B41FA5}">
                      <a16:colId xmlns:a16="http://schemas.microsoft.com/office/drawing/2014/main" xmlns="" val="20001"/>
                    </a:ext>
                  </a:extLst>
                </a:gridCol>
                <a:gridCol w="828030">
                  <a:extLst>
                    <a:ext uri="{9D8B030D-6E8A-4147-A177-3AD203B41FA5}">
                      <a16:colId xmlns:a16="http://schemas.microsoft.com/office/drawing/2014/main" xmlns="" val="20002"/>
                    </a:ext>
                  </a:extLst>
                </a:gridCol>
                <a:gridCol w="983672">
                  <a:extLst>
                    <a:ext uri="{9D8B030D-6E8A-4147-A177-3AD203B41FA5}">
                      <a16:colId xmlns:a16="http://schemas.microsoft.com/office/drawing/2014/main" xmlns="" val="20003"/>
                    </a:ext>
                  </a:extLst>
                </a:gridCol>
                <a:gridCol w="1052946">
                  <a:extLst>
                    <a:ext uri="{9D8B030D-6E8A-4147-A177-3AD203B41FA5}">
                      <a16:colId xmlns:a16="http://schemas.microsoft.com/office/drawing/2014/main" xmlns="" val="20004"/>
                    </a:ext>
                  </a:extLst>
                </a:gridCol>
                <a:gridCol w="1122218">
                  <a:extLst>
                    <a:ext uri="{9D8B030D-6E8A-4147-A177-3AD203B41FA5}">
                      <a16:colId xmlns:a16="http://schemas.microsoft.com/office/drawing/2014/main" xmlns="" val="20005"/>
                    </a:ext>
                  </a:extLst>
                </a:gridCol>
                <a:gridCol w="924170">
                  <a:extLst>
                    <a:ext uri="{9D8B030D-6E8A-4147-A177-3AD203B41FA5}">
                      <a16:colId xmlns:a16="http://schemas.microsoft.com/office/drawing/2014/main" xmlns="" val="20006"/>
                    </a:ext>
                  </a:extLst>
                </a:gridCol>
              </a:tblGrid>
              <a:tr h="267068">
                <a:tc gridSpan="7">
                  <a:txBody>
                    <a:bodyPr/>
                    <a:lstStyle/>
                    <a:p>
                      <a:pPr marL="50800" algn="ctr">
                        <a:lnSpc>
                          <a:spcPct val="100000"/>
                        </a:lnSpc>
                      </a:pPr>
                      <a:r>
                        <a:rPr lang="en-US" sz="1600" spc="-5" dirty="0">
                          <a:latin typeface="+mn-lt"/>
                        </a:rPr>
                        <a:t>Cost drivers (Data is</a:t>
                      </a:r>
                      <a:r>
                        <a:rPr lang="en-US" sz="1600" spc="-5" baseline="0" dirty="0">
                          <a:latin typeface="+mn-lt"/>
                        </a:rPr>
                        <a:t> for 2017)</a:t>
                      </a:r>
                      <a:r>
                        <a:rPr lang="en-US" sz="1600" spc="-5" dirty="0">
                          <a:latin typeface="+mn-lt"/>
                        </a:rPr>
                        <a:t> </a:t>
                      </a:r>
                      <a:endParaRPr sz="1600" dirty="0">
                        <a:latin typeface="+mn-lt"/>
                        <a:cs typeface="Arial"/>
                      </a:endParaRPr>
                    </a:p>
                  </a:txBody>
                  <a:tcPr marL="0" marR="0" marT="0" marB="0">
                    <a:solidFill>
                      <a:srgbClr val="003087"/>
                    </a:solidFill>
                  </a:tcPr>
                </a:tc>
                <a:tc hMerge="1">
                  <a:txBody>
                    <a:bodyPr/>
                    <a:lstStyle/>
                    <a:p>
                      <a:endParaRPr/>
                    </a:p>
                  </a:txBody>
                  <a:tcPr marL="0" marR="0" marT="0" marB="0"/>
                </a:tc>
                <a:tc hMerge="1">
                  <a:txBody>
                    <a:bodyPr/>
                    <a:lstStyle/>
                    <a:p>
                      <a:endParaRPr lang="en-US"/>
                    </a:p>
                  </a:txBody>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extLst>
                  <a:ext uri="{0D108BD9-81ED-4DB2-BD59-A6C34878D82A}">
                    <a16:rowId xmlns:a16="http://schemas.microsoft.com/office/drawing/2014/main" xmlns="" val="10000"/>
                  </a:ext>
                </a:extLst>
              </a:tr>
              <a:tr h="275965">
                <a:tc>
                  <a:txBody>
                    <a:bodyPr/>
                    <a:lstStyle/>
                    <a:p>
                      <a:pPr marL="50800">
                        <a:lnSpc>
                          <a:spcPct val="100000"/>
                        </a:lnSpc>
                      </a:pPr>
                      <a:r>
                        <a:rPr sz="1100" b="1" spc="-5" dirty="0">
                          <a:solidFill>
                            <a:schemeClr val="bg1"/>
                          </a:solidFill>
                          <a:latin typeface="+mn-lt"/>
                        </a:rPr>
                        <a:t>C</a:t>
                      </a:r>
                      <a:r>
                        <a:rPr sz="1100" b="1" dirty="0">
                          <a:solidFill>
                            <a:schemeClr val="bg1"/>
                          </a:solidFill>
                          <a:latin typeface="+mn-lt"/>
                        </a:rPr>
                        <a:t>atego</a:t>
                      </a:r>
                      <a:r>
                        <a:rPr sz="1100" b="1" spc="-5" dirty="0">
                          <a:solidFill>
                            <a:schemeClr val="bg1"/>
                          </a:solidFill>
                          <a:latin typeface="+mn-lt"/>
                        </a:rPr>
                        <a:t>ry</a:t>
                      </a:r>
                      <a:endParaRPr sz="11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sz="1100" b="1" spc="-5" dirty="0">
                          <a:solidFill>
                            <a:schemeClr val="bg1"/>
                          </a:solidFill>
                          <a:latin typeface="+mn-lt"/>
                        </a:rPr>
                        <a:t>D</a:t>
                      </a:r>
                      <a:r>
                        <a:rPr sz="1100" b="1" dirty="0">
                          <a:solidFill>
                            <a:schemeClr val="bg1"/>
                          </a:solidFill>
                          <a:latin typeface="+mn-lt"/>
                        </a:rPr>
                        <a:t>esc</a:t>
                      </a:r>
                      <a:r>
                        <a:rPr sz="1100" b="1" spc="-5" dirty="0">
                          <a:solidFill>
                            <a:schemeClr val="bg1"/>
                          </a:solidFill>
                          <a:latin typeface="+mn-lt"/>
                        </a:rPr>
                        <a:t>r</a:t>
                      </a:r>
                      <a:r>
                        <a:rPr sz="1100" b="1" dirty="0">
                          <a:solidFill>
                            <a:schemeClr val="bg1"/>
                          </a:solidFill>
                          <a:latin typeface="+mn-lt"/>
                        </a:rPr>
                        <a:t>iption</a:t>
                      </a:r>
                      <a:endParaRPr sz="11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100" b="1" dirty="0">
                          <a:solidFill>
                            <a:schemeClr val="tx1"/>
                          </a:solidFill>
                          <a:latin typeface="+mn-lt"/>
                        </a:rPr>
                        <a:t>Uganda</a:t>
                      </a:r>
                      <a:endParaRPr sz="1100" b="1" dirty="0">
                        <a:solidFill>
                          <a:schemeClr val="tx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50165">
                        <a:lnSpc>
                          <a:spcPct val="100000"/>
                        </a:lnSpc>
                      </a:pPr>
                      <a:r>
                        <a:rPr lang="en-US" sz="1100" b="1" dirty="0">
                          <a:solidFill>
                            <a:schemeClr val="bg1"/>
                          </a:solidFill>
                          <a:latin typeface="+mn-lt"/>
                        </a:rPr>
                        <a:t>Kenya</a:t>
                      </a:r>
                      <a:endParaRPr sz="11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100" b="1" dirty="0">
                          <a:solidFill>
                            <a:schemeClr val="bg1"/>
                          </a:solidFill>
                          <a:latin typeface="+mn-lt"/>
                        </a:rPr>
                        <a:t>Ethiopia </a:t>
                      </a:r>
                      <a:endParaRPr sz="11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100" b="1" dirty="0">
                          <a:solidFill>
                            <a:schemeClr val="bg1"/>
                          </a:solidFill>
                          <a:latin typeface="+mn-lt"/>
                        </a:rPr>
                        <a:t>Tanzania</a:t>
                      </a:r>
                      <a:endParaRPr sz="11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100" b="1" dirty="0">
                          <a:solidFill>
                            <a:schemeClr val="bg1"/>
                          </a:solidFill>
                          <a:latin typeface="+mn-lt"/>
                        </a:rPr>
                        <a:t>Rwanda</a:t>
                      </a:r>
                      <a:endParaRPr sz="11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extLst>
                  <a:ext uri="{0D108BD9-81ED-4DB2-BD59-A6C34878D82A}">
                    <a16:rowId xmlns:a16="http://schemas.microsoft.com/office/drawing/2014/main" xmlns="" val="10001"/>
                  </a:ext>
                </a:extLst>
              </a:tr>
              <a:tr h="434702">
                <a:tc rowSpan="8">
                  <a:txBody>
                    <a:bodyPr/>
                    <a:lstStyle/>
                    <a:p>
                      <a:pPr marL="50165" algn="l" defTabSz="914400" rtl="0" eaLnBrk="1" latinLnBrk="0" hangingPunct="1">
                        <a:lnSpc>
                          <a:spcPct val="100000"/>
                        </a:lnSpc>
                      </a:pPr>
                      <a:r>
                        <a:rPr lang="en-US" sz="1100" b="1" kern="1200" spc="-5" dirty="0">
                          <a:solidFill>
                            <a:srgbClr val="003087"/>
                          </a:solidFill>
                          <a:latin typeface="+mn-lt"/>
                        </a:rPr>
                        <a:t>Labour costs</a:t>
                      </a:r>
                      <a:endParaRPr lang="en-US" sz="1100" b="1" kern="1200" spc="-5" dirty="0">
                        <a:solidFill>
                          <a:srgbClr val="003087"/>
                        </a:solidFill>
                        <a:latin typeface="+mn-lt"/>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spcAft>
                          <a:spcPts val="0"/>
                        </a:spcAft>
                      </a:pPr>
                      <a:r>
                        <a:rPr lang="en-US" sz="1100" dirty="0">
                          <a:solidFill>
                            <a:srgbClr val="00338D"/>
                          </a:solidFill>
                          <a:effectLst/>
                          <a:latin typeface="+mn-lt"/>
                        </a:rPr>
                        <a:t>Annual cost of labour for a 350 person Pharma manufacturing plant (2017) (USD)</a:t>
                      </a:r>
                      <a:endParaRPr lang="en-ZA" sz="1100" dirty="0">
                        <a:solidFill>
                          <a:srgbClr val="00338D"/>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defTabSz="914400" rtl="0" eaLnBrk="1" latinLnBrk="0" hangingPunct="1">
                        <a:spcAft>
                          <a:spcPts val="0"/>
                        </a:spcAft>
                      </a:pPr>
                      <a:r>
                        <a:rPr lang="en-US" sz="1100" kern="1200" dirty="0">
                          <a:solidFill>
                            <a:schemeClr val="tx1"/>
                          </a:solidFill>
                          <a:latin typeface="+mn-lt"/>
                          <a:ea typeface="+mn-ea"/>
                          <a:cs typeface="+mn-cs"/>
                        </a:rPr>
                        <a:t>544,316</a:t>
                      </a:r>
                      <a:endParaRPr lang="en-ZA" sz="1100" kern="1200" dirty="0">
                        <a:solidFill>
                          <a:schemeClr val="tx1"/>
                        </a:solidFill>
                        <a:latin typeface="+mn-lt"/>
                        <a:ea typeface="+mn-ea"/>
                        <a:cs typeface="+mn-cs"/>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ZA" sz="1100" dirty="0">
                          <a:solidFill>
                            <a:srgbClr val="00338D"/>
                          </a:solidFill>
                          <a:effectLst/>
                          <a:latin typeface="+mn-lt"/>
                          <a:ea typeface="Times New Roman" panose="02020603050405020304" pitchFamily="18" charset="0"/>
                          <a:cs typeface="Times New Roman" panose="02020603050405020304" pitchFamily="18" charset="0"/>
                        </a:rPr>
                        <a:t>1,950,853</a:t>
                      </a: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ZA" sz="1100" dirty="0">
                          <a:solidFill>
                            <a:srgbClr val="00338D"/>
                          </a:solidFill>
                          <a:effectLst/>
                          <a:latin typeface="+mn-lt"/>
                          <a:ea typeface="Times New Roman" panose="02020603050405020304" pitchFamily="18" charset="0"/>
                          <a:cs typeface="Times New Roman" panose="02020603050405020304" pitchFamily="18" charset="0"/>
                        </a:rPr>
                        <a:t>623,951</a:t>
                      </a: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rgbClr val="00338D"/>
                          </a:solidFill>
                          <a:effectLst/>
                          <a:latin typeface="+mn-lt"/>
                        </a:rPr>
                        <a:t>881,222</a:t>
                      </a:r>
                      <a:endParaRPr lang="en-ZA" sz="1100" dirty="0">
                        <a:solidFill>
                          <a:srgbClr val="00338D"/>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srgbClr val="00338D"/>
                          </a:solidFill>
                          <a:effectLst/>
                          <a:uLnTx/>
                          <a:uFillTx/>
                          <a:latin typeface="+mn-lt"/>
                          <a:ea typeface="+mn-ea"/>
                          <a:cs typeface="+mn-cs"/>
                        </a:rPr>
                        <a:t>638,434</a:t>
                      </a:r>
                      <a:endParaRPr kumimoji="0" lang="en-ZA" sz="1100" b="0" i="0" u="none" strike="noStrike" kern="1200" cap="none" spc="0" normalizeH="0" baseline="0" noProof="0" dirty="0">
                        <a:ln>
                          <a:noFill/>
                        </a:ln>
                        <a:solidFill>
                          <a:srgbClr val="00338D"/>
                        </a:solidFill>
                        <a:effectLst/>
                        <a:uLnTx/>
                        <a:uFillTx/>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287843">
                <a:tc vMerge="1">
                  <a:txBody>
                    <a:bodyPr/>
                    <a:lstStyle/>
                    <a:p>
                      <a:pPr marL="50165" algn="l" defTabSz="914400" rtl="0" eaLnBrk="1" latinLnBrk="0" hangingPunct="1">
                        <a:lnSpc>
                          <a:spcPct val="100000"/>
                        </a:lnSpc>
                      </a:pPr>
                      <a:endParaRPr lang="en-US" sz="1100" b="1" kern="1200" spc="-5" dirty="0">
                        <a:solidFill>
                          <a:srgbClr val="003087"/>
                        </a:solidFill>
                        <a:latin typeface="Univers 45 Light" pitchFamily="2" charset="0"/>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US" sz="1100" kern="1200" dirty="0">
                          <a:solidFill>
                            <a:srgbClr val="00338D"/>
                          </a:solidFill>
                          <a:effectLst/>
                          <a:latin typeface="+mn-lt"/>
                          <a:ea typeface="+mn-ea"/>
                          <a:cs typeface="+mn-cs"/>
                        </a:rPr>
                        <a:t> Availability </a:t>
                      </a:r>
                      <a:r>
                        <a:rPr lang="en-US" sz="1100" kern="1200" baseline="0" dirty="0">
                          <a:solidFill>
                            <a:srgbClr val="00338D"/>
                          </a:solidFill>
                          <a:effectLst/>
                          <a:latin typeface="+mn-lt"/>
                          <a:ea typeface="+mn-ea"/>
                          <a:cs typeface="+mn-cs"/>
                        </a:rPr>
                        <a:t>of </a:t>
                      </a:r>
                      <a:r>
                        <a:rPr lang="en-US" sz="1100" kern="1200" dirty="0">
                          <a:solidFill>
                            <a:srgbClr val="00338D"/>
                          </a:solidFill>
                          <a:effectLst/>
                          <a:latin typeface="+mn-lt"/>
                          <a:ea typeface="+mn-ea"/>
                          <a:cs typeface="+mn-cs"/>
                        </a:rPr>
                        <a:t>skilled labour force (Rank)</a:t>
                      </a:r>
                      <a:r>
                        <a:rPr lang="en-US" sz="1100" kern="1200" baseline="0" dirty="0">
                          <a:solidFill>
                            <a:srgbClr val="00338D"/>
                          </a:solidFill>
                          <a:effectLst/>
                          <a:latin typeface="+mn-lt"/>
                          <a:ea typeface="+mn-ea"/>
                          <a:cs typeface="+mn-cs"/>
                        </a:rPr>
                        <a:t> </a:t>
                      </a:r>
                      <a:endParaRPr lang="en-US" sz="1100" kern="1200" dirty="0">
                        <a:solidFill>
                          <a:srgbClr val="FF0000"/>
                        </a:solidFill>
                        <a:effectLst/>
                        <a:latin typeface="+mn-lt"/>
                        <a:ea typeface="+mn-ea"/>
                        <a:cs typeface="+mn-cs"/>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ctr"/>
                      <a:r>
                        <a:rPr lang="en-ZA" sz="1100" dirty="0">
                          <a:solidFill>
                            <a:schemeClr val="tx1"/>
                          </a:solidFill>
                          <a:latin typeface="+mn-lt"/>
                        </a:rPr>
                        <a:t>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r>
                        <a:rPr lang="en-ZA" sz="1100" dirty="0">
                          <a:solidFill>
                            <a:srgbClr val="00338D"/>
                          </a:solidFill>
                          <a:latin typeface="+mn-lt"/>
                        </a:rPr>
                        <a:t>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38D"/>
                          </a:solidFill>
                          <a:latin typeface="+mn-lt"/>
                        </a:rPr>
                        <a:t>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38D"/>
                          </a:solidFill>
                          <a:latin typeface="+mn-lt"/>
                        </a:rPr>
                        <a:t>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38D"/>
                          </a:solidFill>
                          <a:latin typeface="+mn-lt"/>
                        </a:rPr>
                        <a:t>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202276">
                <a:tc vMerge="1">
                  <a:txBody>
                    <a:bodyPr/>
                    <a:lstStyle/>
                    <a:p>
                      <a:pPr marL="50165" algn="l" defTabSz="914400" rtl="0" eaLnBrk="1" latinLnBrk="0" hangingPunct="1">
                        <a:lnSpc>
                          <a:spcPct val="100000"/>
                        </a:lnSpc>
                      </a:pPr>
                      <a:endParaRPr lang="en-US" sz="1100" b="1" kern="1200" spc="-5" dirty="0">
                        <a:solidFill>
                          <a:srgbClr val="003087"/>
                        </a:solidFill>
                        <a:latin typeface="Univers 45 Light" pitchFamily="2" charset="0"/>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US" sz="1100" kern="1200" dirty="0">
                          <a:solidFill>
                            <a:srgbClr val="00338D"/>
                          </a:solidFill>
                          <a:effectLst/>
                          <a:latin typeface="+mn-lt"/>
                          <a:ea typeface="+mn-ea"/>
                          <a:cs typeface="+mn-cs"/>
                        </a:rPr>
                        <a:t> Labour</a:t>
                      </a:r>
                      <a:r>
                        <a:rPr lang="en-US" sz="1100" kern="1200" baseline="0" dirty="0">
                          <a:solidFill>
                            <a:srgbClr val="00338D"/>
                          </a:solidFill>
                          <a:effectLst/>
                          <a:latin typeface="+mn-lt"/>
                          <a:ea typeface="+mn-ea"/>
                          <a:cs typeface="+mn-cs"/>
                        </a:rPr>
                        <a:t> cost of </a:t>
                      </a:r>
                      <a:r>
                        <a:rPr lang="en-US" sz="1100" kern="1200" dirty="0">
                          <a:solidFill>
                            <a:srgbClr val="00338D"/>
                          </a:solidFill>
                          <a:effectLst/>
                          <a:latin typeface="+mn-lt"/>
                          <a:ea typeface="+mn-ea"/>
                          <a:cs typeface="+mn-cs"/>
                        </a:rPr>
                        <a:t>skilled labour</a:t>
                      </a:r>
                      <a:r>
                        <a:rPr lang="en-US" sz="1100" kern="1200" baseline="0" dirty="0">
                          <a:solidFill>
                            <a:srgbClr val="00338D"/>
                          </a:solidFill>
                          <a:effectLst/>
                          <a:latin typeface="+mn-lt"/>
                          <a:ea typeface="+mn-ea"/>
                          <a:cs typeface="+mn-cs"/>
                        </a:rPr>
                        <a:t> force </a:t>
                      </a:r>
                      <a:r>
                        <a:rPr lang="en-US" sz="1100" kern="1200" dirty="0">
                          <a:solidFill>
                            <a:srgbClr val="00338D"/>
                          </a:solidFill>
                          <a:effectLst/>
                          <a:latin typeface="+mn-lt"/>
                          <a:ea typeface="+mn-ea"/>
                          <a:cs typeface="+mn-cs"/>
                        </a:rPr>
                        <a:t>(Rank) </a:t>
                      </a:r>
                      <a:endParaRPr sz="1100" kern="1200" dirty="0">
                        <a:solidFill>
                          <a:srgbClr val="FF0000"/>
                        </a:solidFill>
                        <a:effectLst/>
                        <a:latin typeface="+mn-lt"/>
                        <a:ea typeface="+mn-ea"/>
                        <a:cs typeface="+mn-cs"/>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chemeClr val="tx1"/>
                          </a:solidFill>
                          <a:latin typeface="+mn-lt"/>
                          <a:cs typeface="Wingdings"/>
                        </a:rPr>
                        <a:t>  1</a:t>
                      </a:r>
                      <a:endParaRPr sz="1100" dirty="0">
                        <a:solidFill>
                          <a:schemeClr val="tx1"/>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R="102235" algn="ctr">
                        <a:lnSpc>
                          <a:spcPct val="100000"/>
                        </a:lnSpc>
                      </a:pPr>
                      <a:r>
                        <a:rPr lang="en-ZA" sz="1100" dirty="0">
                          <a:solidFill>
                            <a:srgbClr val="003087"/>
                          </a:solidFill>
                          <a:latin typeface="+mn-lt"/>
                          <a:cs typeface="Wingdings"/>
                        </a:rPr>
                        <a:t>   5</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cs typeface="Wingdings"/>
                        </a:rPr>
                        <a:t>   4</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cs typeface="Wingdings"/>
                        </a:rPr>
                        <a:t>   2</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cs typeface="Wingdings"/>
                        </a:rPr>
                        <a:t>  3</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202276">
                <a:tc vMerge="1">
                  <a:txBody>
                    <a:bodyPr/>
                    <a:lstStyle/>
                    <a:p>
                      <a:endParaRPr lang="en-ZA"/>
                    </a:p>
                  </a:txBody>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US" sz="1100" kern="1200" dirty="0">
                          <a:solidFill>
                            <a:srgbClr val="00338D"/>
                          </a:solidFill>
                          <a:effectLst/>
                          <a:latin typeface="+mn-lt"/>
                          <a:ea typeface="+mn-ea"/>
                          <a:cs typeface="+mn-cs"/>
                        </a:rPr>
                        <a:t> Labour cost of unskilled labour force (Rank)  </a:t>
                      </a:r>
                      <a:endParaRPr sz="1100" kern="1200" dirty="0">
                        <a:solidFill>
                          <a:srgbClr val="00338D"/>
                        </a:solidFill>
                        <a:effectLst/>
                        <a:latin typeface="+mn-lt"/>
                        <a:ea typeface="+mn-ea"/>
                        <a:cs typeface="+mn-cs"/>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chemeClr val="tx1"/>
                          </a:solidFill>
                          <a:latin typeface="+mn-lt"/>
                          <a:cs typeface="Wingdings"/>
                        </a:rPr>
                        <a:t>  1</a:t>
                      </a:r>
                      <a:endParaRPr sz="1100" dirty="0">
                        <a:solidFill>
                          <a:schemeClr val="tx1"/>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R="102235" algn="ctr">
                        <a:lnSpc>
                          <a:spcPct val="100000"/>
                        </a:lnSpc>
                      </a:pPr>
                      <a:r>
                        <a:rPr lang="en-ZA" sz="1100" dirty="0">
                          <a:solidFill>
                            <a:srgbClr val="003087"/>
                          </a:solidFill>
                          <a:latin typeface="+mn-lt"/>
                          <a:cs typeface="Wingdings"/>
                        </a:rPr>
                        <a:t>   5</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cs typeface="Wingdings"/>
                        </a:rPr>
                        <a:t>   4</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cs typeface="Wingdings"/>
                        </a:rPr>
                        <a:t>   2</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cs typeface="Wingdings"/>
                        </a:rPr>
                        <a:t>  3</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263236">
                <a:tc vMerge="1">
                  <a:txBody>
                    <a:bodyPr/>
                    <a:lstStyle/>
                    <a:p>
                      <a:pPr marL="50165" algn="l" defTabSz="914400" rtl="0" eaLnBrk="1" latinLnBrk="0" hangingPunct="1">
                        <a:lnSpc>
                          <a:spcPct val="100000"/>
                        </a:lnSpc>
                      </a:pPr>
                      <a:endParaRPr lang="en-US" sz="1100" b="1" kern="1200" spc="-5" dirty="0">
                        <a:solidFill>
                          <a:srgbClr val="003087"/>
                        </a:solidFill>
                        <a:latin typeface="Univers 45 Light" pitchFamily="2" charset="0"/>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ZA" sz="1100" kern="1200" dirty="0">
                          <a:solidFill>
                            <a:srgbClr val="00338D"/>
                          </a:solidFill>
                          <a:effectLst/>
                          <a:latin typeface="+mn-lt"/>
                          <a:ea typeface="+mn-ea"/>
                          <a:cs typeface="+mn-cs"/>
                        </a:rPr>
                        <a:t>Rigidity of employment Index (Rank) </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chemeClr val="tx1"/>
                          </a:solidFill>
                          <a:latin typeface="+mn-lt"/>
                          <a:ea typeface="+mn-ea"/>
                          <a:cs typeface="Wingdings"/>
                        </a:rPr>
                        <a:t>  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280">
                <a:tc vMerge="1">
                  <a:txBody>
                    <a:bodyPr/>
                    <a:lstStyle/>
                    <a:p>
                      <a:pPr marL="50165" algn="l" defTabSz="914400" rtl="0" eaLnBrk="1" latinLnBrk="0" hangingPunct="1">
                        <a:lnSpc>
                          <a:spcPct val="100000"/>
                        </a:lnSpc>
                      </a:pPr>
                      <a:endParaRPr lang="en-US" sz="1100" b="1" kern="1200" spc="-5" dirty="0">
                        <a:solidFill>
                          <a:srgbClr val="003087"/>
                        </a:solidFill>
                        <a:latin typeface="Univers 45 Light" pitchFamily="2" charset="0"/>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ZA" sz="1100" kern="1200" dirty="0">
                          <a:solidFill>
                            <a:srgbClr val="00338D"/>
                          </a:solidFill>
                          <a:effectLst/>
                          <a:latin typeface="+mn-lt"/>
                          <a:ea typeface="+mn-ea"/>
                          <a:cs typeface="+mn-cs"/>
                        </a:rPr>
                        <a:t>Flexibility of wage determination (Rank)</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chemeClr val="tx1"/>
                          </a:solidFill>
                          <a:latin typeface="+mn-lt"/>
                          <a:ea typeface="+mn-ea"/>
                          <a:cs typeface="Wingdings"/>
                        </a:rPr>
                        <a:t>  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23865">
                <a:tc vMerge="1">
                  <a:txBody>
                    <a:bodyPr/>
                    <a:lstStyle/>
                    <a:p>
                      <a:pPr marL="50165" algn="l" defTabSz="914400" rtl="0" eaLnBrk="1" latinLnBrk="0" hangingPunct="1">
                        <a:lnSpc>
                          <a:spcPct val="100000"/>
                        </a:lnSpc>
                      </a:pPr>
                      <a:endParaRPr lang="en-US" sz="1100" b="1" kern="1200" spc="-5" dirty="0">
                        <a:solidFill>
                          <a:srgbClr val="003087"/>
                        </a:solidFill>
                        <a:latin typeface="Univers 45 Light" pitchFamily="2" charset="0"/>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ZA" sz="1100" kern="1200" dirty="0">
                          <a:solidFill>
                            <a:srgbClr val="00338D"/>
                          </a:solidFill>
                          <a:effectLst/>
                          <a:latin typeface="+mn-lt"/>
                          <a:ea typeface="+mn-ea"/>
                          <a:cs typeface="+mn-cs"/>
                        </a:rPr>
                        <a:t>Ease of hiring foreign labour (Rank) –  2016</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chemeClr val="tx1"/>
                          </a:solidFill>
                          <a:latin typeface="+mn-lt"/>
                          <a:ea typeface="+mn-ea"/>
                          <a:cs typeface="Wingdings"/>
                        </a:rPr>
                        <a:t>   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02235" algn="ctr" defTabSz="914400" rtl="0" eaLnBrk="1" latinLnBrk="0" hangingPunct="1">
                        <a:lnSpc>
                          <a:spcPct val="100000"/>
                        </a:lnSpc>
                      </a:pPr>
                      <a:r>
                        <a:rPr lang="en-ZA" sz="1100" kern="1200" dirty="0">
                          <a:solidFill>
                            <a:srgbClr val="003087"/>
                          </a:solidFill>
                          <a:latin typeface="+mn-lt"/>
                          <a:ea typeface="+mn-ea"/>
                          <a:cs typeface="Wingdings"/>
                        </a:rPr>
                        <a:t> 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23865">
                <a:tc vMerge="1">
                  <a:txBody>
                    <a:bodyPr/>
                    <a:lstStyle/>
                    <a:p>
                      <a:pPr marL="50165" algn="l" defTabSz="914400" rtl="0" eaLnBrk="1" latinLnBrk="0" hangingPunct="1">
                        <a:lnSpc>
                          <a:spcPct val="100000"/>
                        </a:lnSpc>
                      </a:pPr>
                      <a:endParaRPr lang="en-US" sz="1100" b="1" kern="1200" spc="-5" dirty="0">
                        <a:solidFill>
                          <a:srgbClr val="003087"/>
                        </a:solidFill>
                        <a:latin typeface="Univers 45 Light" pitchFamily="2" charset="0"/>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r>
                        <a:rPr lang="en-US" sz="1100" dirty="0">
                          <a:solidFill>
                            <a:srgbClr val="00338D"/>
                          </a:solidFill>
                          <a:latin typeface="+mn-lt"/>
                        </a:rPr>
                        <a:t>Availability of scientists and engineers (Rank)</a:t>
                      </a:r>
                      <a:endParaRPr lang="en-ZA" sz="1100" dirty="0">
                        <a:solidFill>
                          <a:srgbClr val="00338D"/>
                        </a:solidFill>
                        <a:latin typeface="+mn-l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chemeClr val="tx1"/>
                          </a:solidFill>
                          <a:latin typeface="+mn-lt"/>
                        </a:rPr>
                        <a:t> 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r>
                        <a:rPr lang="en-ZA" sz="1100" dirty="0">
                          <a:solidFill>
                            <a:srgbClr val="00338D"/>
                          </a:solidFill>
                          <a:latin typeface="+mn-lt"/>
                        </a:rPr>
                        <a:t>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38D"/>
                          </a:solidFill>
                          <a:latin typeface="+mn-lt"/>
                        </a:rPr>
                        <a:t> 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38D"/>
                          </a:solidFill>
                          <a:latin typeface="+mn-lt"/>
                        </a:rPr>
                        <a:t>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38D"/>
                          </a:solidFill>
                          <a:latin typeface="+mn-lt"/>
                        </a:rPr>
                        <a:t>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r h="205379">
                <a:tc rowSpan="3">
                  <a:txBody>
                    <a:bodyPr/>
                    <a:lstStyle/>
                    <a:p>
                      <a:pPr marL="50165" algn="l" defTabSz="914400" rtl="0" eaLnBrk="1" latinLnBrk="0" hangingPunct="1">
                        <a:lnSpc>
                          <a:spcPct val="100000"/>
                        </a:lnSpc>
                      </a:pPr>
                      <a:r>
                        <a:rPr lang="en-US" sz="1100" b="1" kern="1200" spc="-5" dirty="0">
                          <a:solidFill>
                            <a:srgbClr val="003087"/>
                          </a:solidFill>
                          <a:latin typeface="+mn-lt"/>
                        </a:rPr>
                        <a:t>Utility</a:t>
                      </a:r>
                      <a:r>
                        <a:rPr lang="en-US" sz="1100" b="1" kern="1200" spc="-5" baseline="0" dirty="0">
                          <a:solidFill>
                            <a:srgbClr val="003087"/>
                          </a:solidFill>
                          <a:latin typeface="+mn-lt"/>
                        </a:rPr>
                        <a:t> </a:t>
                      </a:r>
                      <a:r>
                        <a:rPr lang="en-US" sz="1100" b="1" kern="1200" spc="-5" dirty="0">
                          <a:solidFill>
                            <a:srgbClr val="003087"/>
                          </a:solidFill>
                          <a:latin typeface="+mn-lt"/>
                        </a:rPr>
                        <a:t>costs</a:t>
                      </a:r>
                      <a:endParaRPr lang="en-US" sz="1100" b="1" kern="1200" spc="-5" dirty="0">
                        <a:solidFill>
                          <a:srgbClr val="003087"/>
                        </a:solidFill>
                        <a:latin typeface="+mn-lt"/>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40970" indent="0" algn="l" defTabSz="914400" rtl="0" eaLnBrk="1" latinLnBrk="0" hangingPunct="1">
                        <a:lnSpc>
                          <a:spcPct val="100000"/>
                        </a:lnSpc>
                        <a:spcAft>
                          <a:spcPts val="0"/>
                        </a:spcAft>
                        <a:buClr>
                          <a:schemeClr val="tx1"/>
                        </a:buClr>
                        <a:buFont typeface="Arial"/>
                        <a:buNone/>
                        <a:tabLst>
                          <a:tab pos="325120" algn="l"/>
                        </a:tabLst>
                      </a:pPr>
                      <a:r>
                        <a:rPr lang="en-US" sz="1100" kern="1200" dirty="0">
                          <a:solidFill>
                            <a:srgbClr val="00338D"/>
                          </a:solidFill>
                          <a:effectLst/>
                          <a:latin typeface="+mn-lt"/>
                          <a:ea typeface="+mn-ea"/>
                          <a:cs typeface="+mn-cs"/>
                        </a:rPr>
                        <a:t> Average electricity cost (USD/kWh)</a:t>
                      </a: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chemeClr val="tx1"/>
                          </a:solidFill>
                          <a:latin typeface="+mn-lt"/>
                        </a:rPr>
                        <a:t>0.102*</a:t>
                      </a:r>
                      <a:endParaRPr sz="1100" dirty="0">
                        <a:solidFill>
                          <a:schemeClr val="tx1"/>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R="102235" algn="ctr">
                        <a:lnSpc>
                          <a:spcPct val="100000"/>
                        </a:lnSpc>
                      </a:pPr>
                      <a:r>
                        <a:rPr lang="en-ZA" sz="1100" dirty="0">
                          <a:solidFill>
                            <a:srgbClr val="003087"/>
                          </a:solidFill>
                          <a:latin typeface="+mn-lt"/>
                        </a:rPr>
                        <a:t>0.074**</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rPr>
                        <a:t>0.041</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rPr>
                        <a:t>0.133</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rgbClr val="003087"/>
                          </a:solidFill>
                          <a:latin typeface="+mn-lt"/>
                        </a:rPr>
                        <a:t>0.164</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10"/>
                  </a:ext>
                </a:extLst>
              </a:tr>
              <a:tr h="221672">
                <a:tc vMerge="1">
                  <a:txBody>
                    <a:bodyPr/>
                    <a:lstStyle/>
                    <a:p>
                      <a:pPr marL="50165">
                        <a:lnSpc>
                          <a:spcPct val="100000"/>
                        </a:lnSpc>
                      </a:pPr>
                      <a:endParaRPr sz="900" dirty="0">
                        <a:latin typeface="Arial"/>
                        <a:cs typeface="Arial"/>
                      </a:endParaRPr>
                    </a:p>
                  </a:txBody>
                  <a:tcPr marL="0" marR="0" marT="0" marB="0">
                    <a:lnL w="6350">
                      <a:solidFill>
                        <a:srgbClr val="409DAD"/>
                      </a:solidFill>
                      <a:prstDash val="solid"/>
                    </a:lnL>
                    <a:lnR w="6350">
                      <a:solidFill>
                        <a:srgbClr val="409DAD"/>
                      </a:solidFill>
                      <a:prstDash val="solid"/>
                    </a:lnR>
                    <a:lnT w="6350">
                      <a:solidFill>
                        <a:srgbClr val="409DAD"/>
                      </a:solidFill>
                      <a:prstDash val="solid"/>
                    </a:lnT>
                    <a:lnB w="6350">
                      <a:solidFill>
                        <a:srgbClr val="409DAD"/>
                      </a:solidFill>
                      <a:prstDash val="solid"/>
                    </a:lnB>
                    <a:solidFill>
                      <a:srgbClr val="80BEC9"/>
                    </a:solidFill>
                  </a:tcPr>
                </a:tc>
                <a:tc>
                  <a:txBody>
                    <a:bodyPr/>
                    <a:lstStyle/>
                    <a:p>
                      <a:pPr marL="0" marR="140970" lvl="0" indent="0" algn="l" defTabSz="914400" rtl="0" eaLnBrk="1" fontAlgn="auto" latinLnBrk="0" hangingPunct="1">
                        <a:lnSpc>
                          <a:spcPct val="100000"/>
                        </a:lnSpc>
                        <a:spcBef>
                          <a:spcPts val="0"/>
                        </a:spcBef>
                        <a:spcAft>
                          <a:spcPts val="0"/>
                        </a:spcAft>
                        <a:buClr>
                          <a:schemeClr val="tx1"/>
                        </a:buClr>
                        <a:buSzTx/>
                        <a:buFont typeface="Arial"/>
                        <a:buNone/>
                        <a:tabLst>
                          <a:tab pos="325120" algn="l"/>
                        </a:tabLst>
                        <a:defRPr/>
                      </a:pPr>
                      <a:r>
                        <a:rPr lang="en-US" sz="1100" kern="1200" dirty="0">
                          <a:solidFill>
                            <a:srgbClr val="00338D"/>
                          </a:solidFill>
                          <a:effectLst/>
                          <a:latin typeface="+mn-lt"/>
                          <a:ea typeface="+mn-ea"/>
                          <a:cs typeface="+mn-cs"/>
                        </a:rPr>
                        <a:t>  Water cost (USD/cub </a:t>
                      </a:r>
                      <a:r>
                        <a:rPr lang="en-US" sz="1100" kern="1200" dirty="0" err="1">
                          <a:solidFill>
                            <a:srgbClr val="00338D"/>
                          </a:solidFill>
                          <a:effectLst/>
                          <a:latin typeface="+mn-lt"/>
                          <a:ea typeface="+mn-ea"/>
                          <a:cs typeface="+mn-cs"/>
                        </a:rPr>
                        <a:t>metres</a:t>
                      </a:r>
                      <a:r>
                        <a:rPr lang="en-US" sz="1100" kern="1200" dirty="0">
                          <a:solidFill>
                            <a:srgbClr val="00338D"/>
                          </a:solidFill>
                          <a:effectLst/>
                          <a:latin typeface="+mn-lt"/>
                          <a:ea typeface="+mn-ea"/>
                          <a:cs typeface="+mn-cs"/>
                        </a:rPr>
                        <a:t>)</a:t>
                      </a: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9685" algn="ctr">
                        <a:lnSpc>
                          <a:spcPct val="100000"/>
                        </a:lnSpc>
                      </a:pPr>
                      <a:r>
                        <a:rPr lang="en-ZA" sz="1100" dirty="0">
                          <a:solidFill>
                            <a:schemeClr val="tx1"/>
                          </a:solidFill>
                          <a:latin typeface="+mn-lt"/>
                        </a:rPr>
                        <a:t>1.11</a:t>
                      </a:r>
                      <a:endParaRPr sz="1100" dirty="0">
                        <a:solidFill>
                          <a:schemeClr val="tx1"/>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R="19685" algn="ctr">
                        <a:lnSpc>
                          <a:spcPct val="100000"/>
                        </a:lnSpc>
                      </a:pPr>
                      <a:r>
                        <a:rPr lang="en-ZA" sz="1100" dirty="0">
                          <a:solidFill>
                            <a:srgbClr val="003087"/>
                          </a:solidFill>
                          <a:latin typeface="+mn-lt"/>
                        </a:rPr>
                        <a:t>0.63</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9685" algn="ctr">
                        <a:lnSpc>
                          <a:spcPct val="100000"/>
                        </a:lnSpc>
                      </a:pPr>
                      <a:r>
                        <a:rPr lang="en-ZA" sz="1100" dirty="0">
                          <a:solidFill>
                            <a:srgbClr val="003087"/>
                          </a:solidFill>
                          <a:latin typeface="+mn-lt"/>
                          <a:cs typeface="+mn-cs"/>
                        </a:rPr>
                        <a:t>0.41</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9685" lvl="0" indent="0" algn="ctr" defTabSz="914400" rtl="0" eaLnBrk="1" fontAlgn="auto" latinLnBrk="0" hangingPunct="1">
                        <a:lnSpc>
                          <a:spcPct val="100000"/>
                        </a:lnSpc>
                        <a:spcBef>
                          <a:spcPts val="0"/>
                        </a:spcBef>
                        <a:spcAft>
                          <a:spcPts val="0"/>
                        </a:spcAft>
                        <a:buClrTx/>
                        <a:buSzTx/>
                        <a:buFontTx/>
                        <a:buNone/>
                        <a:tabLst/>
                        <a:defRPr/>
                      </a:pPr>
                      <a:r>
                        <a:rPr lang="en-ZA" sz="1100" dirty="0">
                          <a:solidFill>
                            <a:srgbClr val="003087"/>
                          </a:solidFill>
                          <a:latin typeface="+mn-lt"/>
                        </a:rPr>
                        <a:t>0.43</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9685" algn="ctr">
                        <a:lnSpc>
                          <a:spcPct val="100000"/>
                        </a:lnSpc>
                      </a:pPr>
                      <a:r>
                        <a:rPr lang="en-ZA" sz="1100" dirty="0">
                          <a:solidFill>
                            <a:srgbClr val="003087"/>
                          </a:solidFill>
                          <a:latin typeface="+mn-lt"/>
                        </a:rPr>
                        <a:t>0.98</a:t>
                      </a:r>
                      <a:endParaRPr sz="1100" dirty="0">
                        <a:solidFill>
                          <a:srgbClr val="003087"/>
                        </a:solidFill>
                        <a:latin typeface="+mn-lt"/>
                        <a:cs typeface="Wingdings"/>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11"/>
                  </a:ext>
                </a:extLst>
              </a:tr>
              <a:tr h="234614">
                <a:tc vMerge="1">
                  <a:txBody>
                    <a:bodyPr/>
                    <a:lstStyle/>
                    <a:p>
                      <a:pPr>
                        <a:spcAft>
                          <a:spcPts val="0"/>
                        </a:spcAft>
                      </a:pPr>
                      <a:endParaRPr lang="en-ZA" sz="1100" b="1" dirty="0">
                        <a:solidFill>
                          <a:srgbClr val="003087"/>
                        </a:solidFill>
                        <a:effectLst/>
                        <a:latin typeface="Univers 45 Light"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288290" indent="0" algn="l" defTabSz="914400" rtl="0" eaLnBrk="1" latinLnBrk="0" hangingPunct="1">
                        <a:lnSpc>
                          <a:spcPct val="100000"/>
                        </a:lnSpc>
                        <a:buClr>
                          <a:schemeClr val="tx1"/>
                        </a:buClr>
                        <a:buFont typeface="Arial"/>
                        <a:buNone/>
                        <a:tabLst>
                          <a:tab pos="325120" algn="l"/>
                        </a:tabLst>
                      </a:pPr>
                      <a:r>
                        <a:rPr lang="en-US" sz="1100" kern="1200" dirty="0">
                          <a:solidFill>
                            <a:srgbClr val="003087"/>
                          </a:solidFill>
                          <a:latin typeface="+mn-lt"/>
                          <a:ea typeface="+mn-ea"/>
                          <a:cs typeface="Arial"/>
                        </a:rPr>
                        <a:t>Days to get electricity connection (days)</a:t>
                      </a: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chemeClr val="tx1"/>
                          </a:solidFill>
                          <a:latin typeface="+mn-lt"/>
                          <a:cs typeface="Calibri Light" panose="020F0302020204030204" pitchFamily="34" charset="0"/>
                        </a:rPr>
                        <a:t>66</a:t>
                      </a:r>
                      <a:endParaRPr sz="1100" dirty="0">
                        <a:solidFill>
                          <a:schemeClr val="tx1"/>
                        </a:solidFill>
                        <a:latin typeface="+mn-lt"/>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  97</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95</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109</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34</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12"/>
                  </a:ext>
                </a:extLst>
              </a:tr>
              <a:tr h="234614">
                <a:tc>
                  <a:txBody>
                    <a:bodyPr/>
                    <a:lstStyle/>
                    <a:p>
                      <a:pPr>
                        <a:spcAft>
                          <a:spcPts val="0"/>
                        </a:spcAft>
                      </a:pPr>
                      <a:r>
                        <a:rPr lang="en-ZA" sz="1100" b="1" dirty="0">
                          <a:solidFill>
                            <a:srgbClr val="003087"/>
                          </a:solidFill>
                          <a:effectLst/>
                          <a:latin typeface="+mn-lt"/>
                          <a:ea typeface="Times New Roman" panose="02020603050405020304" pitchFamily="18" charset="0"/>
                          <a:cs typeface="Times New Roman" panose="02020603050405020304" pitchFamily="18" charset="0"/>
                        </a:rPr>
                        <a:t>Land</a:t>
                      </a: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288290" indent="0" algn="l" defTabSz="914400" rtl="0" eaLnBrk="1" latinLnBrk="0" hangingPunct="1">
                        <a:lnSpc>
                          <a:spcPct val="100000"/>
                        </a:lnSpc>
                        <a:buClr>
                          <a:schemeClr val="tx1"/>
                        </a:buClr>
                        <a:buFont typeface="Arial"/>
                        <a:buNone/>
                        <a:tabLst>
                          <a:tab pos="357188" algn="l"/>
                        </a:tabLst>
                      </a:pPr>
                      <a:r>
                        <a:rPr lang="en-US" sz="1100" kern="1200" dirty="0">
                          <a:solidFill>
                            <a:srgbClr val="003087"/>
                          </a:solidFill>
                          <a:latin typeface="+mn-lt"/>
                          <a:ea typeface="+mn-ea"/>
                          <a:cs typeface="Arial"/>
                        </a:rPr>
                        <a:t>Rental cost</a:t>
                      </a:r>
                      <a:r>
                        <a:rPr lang="en-US" sz="1100" kern="1200" baseline="0" dirty="0">
                          <a:solidFill>
                            <a:srgbClr val="003087"/>
                          </a:solidFill>
                          <a:latin typeface="+mn-lt"/>
                          <a:ea typeface="+mn-ea"/>
                          <a:cs typeface="Arial"/>
                        </a:rPr>
                        <a:t> </a:t>
                      </a:r>
                      <a:r>
                        <a:rPr lang="en-US" sz="1100" kern="1200" dirty="0">
                          <a:solidFill>
                            <a:srgbClr val="003087"/>
                          </a:solidFill>
                          <a:latin typeface="+mn-lt"/>
                          <a:ea typeface="+mn-ea"/>
                          <a:cs typeface="Arial"/>
                        </a:rPr>
                        <a:t>industrial site(USD per </a:t>
                      </a:r>
                      <a:r>
                        <a:rPr lang="en-US" sz="1100" kern="1200" dirty="0" err="1">
                          <a:solidFill>
                            <a:srgbClr val="003087"/>
                          </a:solidFill>
                          <a:latin typeface="+mn-lt"/>
                          <a:ea typeface="+mn-ea"/>
                          <a:cs typeface="Arial"/>
                        </a:rPr>
                        <a:t>sqm</a:t>
                      </a:r>
                      <a:r>
                        <a:rPr lang="en-US" sz="1100" kern="1200" baseline="0" dirty="0">
                          <a:solidFill>
                            <a:srgbClr val="003087"/>
                          </a:solidFill>
                          <a:latin typeface="+mn-lt"/>
                          <a:ea typeface="+mn-ea"/>
                          <a:cs typeface="Arial"/>
                        </a:rPr>
                        <a:t> per month)</a:t>
                      </a:r>
                      <a:endParaRPr lang="en-US" sz="1100" kern="1200" dirty="0">
                        <a:solidFill>
                          <a:srgbClr val="003087"/>
                        </a:solidFill>
                        <a:latin typeface="+mn-lt"/>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chemeClr val="tx1"/>
                          </a:solidFill>
                          <a:latin typeface="+mn-lt"/>
                          <a:cs typeface="Calibri Light" panose="020F0302020204030204" pitchFamily="34" charset="0"/>
                        </a:rPr>
                        <a:t>4.5</a:t>
                      </a:r>
                      <a:endParaRPr sz="1100" dirty="0">
                        <a:solidFill>
                          <a:schemeClr val="tx1"/>
                        </a:solidFill>
                        <a:latin typeface="+mn-lt"/>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121920" lvl="0" indent="0" algn="ctr" defTabSz="914400" rtl="0" eaLnBrk="1" fontAlgn="auto" latinLnBrk="0" hangingPunct="1">
                        <a:lnSpc>
                          <a:spcPct val="100000"/>
                        </a:lnSpc>
                        <a:spcBef>
                          <a:spcPts val="0"/>
                        </a:spcBef>
                        <a:spcAft>
                          <a:spcPts val="0"/>
                        </a:spcAft>
                        <a:buClrTx/>
                        <a:buSzTx/>
                        <a:buFontTx/>
                        <a:buNone/>
                        <a:tabLst/>
                        <a:defRPr/>
                      </a:pPr>
                      <a:r>
                        <a:rPr lang="en-ZA" sz="1100" kern="1200">
                          <a:solidFill>
                            <a:srgbClr val="003087"/>
                          </a:solidFill>
                          <a:latin typeface="+mn-lt"/>
                          <a:ea typeface="+mn-ea"/>
                          <a:cs typeface="Calibri Light" panose="020F0302020204030204" pitchFamily="34" charset="0"/>
                        </a:rPr>
                        <a:t>4.3</a:t>
                      </a: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   3.5</a:t>
                      </a:r>
                      <a:r>
                        <a:rPr lang="en-ZA" sz="1100" spc="-15" dirty="0">
                          <a:solidFill>
                            <a:srgbClr val="00338D"/>
                          </a:solidFill>
                          <a:cs typeface="Arial"/>
                        </a:rPr>
                        <a:t>***</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  -</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087"/>
                          </a:solidFill>
                          <a:latin typeface="+mn-lt"/>
                          <a:ea typeface="+mn-ea"/>
                          <a:cs typeface="Calibri Light" panose="020F0302020204030204" pitchFamily="34" charset="0"/>
                        </a:rPr>
                        <a:t>  -</a:t>
                      </a:r>
                      <a:endParaRPr sz="1100" kern="1200" dirty="0">
                        <a:solidFill>
                          <a:srgbClr val="003087"/>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13"/>
                  </a:ext>
                </a:extLst>
              </a:tr>
              <a:tr h="234614">
                <a:tc rowSpan="2">
                  <a:txBody>
                    <a:bodyPr/>
                    <a:lstStyle/>
                    <a:p>
                      <a:pPr>
                        <a:spcAft>
                          <a:spcPts val="0"/>
                        </a:spcAft>
                      </a:pPr>
                      <a:r>
                        <a:rPr lang="en-ZA" sz="1100" b="1" dirty="0">
                          <a:solidFill>
                            <a:srgbClr val="003087"/>
                          </a:solidFill>
                          <a:effectLst/>
                          <a:latin typeface="+mn-lt"/>
                          <a:ea typeface="Times New Roman" panose="02020603050405020304" pitchFamily="18" charset="0"/>
                          <a:cs typeface="Times New Roman" panose="02020603050405020304" pitchFamily="18" charset="0"/>
                        </a:rPr>
                        <a:t>Economic Condition</a:t>
                      </a: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l" defTabSz="914400" rtl="0" eaLnBrk="1" latinLnBrk="0" hangingPunct="1">
                        <a:spcAft>
                          <a:spcPts val="0"/>
                        </a:spcAft>
                      </a:pPr>
                      <a:r>
                        <a:rPr lang="en-ZA" sz="1100" kern="1200" dirty="0">
                          <a:solidFill>
                            <a:srgbClr val="00338D"/>
                          </a:solidFill>
                          <a:effectLst/>
                          <a:latin typeface="+mn-lt"/>
                          <a:ea typeface="+mn-ea"/>
                          <a:cs typeface="+mn-cs"/>
                        </a:rPr>
                        <a:t>Lowest cost of living index (Rank)   - 2018 </a:t>
                      </a: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chemeClr val="tx1"/>
                          </a:solidFill>
                          <a:latin typeface="+mn-lt"/>
                        </a:rPr>
                        <a:t>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r>
                        <a:rPr lang="en-ZA" sz="1100" dirty="0">
                          <a:solidFill>
                            <a:srgbClr val="003087"/>
                          </a:solidFill>
                          <a:latin typeface="+mn-lt"/>
                        </a:rPr>
                        <a:t>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087"/>
                          </a:solidFill>
                          <a:latin typeface="+mn-lt"/>
                        </a:rPr>
                        <a:t>4</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087"/>
                          </a:solidFill>
                          <a:latin typeface="+mn-lt"/>
                        </a:rPr>
                        <a:t>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087"/>
                          </a:solidFill>
                          <a:latin typeface="+mn-lt"/>
                        </a:rPr>
                        <a:t>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14"/>
                  </a:ext>
                </a:extLst>
              </a:tr>
              <a:tr h="234614">
                <a:tc vMerge="1">
                  <a:txBody>
                    <a:bodyPr/>
                    <a:lstStyle/>
                    <a:p>
                      <a:pPr>
                        <a:spcAft>
                          <a:spcPts val="0"/>
                        </a:spcAft>
                      </a:pPr>
                      <a:endParaRPr lang="en-ZA" sz="1100" b="1" dirty="0">
                        <a:solidFill>
                          <a:srgbClr val="003087"/>
                        </a:solidFill>
                        <a:effectLst/>
                        <a:latin typeface="Univers 45 Light"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lang="en-ZA" sz="1100" kern="1200" dirty="0">
                          <a:solidFill>
                            <a:srgbClr val="00338D"/>
                          </a:solidFill>
                          <a:effectLst/>
                          <a:latin typeface="+mn-lt"/>
                          <a:ea typeface="+mn-ea"/>
                          <a:cs typeface="+mn-cs"/>
                        </a:rPr>
                        <a:t>Inflation rate (%)</a:t>
                      </a: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chemeClr val="tx1"/>
                          </a:solidFill>
                          <a:effectLst/>
                          <a:latin typeface="+mn-lt"/>
                        </a:rPr>
                        <a:t>3.64</a:t>
                      </a:r>
                      <a:endParaRPr lang="en-ZA"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US" sz="1100" dirty="0">
                          <a:solidFill>
                            <a:srgbClr val="003087"/>
                          </a:solidFill>
                          <a:effectLst/>
                          <a:latin typeface="+mn-lt"/>
                        </a:rPr>
                        <a:t>4.85</a:t>
                      </a:r>
                      <a:endParaRPr lang="en-ZA" sz="1100" dirty="0">
                        <a:solidFill>
                          <a:srgbClr val="00308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rgbClr val="003087"/>
                          </a:solidFill>
                          <a:effectLst/>
                          <a:latin typeface="+mn-lt"/>
                        </a:rPr>
                        <a:t>4.84</a:t>
                      </a:r>
                      <a:endParaRPr lang="en-ZA" sz="1100" dirty="0">
                        <a:solidFill>
                          <a:srgbClr val="00308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11.22</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rgbClr val="003087"/>
                          </a:solidFill>
                          <a:effectLst/>
                          <a:latin typeface="+mn-lt"/>
                        </a:rPr>
                        <a:t>2.83</a:t>
                      </a:r>
                      <a:endParaRPr lang="en-ZA" sz="1100" dirty="0">
                        <a:solidFill>
                          <a:srgbClr val="00308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extLst>
                  <a:ext uri="{0D108BD9-81ED-4DB2-BD59-A6C34878D82A}">
                    <a16:rowId xmlns:a16="http://schemas.microsoft.com/office/drawing/2014/main" xmlns="" val="10015"/>
                  </a:ext>
                </a:extLst>
              </a:tr>
            </a:tbl>
          </a:graphicData>
        </a:graphic>
      </p:graphicFrame>
      <p:sp>
        <p:nvSpPr>
          <p:cNvPr id="5" name="object 32"/>
          <p:cNvSpPr/>
          <p:nvPr/>
        </p:nvSpPr>
        <p:spPr>
          <a:xfrm>
            <a:off x="10374253" y="1815050"/>
            <a:ext cx="270433" cy="242458"/>
          </a:xfrm>
          <a:prstGeom prst="rect">
            <a:avLst/>
          </a:prstGeom>
          <a:blipFill>
            <a:blip r:embed="rId2" cstate="print"/>
            <a:stretch>
              <a:fillRect/>
            </a:stretch>
          </a:blipFill>
        </p:spPr>
        <p:txBody>
          <a:bodyPr wrap="square" lIns="0" tIns="0" rIns="0" bIns="0" rtlCol="0"/>
          <a:lstStyle/>
          <a:p>
            <a:endParaRPr sz="1836">
              <a:solidFill>
                <a:srgbClr val="000000"/>
              </a:solidFill>
            </a:endParaRPr>
          </a:p>
        </p:txBody>
      </p:sp>
      <p:sp>
        <p:nvSpPr>
          <p:cNvPr id="6" name="object 33"/>
          <p:cNvSpPr/>
          <p:nvPr/>
        </p:nvSpPr>
        <p:spPr>
          <a:xfrm>
            <a:off x="6314058" y="1778308"/>
            <a:ext cx="271989" cy="242458"/>
          </a:xfrm>
          <a:prstGeom prst="rect">
            <a:avLst/>
          </a:prstGeom>
          <a:blipFill>
            <a:blip r:embed="rId3" cstate="print"/>
            <a:stretch>
              <a:fillRect/>
            </a:stretch>
          </a:blipFill>
        </p:spPr>
        <p:txBody>
          <a:bodyPr wrap="square" lIns="0" tIns="0" rIns="0" bIns="0" rtlCol="0"/>
          <a:lstStyle/>
          <a:p>
            <a:endParaRPr sz="1836">
              <a:solidFill>
                <a:srgbClr val="000000"/>
              </a:solidFill>
            </a:endParaRPr>
          </a:p>
        </p:txBody>
      </p:sp>
      <p:sp>
        <p:nvSpPr>
          <p:cNvPr id="7" name="object 34"/>
          <p:cNvSpPr/>
          <p:nvPr/>
        </p:nvSpPr>
        <p:spPr>
          <a:xfrm>
            <a:off x="8262056" y="1786250"/>
            <a:ext cx="271989" cy="242458"/>
          </a:xfrm>
          <a:prstGeom prst="rect">
            <a:avLst/>
          </a:prstGeom>
          <a:blipFill>
            <a:blip r:embed="rId4" cstate="print"/>
            <a:stretch>
              <a:fillRect/>
            </a:stretch>
          </a:blipFill>
        </p:spPr>
        <p:txBody>
          <a:bodyPr wrap="square" lIns="0" tIns="0" rIns="0" bIns="0" rtlCol="0"/>
          <a:lstStyle/>
          <a:p>
            <a:endParaRPr sz="1836">
              <a:solidFill>
                <a:srgbClr val="000000"/>
              </a:solidFill>
            </a:endParaRPr>
          </a:p>
        </p:txBody>
      </p:sp>
      <p:sp>
        <p:nvSpPr>
          <p:cNvPr id="8" name="object 35"/>
          <p:cNvSpPr/>
          <p:nvPr/>
        </p:nvSpPr>
        <p:spPr>
          <a:xfrm>
            <a:off x="7220060" y="1786250"/>
            <a:ext cx="271989" cy="242458"/>
          </a:xfrm>
          <a:prstGeom prst="rect">
            <a:avLst/>
          </a:prstGeom>
          <a:blipFill>
            <a:blip r:embed="rId5" cstate="print"/>
            <a:stretch>
              <a:fillRect/>
            </a:stretch>
          </a:blipFill>
        </p:spPr>
        <p:txBody>
          <a:bodyPr wrap="square" lIns="0" tIns="0" rIns="0" bIns="0" rtlCol="0"/>
          <a:lstStyle/>
          <a:p>
            <a:endParaRPr sz="1836">
              <a:solidFill>
                <a:srgbClr val="000000"/>
              </a:solidFill>
            </a:endParaRPr>
          </a:p>
        </p:txBody>
      </p:sp>
      <p:pic>
        <p:nvPicPr>
          <p:cNvPr id="22530" name="Picture 2" descr="imagesBIVT59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1665" y="1841654"/>
            <a:ext cx="216630" cy="143446"/>
          </a:xfrm>
          <a:prstGeom prst="ellipse">
            <a:avLst/>
          </a:prstGeom>
          <a:noFill/>
          <a:ln w="63500" cap="rnd" algn="ctr">
            <a:solidFill>
              <a:srgbClr val="000000"/>
            </a:solidFill>
            <a:round/>
            <a:headEnd/>
            <a:tailEnd/>
          </a:ln>
          <a:effectLst>
            <a:outerShdw blurRad="381000" dist="292100" dir="5400000" sx="89999" sy="-20000" rotWithShape="0">
              <a:srgbClr val="000000">
                <a:alpha val="22000"/>
              </a:srgbClr>
            </a:outerShdw>
          </a:effectLst>
          <a:extLst>
            <a:ext uri="{909E8E84-426E-40DD-AFC4-6F175D3DCCD1}">
              <a14:hiddenFill xmlns:a14="http://schemas.microsoft.com/office/drawing/2010/main">
                <a:solidFill>
                  <a:srgbClr val="5B9BD5"/>
                </a:solidFill>
              </a14:hiddenFill>
            </a:ext>
          </a:extLst>
        </p:spPr>
      </p:pic>
      <p:sp>
        <p:nvSpPr>
          <p:cNvPr id="15" name="TextBox 14"/>
          <p:cNvSpPr txBox="1"/>
          <p:nvPr/>
        </p:nvSpPr>
        <p:spPr>
          <a:xfrm>
            <a:off x="10744199" y="2451223"/>
            <a:ext cx="1129553" cy="2551081"/>
          </a:xfrm>
          <a:prstGeom prst="rect">
            <a:avLst/>
          </a:prstGeom>
          <a:noFill/>
        </p:spPr>
        <p:txBody>
          <a:bodyPr wrap="square" lIns="54610" tIns="54610" rIns="54610" bIns="54610" rtlCol="0">
            <a:noAutofit/>
          </a:bodyPr>
          <a:lstStyle/>
          <a:p>
            <a:pPr>
              <a:spcAft>
                <a:spcPts val="600"/>
              </a:spcAft>
            </a:pPr>
            <a:r>
              <a:rPr lang="en-ZA" sz="1150" b="1" dirty="0">
                <a:solidFill>
                  <a:srgbClr val="000000"/>
                </a:solidFill>
              </a:rPr>
              <a:t>Note: </a:t>
            </a:r>
            <a:r>
              <a:rPr lang="en-ZA" sz="1150" dirty="0">
                <a:solidFill>
                  <a:srgbClr val="000000"/>
                </a:solidFill>
              </a:rPr>
              <a:t>Ranking was done for the 5 Countries </a:t>
            </a:r>
            <a:r>
              <a:rPr lang="en-US" sz="1150" dirty="0">
                <a:solidFill>
                  <a:srgbClr val="000000"/>
                </a:solidFill>
              </a:rPr>
              <a:t>across 130 cost and quality competiveness indicators</a:t>
            </a:r>
            <a:r>
              <a:rPr lang="en-ZA" sz="1150" dirty="0">
                <a:solidFill>
                  <a:srgbClr val="000000"/>
                </a:solidFill>
              </a:rPr>
              <a:t>. </a:t>
            </a:r>
          </a:p>
          <a:p>
            <a:r>
              <a:rPr lang="en-ZA" sz="1150" b="1" dirty="0">
                <a:solidFill>
                  <a:srgbClr val="000000"/>
                </a:solidFill>
              </a:rPr>
              <a:t>Rank:</a:t>
            </a:r>
          </a:p>
          <a:p>
            <a:pPr>
              <a:spcAft>
                <a:spcPts val="600"/>
              </a:spcAft>
            </a:pPr>
            <a:r>
              <a:rPr lang="en-ZA" sz="1150" dirty="0">
                <a:solidFill>
                  <a:srgbClr val="000000"/>
                </a:solidFill>
              </a:rPr>
              <a:t>1 - highest</a:t>
            </a:r>
          </a:p>
          <a:p>
            <a:pPr>
              <a:spcAft>
                <a:spcPts val="600"/>
              </a:spcAft>
            </a:pPr>
            <a:r>
              <a:rPr lang="en-ZA" sz="1150" dirty="0">
                <a:solidFill>
                  <a:srgbClr val="000000"/>
                </a:solidFill>
              </a:rPr>
              <a:t>5 – lowest</a:t>
            </a:r>
          </a:p>
        </p:txBody>
      </p:sp>
      <p:sp>
        <p:nvSpPr>
          <p:cNvPr id="13" name="TextBox 12"/>
          <p:cNvSpPr txBox="1"/>
          <p:nvPr/>
        </p:nvSpPr>
        <p:spPr>
          <a:xfrm>
            <a:off x="1071308" y="121024"/>
            <a:ext cx="10762104" cy="959100"/>
          </a:xfrm>
          <a:prstGeom prst="rect">
            <a:avLst/>
          </a:prstGeom>
          <a:noFill/>
        </p:spPr>
        <p:txBody>
          <a:bodyPr wrap="square" lIns="54610" tIns="54610" rIns="54610" bIns="54610" rtlCol="0">
            <a:noAutofit/>
          </a:bodyPr>
          <a:lstStyle/>
          <a:p>
            <a:pPr marL="12700">
              <a:spcAft>
                <a:spcPts val="600"/>
              </a:spcAft>
            </a:pPr>
            <a:r>
              <a:rPr lang="en-ZA" sz="3000" spc="-15" dirty="0">
                <a:solidFill>
                  <a:srgbClr val="00338D"/>
                </a:solidFill>
                <a:cs typeface="Arial"/>
              </a:rPr>
              <a:t>Uganda is highly competitive on key costs compared with its EAC neighbours and Ethiopia</a:t>
            </a:r>
          </a:p>
        </p:txBody>
      </p:sp>
      <p:sp>
        <p:nvSpPr>
          <p:cNvPr id="11" name="object 8"/>
          <p:cNvSpPr txBox="1"/>
          <p:nvPr/>
        </p:nvSpPr>
        <p:spPr>
          <a:xfrm>
            <a:off x="1131674" y="5840226"/>
            <a:ext cx="9513012" cy="615553"/>
          </a:xfrm>
          <a:prstGeom prst="rect">
            <a:avLst/>
          </a:prstGeom>
        </p:spPr>
        <p:txBody>
          <a:bodyPr vert="horz" wrap="square" lIns="0" tIns="0" rIns="0" bIns="0" rtlCol="0">
            <a:spAutoFit/>
          </a:bodyPr>
          <a:lstStyle/>
          <a:p>
            <a:pPr marL="12700"/>
            <a:r>
              <a:rPr lang="en-US" sz="1000" b="1" spc="-15" dirty="0">
                <a:solidFill>
                  <a:srgbClr val="00338D"/>
                </a:solidFill>
                <a:cs typeface="Arial"/>
              </a:rPr>
              <a:t>Source:</a:t>
            </a:r>
            <a:r>
              <a:rPr lang="en-US" sz="1000" spc="-15" dirty="0">
                <a:solidFill>
                  <a:srgbClr val="00338D"/>
                </a:solidFill>
                <a:cs typeface="Arial"/>
              </a:rPr>
              <a:t> fdi Benchmark analysis from the Financial Times Ltd and KPMG analysis</a:t>
            </a:r>
          </a:p>
          <a:p>
            <a:pPr marL="12700"/>
            <a:r>
              <a:rPr lang="en-US" sz="1000" spc="-15" dirty="0">
                <a:solidFill>
                  <a:srgbClr val="00338D"/>
                </a:solidFill>
                <a:cs typeface="Arial"/>
              </a:rPr>
              <a:t> * - </a:t>
            </a:r>
            <a:r>
              <a:rPr lang="en-US" sz="1000" spc="-15" dirty="0">
                <a:solidFill>
                  <a:srgbClr val="00338D"/>
                </a:solidFill>
                <a:cs typeface="Arial"/>
                <a:hlinkClick r:id="rId7"/>
              </a:rPr>
              <a:t>https://www.umeme.co.ug/tariff/</a:t>
            </a:r>
            <a:r>
              <a:rPr lang="en-US" sz="1000" spc="-15" dirty="0">
                <a:solidFill>
                  <a:srgbClr val="00338D"/>
                </a:solidFill>
                <a:cs typeface="Arial"/>
              </a:rPr>
              <a:t>;</a:t>
            </a:r>
          </a:p>
          <a:p>
            <a:pPr marL="12700"/>
            <a:r>
              <a:rPr lang="en-US" sz="1000" spc="-15" dirty="0">
                <a:solidFill>
                  <a:srgbClr val="00338D"/>
                </a:solidFill>
                <a:cs typeface="Arial"/>
              </a:rPr>
              <a:t> ** - </a:t>
            </a:r>
            <a:r>
              <a:rPr lang="en-US" sz="1000" spc="-15" dirty="0">
                <a:solidFill>
                  <a:srgbClr val="00338D"/>
                </a:solidFill>
                <a:cs typeface="Arial"/>
                <a:hlinkClick r:id="rId8"/>
              </a:rPr>
              <a:t>https://calculator.co.ke/kenya-power-electricity-tariffs</a:t>
            </a:r>
            <a:endParaRPr lang="en-US" sz="1000" spc="-15" dirty="0">
              <a:solidFill>
                <a:srgbClr val="00338D"/>
              </a:solidFill>
              <a:cs typeface="Arial"/>
            </a:endParaRPr>
          </a:p>
          <a:p>
            <a:pPr marL="12700"/>
            <a:r>
              <a:rPr lang="en-ZA" sz="1000" spc="-15" dirty="0">
                <a:solidFill>
                  <a:srgbClr val="00338D"/>
                </a:solidFill>
                <a:cs typeface="Arial"/>
              </a:rPr>
              <a:t>*** -</a:t>
            </a:r>
            <a:r>
              <a:rPr lang="en-US" sz="1000" spc="-15" dirty="0">
                <a:solidFill>
                  <a:srgbClr val="00338D"/>
                </a:solidFill>
                <a:cs typeface="Arial"/>
              </a:rPr>
              <a:t>Industrial Parks Development Corporation of Ethiopia (IPDC)</a:t>
            </a:r>
            <a:endParaRPr lang="en-ZA" sz="1000" spc="-15" dirty="0">
              <a:solidFill>
                <a:srgbClr val="00338D"/>
              </a:solidFill>
              <a:cs typeface="Arial"/>
            </a:endParaRPr>
          </a:p>
        </p:txBody>
      </p:sp>
    </p:spTree>
    <p:extLst>
      <p:ext uri="{BB962C8B-B14F-4D97-AF65-F5344CB8AC3E}">
        <p14:creationId xmlns:p14="http://schemas.microsoft.com/office/powerpoint/2010/main" val="1398811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3"/>
          <p:cNvGraphicFramePr>
            <a:graphicFrameLocks noGrp="1"/>
          </p:cNvGraphicFramePr>
          <p:nvPr>
            <p:extLst>
              <p:ext uri="{D42A27DB-BD31-4B8C-83A1-F6EECF244321}">
                <p14:modId xmlns:p14="http://schemas.microsoft.com/office/powerpoint/2010/main" val="2388806801"/>
              </p:ext>
            </p:extLst>
          </p:nvPr>
        </p:nvGraphicFramePr>
        <p:xfrm>
          <a:off x="1111193" y="1537120"/>
          <a:ext cx="9548336" cy="1837524"/>
        </p:xfrm>
        <a:graphic>
          <a:graphicData uri="http://schemas.openxmlformats.org/drawingml/2006/table">
            <a:tbl>
              <a:tblPr firstRow="1" bandRow="1">
                <a:tableStyleId>{5C22544A-7EE6-4342-B048-85BDC9FD1C3A}</a:tableStyleId>
              </a:tblPr>
              <a:tblGrid>
                <a:gridCol w="1039300">
                  <a:extLst>
                    <a:ext uri="{9D8B030D-6E8A-4147-A177-3AD203B41FA5}">
                      <a16:colId xmlns:a16="http://schemas.microsoft.com/office/drawing/2014/main" xmlns="" val="20000"/>
                    </a:ext>
                  </a:extLst>
                </a:gridCol>
                <a:gridCol w="3403102">
                  <a:extLst>
                    <a:ext uri="{9D8B030D-6E8A-4147-A177-3AD203B41FA5}">
                      <a16:colId xmlns:a16="http://schemas.microsoft.com/office/drawing/2014/main" xmlns="" val="20001"/>
                    </a:ext>
                  </a:extLst>
                </a:gridCol>
                <a:gridCol w="997528">
                  <a:extLst>
                    <a:ext uri="{9D8B030D-6E8A-4147-A177-3AD203B41FA5}">
                      <a16:colId xmlns:a16="http://schemas.microsoft.com/office/drawing/2014/main" xmlns="" val="20002"/>
                    </a:ext>
                  </a:extLst>
                </a:gridCol>
                <a:gridCol w="983672">
                  <a:extLst>
                    <a:ext uri="{9D8B030D-6E8A-4147-A177-3AD203B41FA5}">
                      <a16:colId xmlns:a16="http://schemas.microsoft.com/office/drawing/2014/main" xmlns="" val="20003"/>
                    </a:ext>
                  </a:extLst>
                </a:gridCol>
                <a:gridCol w="1052946">
                  <a:extLst>
                    <a:ext uri="{9D8B030D-6E8A-4147-A177-3AD203B41FA5}">
                      <a16:colId xmlns:a16="http://schemas.microsoft.com/office/drawing/2014/main" xmlns="" val="20004"/>
                    </a:ext>
                  </a:extLst>
                </a:gridCol>
                <a:gridCol w="1122218">
                  <a:extLst>
                    <a:ext uri="{9D8B030D-6E8A-4147-A177-3AD203B41FA5}">
                      <a16:colId xmlns:a16="http://schemas.microsoft.com/office/drawing/2014/main" xmlns="" val="20005"/>
                    </a:ext>
                  </a:extLst>
                </a:gridCol>
                <a:gridCol w="924170">
                  <a:extLst>
                    <a:ext uri="{9D8B030D-6E8A-4147-A177-3AD203B41FA5}">
                      <a16:colId xmlns:a16="http://schemas.microsoft.com/office/drawing/2014/main" xmlns="" val="20006"/>
                    </a:ext>
                  </a:extLst>
                </a:gridCol>
                <a:gridCol w="25400">
                  <a:extLst>
                    <a:ext uri="{9D8B030D-6E8A-4147-A177-3AD203B41FA5}">
                      <a16:colId xmlns:a16="http://schemas.microsoft.com/office/drawing/2014/main" xmlns="" val="20007"/>
                    </a:ext>
                  </a:extLst>
                </a:gridCol>
              </a:tblGrid>
              <a:tr h="315636">
                <a:tc gridSpan="7">
                  <a:txBody>
                    <a:bodyPr/>
                    <a:lstStyle/>
                    <a:p>
                      <a:pPr marL="50800" algn="ctr">
                        <a:lnSpc>
                          <a:spcPct val="100000"/>
                        </a:lnSpc>
                      </a:pPr>
                      <a:r>
                        <a:rPr lang="en-US" sz="1400" spc="-5" dirty="0">
                          <a:latin typeface="+mn-lt"/>
                        </a:rPr>
                        <a:t>Cost drivers (Data is for 2017) </a:t>
                      </a:r>
                      <a:endParaRPr sz="1400" dirty="0">
                        <a:latin typeface="+mn-lt"/>
                        <a:cs typeface="Arial"/>
                      </a:endParaRPr>
                    </a:p>
                  </a:txBody>
                  <a:tcPr marL="0" marR="0" marT="0" marB="0">
                    <a:solidFill>
                      <a:srgbClr val="003087"/>
                    </a:solidFill>
                  </a:tcPr>
                </a:tc>
                <a:tc hMerge="1">
                  <a:txBody>
                    <a:bodyPr/>
                    <a:lstStyle/>
                    <a:p>
                      <a:endParaRPr/>
                    </a:p>
                  </a:txBody>
                  <a:tcPr marL="0" marR="0" marT="0" marB="0"/>
                </a:tc>
                <a:tc hMerge="1">
                  <a:txBody>
                    <a:bodyPr/>
                    <a:lstStyle/>
                    <a:p>
                      <a:endParaRPr lang="en-US"/>
                    </a:p>
                  </a:txBody>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hMerge="1">
                  <a:txBody>
                    <a:bodyPr/>
                    <a:lstStyle/>
                    <a:p>
                      <a:pPr marL="50800">
                        <a:lnSpc>
                          <a:spcPct val="100000"/>
                        </a:lnSpc>
                      </a:pPr>
                      <a:endParaRPr sz="1200" dirty="0">
                        <a:latin typeface="Arial"/>
                        <a:cs typeface="Arial"/>
                      </a:endParaRPr>
                    </a:p>
                  </a:txBody>
                  <a:tcPr marL="0" marR="0" marT="0" marB="0">
                    <a:lnL w="6350" cap="flat" cmpd="sng" algn="ctr">
                      <a:solidFill>
                        <a:srgbClr val="409DAD"/>
                      </a:solidFill>
                      <a:prstDash val="solid"/>
                      <a:round/>
                      <a:headEnd type="none" w="med" len="med"/>
                      <a:tailEnd type="none" w="med" len="med"/>
                    </a:lnL>
                    <a:lnR w="6350">
                      <a:solidFill>
                        <a:srgbClr val="409DAD"/>
                      </a:solidFill>
                      <a:prstDash val="solid"/>
                    </a:lnR>
                    <a:lnT w="6350">
                      <a:solidFill>
                        <a:srgbClr val="409DAD"/>
                      </a:solidFill>
                      <a:prstDash val="solid"/>
                    </a:lnT>
                    <a:lnB w="6350" cap="flat" cmpd="sng" algn="ctr">
                      <a:solidFill>
                        <a:srgbClr val="409DAD"/>
                      </a:solidFill>
                      <a:prstDash val="solid"/>
                      <a:round/>
                      <a:headEnd type="none" w="med" len="med"/>
                      <a:tailEnd type="none" w="med" len="med"/>
                    </a:lnB>
                    <a:solidFill>
                      <a:srgbClr val="00338D"/>
                    </a:solidFill>
                  </a:tcPr>
                </a:tc>
                <a:tc>
                  <a:txBody>
                    <a:bodyPr/>
                    <a:lstStyle/>
                    <a:p>
                      <a:endParaRPr sz="1100" dirty="0">
                        <a:latin typeface="+mn-lt"/>
                        <a:cs typeface="Arial"/>
                      </a:endParaRPr>
                    </a:p>
                  </a:txBody>
                  <a:tcPr marL="0" marR="0" marT="0" marB="0"/>
                </a:tc>
                <a:extLst>
                  <a:ext uri="{0D108BD9-81ED-4DB2-BD59-A6C34878D82A}">
                    <a16:rowId xmlns:a16="http://schemas.microsoft.com/office/drawing/2014/main" xmlns="" val="10000"/>
                  </a:ext>
                </a:extLst>
              </a:tr>
              <a:tr h="319778">
                <a:tc>
                  <a:txBody>
                    <a:bodyPr/>
                    <a:lstStyle/>
                    <a:p>
                      <a:pPr marL="50800">
                        <a:lnSpc>
                          <a:spcPct val="100000"/>
                        </a:lnSpc>
                      </a:pPr>
                      <a:r>
                        <a:rPr sz="1200" b="1" spc="-5" dirty="0">
                          <a:solidFill>
                            <a:schemeClr val="bg1"/>
                          </a:solidFill>
                          <a:latin typeface="+mn-lt"/>
                        </a:rPr>
                        <a:t>C</a:t>
                      </a:r>
                      <a:r>
                        <a:rPr sz="1200" b="1" dirty="0">
                          <a:solidFill>
                            <a:schemeClr val="bg1"/>
                          </a:solidFill>
                          <a:latin typeface="+mn-lt"/>
                        </a:rPr>
                        <a:t>atego</a:t>
                      </a:r>
                      <a:r>
                        <a:rPr sz="1200" b="1" spc="-5" dirty="0">
                          <a:solidFill>
                            <a:schemeClr val="bg1"/>
                          </a:solidFill>
                          <a:latin typeface="+mn-lt"/>
                        </a:rPr>
                        <a:t>ry</a:t>
                      </a:r>
                      <a:endParaRPr sz="12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sz="1200" b="1" spc="-5" dirty="0">
                          <a:solidFill>
                            <a:schemeClr val="bg1"/>
                          </a:solidFill>
                          <a:latin typeface="+mn-lt"/>
                        </a:rPr>
                        <a:t>D</a:t>
                      </a:r>
                      <a:r>
                        <a:rPr sz="1200" b="1" dirty="0">
                          <a:solidFill>
                            <a:schemeClr val="bg1"/>
                          </a:solidFill>
                          <a:latin typeface="+mn-lt"/>
                        </a:rPr>
                        <a:t>esc</a:t>
                      </a:r>
                      <a:r>
                        <a:rPr sz="1200" b="1" spc="-5" dirty="0">
                          <a:solidFill>
                            <a:schemeClr val="bg1"/>
                          </a:solidFill>
                          <a:latin typeface="+mn-lt"/>
                        </a:rPr>
                        <a:t>r</a:t>
                      </a:r>
                      <a:r>
                        <a:rPr sz="1200" b="1" dirty="0">
                          <a:solidFill>
                            <a:schemeClr val="bg1"/>
                          </a:solidFill>
                          <a:latin typeface="+mn-lt"/>
                        </a:rPr>
                        <a:t>iption</a:t>
                      </a:r>
                      <a:endParaRPr sz="12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200" b="1" dirty="0">
                          <a:solidFill>
                            <a:schemeClr val="tx1"/>
                          </a:solidFill>
                          <a:latin typeface="+mn-lt"/>
                        </a:rPr>
                        <a:t>Uganda</a:t>
                      </a:r>
                      <a:endParaRPr sz="1200" b="1" dirty="0">
                        <a:solidFill>
                          <a:schemeClr val="tx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50165">
                        <a:lnSpc>
                          <a:spcPct val="100000"/>
                        </a:lnSpc>
                      </a:pPr>
                      <a:r>
                        <a:rPr lang="en-US" sz="1200" b="1" dirty="0">
                          <a:solidFill>
                            <a:schemeClr val="bg1"/>
                          </a:solidFill>
                          <a:latin typeface="+mn-lt"/>
                        </a:rPr>
                        <a:t>Kenya</a:t>
                      </a:r>
                      <a:endParaRPr sz="12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200" b="1" dirty="0">
                          <a:solidFill>
                            <a:schemeClr val="bg1"/>
                          </a:solidFill>
                          <a:latin typeface="+mn-lt"/>
                        </a:rPr>
                        <a:t>Ethiopia </a:t>
                      </a:r>
                      <a:endParaRPr sz="12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200" b="1" dirty="0">
                          <a:solidFill>
                            <a:schemeClr val="bg1"/>
                          </a:solidFill>
                          <a:latin typeface="+mn-lt"/>
                        </a:rPr>
                        <a:t>Tanzania</a:t>
                      </a:r>
                      <a:endParaRPr sz="12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pPr marL="50165">
                        <a:lnSpc>
                          <a:spcPct val="100000"/>
                        </a:lnSpc>
                      </a:pPr>
                      <a:r>
                        <a:rPr lang="en-US" sz="1200" b="1" dirty="0">
                          <a:solidFill>
                            <a:schemeClr val="bg1"/>
                          </a:solidFill>
                          <a:latin typeface="+mn-lt"/>
                        </a:rPr>
                        <a:t>Rwanda</a:t>
                      </a:r>
                      <a:endParaRPr sz="1200" b="1" dirty="0">
                        <a:solidFill>
                          <a:schemeClr val="bg1"/>
                        </a:solidFill>
                        <a:latin typeface="+mn-lt"/>
                        <a:cs typeface="Arial"/>
                      </a:endParaRPr>
                    </a:p>
                  </a:txBody>
                  <a:tcPr marL="0" marR="0" marT="0" marB="0">
                    <a:lnB w="12700" cap="flat" cmpd="sng" algn="ctr">
                      <a:solidFill>
                        <a:srgbClr val="00B0F0"/>
                      </a:solidFill>
                      <a:prstDash val="solid"/>
                      <a:round/>
                      <a:headEnd type="none" w="med" len="med"/>
                      <a:tailEnd type="none" w="med" len="med"/>
                    </a:lnB>
                    <a:solidFill>
                      <a:srgbClr val="6D2077"/>
                    </a:solidFill>
                  </a:tcPr>
                </a:tc>
                <a:tc>
                  <a:txBody>
                    <a:bodyPr/>
                    <a:lstStyle/>
                    <a:p>
                      <a:endParaRPr sz="1100">
                        <a:latin typeface="+mn-lt"/>
                        <a:cs typeface="Arial"/>
                      </a:endParaRPr>
                    </a:p>
                  </a:txBody>
                  <a:tcPr marL="0" marR="0" marT="0" marB="0"/>
                </a:tc>
                <a:extLst>
                  <a:ext uri="{0D108BD9-81ED-4DB2-BD59-A6C34878D82A}">
                    <a16:rowId xmlns:a16="http://schemas.microsoft.com/office/drawing/2014/main" xmlns="" val="10001"/>
                  </a:ext>
                </a:extLst>
              </a:tr>
              <a:tr h="194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rgbClr val="003087"/>
                          </a:solidFill>
                          <a:latin typeface="+mn-lt"/>
                          <a:ea typeface="+mn-ea"/>
                          <a:cs typeface="+mn-cs"/>
                        </a:rPr>
                        <a:t> Storage</a:t>
                      </a:r>
                      <a:endParaRPr sz="1100" b="1" kern="1200" dirty="0">
                        <a:solidFill>
                          <a:srgbClr val="003087"/>
                        </a:solidFill>
                        <a:latin typeface="+mn-lt"/>
                        <a:ea typeface="+mn-ea"/>
                        <a:cs typeface="+mn-cs"/>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93663" marR="339090" lvl="0" indent="0" algn="l" defTabSz="914400" rtl="0" eaLnBrk="1" fontAlgn="auto" latinLnBrk="0" hangingPunct="1">
                        <a:lnSpc>
                          <a:spcPct val="100000"/>
                        </a:lnSpc>
                        <a:spcBef>
                          <a:spcPts val="0"/>
                        </a:spcBef>
                        <a:spcAft>
                          <a:spcPts val="0"/>
                        </a:spcAft>
                        <a:buClr>
                          <a:schemeClr val="tx1"/>
                        </a:buClr>
                        <a:buSzTx/>
                        <a:buFont typeface="Arial"/>
                        <a:buNone/>
                        <a:tabLst>
                          <a:tab pos="325120" algn="l"/>
                        </a:tabLst>
                        <a:defRPr/>
                      </a:pPr>
                      <a:r>
                        <a:rPr lang="en-US" sz="1100" kern="1200" dirty="0">
                          <a:solidFill>
                            <a:srgbClr val="003087"/>
                          </a:solidFill>
                          <a:latin typeface="+mn-lt"/>
                          <a:ea typeface="+mn-ea"/>
                          <a:cs typeface="Arial"/>
                        </a:rPr>
                        <a:t>Days to build warehouse (days) </a:t>
                      </a:r>
                      <a:endParaRPr lang="en-ZA" sz="1100" kern="1200" dirty="0">
                        <a:solidFill>
                          <a:srgbClr val="003087"/>
                        </a:solidFill>
                        <a:latin typeface="+mn-lt"/>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chemeClr val="tx1"/>
                          </a:solidFill>
                          <a:effectLst/>
                          <a:latin typeface="+mn-lt"/>
                        </a:rPr>
                        <a:t>122</a:t>
                      </a:r>
                      <a:endParaRPr lang="en-ZA"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159</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130</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rgbClr val="003087"/>
                          </a:solidFill>
                          <a:effectLst/>
                          <a:latin typeface="+mn-lt"/>
                        </a:rPr>
                        <a:t>184</a:t>
                      </a:r>
                      <a:endParaRPr lang="en-ZA" sz="1100" dirty="0">
                        <a:solidFill>
                          <a:srgbClr val="00308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rgbClr val="003087"/>
                          </a:solidFill>
                          <a:effectLst/>
                          <a:latin typeface="+mn-lt"/>
                        </a:rPr>
                        <a:t>113</a:t>
                      </a:r>
                      <a:endParaRPr lang="en-ZA" sz="1100" dirty="0">
                        <a:solidFill>
                          <a:srgbClr val="00308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endParaRPr sz="1100" dirty="0">
                        <a:latin typeface="+mn-lt"/>
                        <a:cs typeface="Wingdings"/>
                      </a:endParaRPr>
                    </a:p>
                  </a:txBody>
                  <a:tcPr marL="0" marR="0" marT="0" marB="0">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xmlns="" val="10002"/>
                  </a:ext>
                </a:extLst>
              </a:tr>
              <a:tr h="194255">
                <a:tc rowSpan="4">
                  <a:txBody>
                    <a:bodyPr/>
                    <a:lstStyle/>
                    <a:p>
                      <a:r>
                        <a:rPr lang="en-ZA" sz="1100" b="1" dirty="0">
                          <a:solidFill>
                            <a:srgbClr val="003087"/>
                          </a:solidFill>
                          <a:latin typeface="+mn-lt"/>
                        </a:rPr>
                        <a:t>Regulatory and Compliance</a:t>
                      </a: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93663" marR="339090" indent="0" algn="l" defTabSz="914400" rtl="0" eaLnBrk="1" latinLnBrk="0" hangingPunct="1">
                        <a:lnSpc>
                          <a:spcPct val="100000"/>
                        </a:lnSpc>
                        <a:buClr>
                          <a:schemeClr val="tx1"/>
                        </a:buClr>
                        <a:buFont typeface="Arial"/>
                        <a:buNone/>
                        <a:tabLst>
                          <a:tab pos="325120" algn="l"/>
                        </a:tabLst>
                      </a:pPr>
                      <a:r>
                        <a:rPr lang="en-US" sz="1100" kern="1200" dirty="0">
                          <a:solidFill>
                            <a:srgbClr val="00338D"/>
                          </a:solidFill>
                          <a:latin typeface="+mn-lt"/>
                          <a:ea typeface="+mn-ea"/>
                          <a:cs typeface="Arial"/>
                        </a:rPr>
                        <a:t>Corporate Tax rate %</a:t>
                      </a:r>
                      <a:r>
                        <a:rPr lang="en-US" sz="1100" spc="-15" dirty="0">
                          <a:solidFill>
                            <a:srgbClr val="00338D"/>
                          </a:solidFill>
                          <a:latin typeface="+mn-lt"/>
                          <a:cs typeface="Arial"/>
                        </a:rPr>
                        <a:t>*</a:t>
                      </a:r>
                      <a:endParaRPr lang="en-US" sz="1100" kern="1200" dirty="0">
                        <a:solidFill>
                          <a:srgbClr val="00338D"/>
                        </a:solidFill>
                        <a:latin typeface="+mn-lt"/>
                        <a:ea typeface="+mn-ea"/>
                        <a:cs typeface="Arial"/>
                      </a:endParaRPr>
                    </a:p>
                  </a:txBody>
                  <a:tcPr marL="0" marR="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r>
                        <a:rPr lang="en-ZA" sz="1100" dirty="0">
                          <a:solidFill>
                            <a:schemeClr val="tx1"/>
                          </a:solidFill>
                          <a:latin typeface="+mn-lt"/>
                          <a:cs typeface="Calibri Light" panose="020F0302020204030204" pitchFamily="34" charset="0"/>
                        </a:rPr>
                        <a:t>   30</a:t>
                      </a:r>
                      <a:endParaRPr sz="1100" dirty="0">
                        <a:solidFill>
                          <a:schemeClr val="tx1"/>
                        </a:solidFill>
                        <a:latin typeface="+mn-lt"/>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marL="0" marR="121920" algn="ctr" defTabSz="914400" rtl="0" eaLnBrk="1" latinLnBrk="0" hangingPunct="1">
                        <a:lnSpc>
                          <a:spcPct val="100000"/>
                        </a:lnSpc>
                      </a:pPr>
                      <a:r>
                        <a:rPr lang="en-ZA" sz="1100" kern="1200" dirty="0">
                          <a:solidFill>
                            <a:srgbClr val="00338D"/>
                          </a:solidFill>
                          <a:latin typeface="+mn-lt"/>
                          <a:ea typeface="+mn-ea"/>
                          <a:cs typeface="Calibri Light" panose="020F0302020204030204" pitchFamily="34" charset="0"/>
                        </a:rPr>
                        <a:t>   30</a:t>
                      </a:r>
                      <a:endParaRPr sz="1100" kern="1200" dirty="0">
                        <a:solidFill>
                          <a:srgbClr val="00338D"/>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38D"/>
                          </a:solidFill>
                          <a:latin typeface="+mn-lt"/>
                          <a:ea typeface="+mn-ea"/>
                          <a:cs typeface="Calibri Light" panose="020F0302020204030204" pitchFamily="34" charset="0"/>
                        </a:rPr>
                        <a:t>   30</a:t>
                      </a:r>
                      <a:endParaRPr sz="1100" kern="1200" dirty="0">
                        <a:solidFill>
                          <a:srgbClr val="00338D"/>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38D"/>
                          </a:solidFill>
                          <a:latin typeface="+mn-lt"/>
                          <a:ea typeface="+mn-ea"/>
                          <a:cs typeface="Calibri Light" panose="020F0302020204030204" pitchFamily="34" charset="0"/>
                        </a:rPr>
                        <a:t>   30</a:t>
                      </a:r>
                      <a:endParaRPr sz="1100" kern="1200" dirty="0">
                        <a:solidFill>
                          <a:srgbClr val="00338D"/>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marR="121920" algn="ctr" defTabSz="914400" rtl="0" eaLnBrk="1" latinLnBrk="0" hangingPunct="1">
                        <a:lnSpc>
                          <a:spcPct val="100000"/>
                        </a:lnSpc>
                      </a:pPr>
                      <a:r>
                        <a:rPr lang="en-ZA" sz="1100" kern="1200" dirty="0">
                          <a:solidFill>
                            <a:srgbClr val="00338D"/>
                          </a:solidFill>
                          <a:latin typeface="+mn-lt"/>
                          <a:ea typeface="+mn-ea"/>
                          <a:cs typeface="Calibri Light" panose="020F0302020204030204" pitchFamily="34" charset="0"/>
                        </a:rPr>
                        <a:t>    30</a:t>
                      </a:r>
                      <a:endParaRPr sz="1100" kern="1200" dirty="0">
                        <a:solidFill>
                          <a:srgbClr val="00338D"/>
                        </a:solidFill>
                        <a:latin typeface="+mn-lt"/>
                        <a:ea typeface="+mn-ea"/>
                        <a:cs typeface="Calibri Light" panose="020F0302020204030204" pitchFamily="34" charset="0"/>
                      </a:endParaRPr>
                    </a:p>
                  </a:txBody>
                  <a:tcPr marL="0" marR="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endParaRPr sz="1100" dirty="0">
                        <a:latin typeface="+mn-lt"/>
                        <a:cs typeface="Wingdings"/>
                      </a:endParaRPr>
                    </a:p>
                  </a:txBody>
                  <a:tcPr marL="0" marR="0" marT="0" marB="0">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xmlns="" val="10003"/>
                  </a:ext>
                </a:extLst>
              </a:tr>
              <a:tr h="194255">
                <a:tc vMerge="1">
                  <a:txBody>
                    <a:bodyPr/>
                    <a:lstStyle/>
                    <a:p>
                      <a:endParaRPr lang="en-ZA" dirty="0"/>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spcAft>
                          <a:spcPts val="0"/>
                        </a:spcAft>
                      </a:pPr>
                      <a:r>
                        <a:rPr lang="en-US" sz="1100" dirty="0">
                          <a:solidFill>
                            <a:srgbClr val="003087"/>
                          </a:solidFill>
                          <a:effectLst/>
                          <a:latin typeface="+mn-lt"/>
                        </a:rPr>
                        <a:t>Days to register business (days)</a:t>
                      </a:r>
                      <a:endParaRPr lang="en-ZA" sz="1100" b="1" dirty="0">
                        <a:solidFill>
                          <a:srgbClr val="003087"/>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US" sz="1100" dirty="0">
                          <a:solidFill>
                            <a:schemeClr val="tx1"/>
                          </a:solidFill>
                          <a:effectLst/>
                          <a:latin typeface="+mn-lt"/>
                        </a:rPr>
                        <a:t>24</a:t>
                      </a:r>
                      <a:endParaRPr lang="en-ZA" sz="11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33</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28</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spcAft>
                          <a:spcPts val="0"/>
                        </a:spcAft>
                      </a:pPr>
                      <a:r>
                        <a:rPr lang="en-ZA" sz="1100" dirty="0">
                          <a:solidFill>
                            <a:srgbClr val="003087"/>
                          </a:solidFill>
                          <a:effectLst/>
                          <a:latin typeface="+mn-lt"/>
                          <a:ea typeface="Times New Roman" panose="02020603050405020304" pitchFamily="18" charset="0"/>
                          <a:cs typeface="Times New Roman" panose="02020603050405020304" pitchFamily="18" charset="0"/>
                        </a:rPr>
                        <a:t>4</a:t>
                      </a:r>
                    </a:p>
                  </a:txBody>
                  <a:tcPr marL="68580" marR="68580"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endParaRPr sz="1100" dirty="0">
                        <a:latin typeface="+mn-lt"/>
                        <a:cs typeface="Wingdings"/>
                      </a:endParaRPr>
                    </a:p>
                  </a:txBody>
                  <a:tcPr marL="0" marR="0" marT="0" marB="0">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xmlns="" val="10004"/>
                  </a:ext>
                </a:extLst>
              </a:tr>
              <a:tr h="300213">
                <a:tc vMerge="1">
                  <a:txBody>
                    <a:bodyPr/>
                    <a:lstStyle/>
                    <a:p>
                      <a:endParaRPr lang="en-ZA" dirty="0"/>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indent="0" algn="l"/>
                      <a:r>
                        <a:rPr lang="en-ZA" sz="1100" dirty="0">
                          <a:solidFill>
                            <a:srgbClr val="003087"/>
                          </a:solidFill>
                          <a:latin typeface="+mn-lt"/>
                        </a:rPr>
                        <a:t>Cost of</a:t>
                      </a:r>
                      <a:r>
                        <a:rPr lang="en-ZA" sz="1100" baseline="0" dirty="0">
                          <a:solidFill>
                            <a:srgbClr val="003087"/>
                          </a:solidFill>
                          <a:latin typeface="+mn-lt"/>
                        </a:rPr>
                        <a:t> Export (US$) </a:t>
                      </a:r>
                      <a:endParaRPr lang="en-ZA" sz="1100" dirty="0">
                        <a:solidFill>
                          <a:srgbClr val="003087"/>
                        </a:solidFill>
                        <a:latin typeface="+mn-lt"/>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050" dirty="0">
                          <a:solidFill>
                            <a:schemeClr val="tx1"/>
                          </a:solidFill>
                          <a:latin typeface="+mn-lt"/>
                        </a:rPr>
                        <a:t>102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r>
                        <a:rPr lang="en-ZA" sz="1050" dirty="0">
                          <a:solidFill>
                            <a:srgbClr val="00338D"/>
                          </a:solidFill>
                          <a:latin typeface="+mn-lt"/>
                        </a:rPr>
                        <a:t>191</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050" dirty="0">
                          <a:solidFill>
                            <a:srgbClr val="00338D"/>
                          </a:solidFill>
                          <a:latin typeface="+mn-lt"/>
                        </a:rPr>
                        <a:t>175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050" dirty="0">
                          <a:solidFill>
                            <a:srgbClr val="00338D"/>
                          </a:solidFill>
                          <a:latin typeface="+mn-lt"/>
                        </a:rPr>
                        <a:t>275</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050" dirty="0">
                          <a:solidFill>
                            <a:srgbClr val="00338D"/>
                          </a:solidFill>
                          <a:latin typeface="+mn-lt"/>
                        </a:rPr>
                        <a:t>110</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endParaRPr sz="1100" dirty="0">
                        <a:latin typeface="+mn-lt"/>
                        <a:cs typeface="Wingdings"/>
                      </a:endParaRPr>
                    </a:p>
                  </a:txBody>
                  <a:tcPr marL="0" marR="0" marT="0" marB="0">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xmlns="" val="10005"/>
                  </a:ext>
                </a:extLst>
              </a:tr>
              <a:tr h="319132">
                <a:tc vMerge="1">
                  <a:txBody>
                    <a:bodyPr/>
                    <a:lstStyle/>
                    <a:p>
                      <a:pPr>
                        <a:spcAft>
                          <a:spcPts val="0"/>
                        </a:spcAft>
                      </a:pPr>
                      <a:endParaRPr lang="en-ZA" sz="1100" b="1" dirty="0">
                        <a:solidFill>
                          <a:srgbClr val="003087"/>
                        </a:solidFill>
                        <a:effectLst/>
                        <a:latin typeface="Univers 45 Light" pitchFamily="2"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r>
                        <a:rPr lang="en-US" sz="1100" kern="1200" dirty="0">
                          <a:solidFill>
                            <a:srgbClr val="003087"/>
                          </a:solidFill>
                          <a:latin typeface="+mn-lt"/>
                          <a:ea typeface="+mn-ea"/>
                          <a:cs typeface="+mn-cs"/>
                        </a:rPr>
                        <a:t>Cost to import – border</a:t>
                      </a:r>
                      <a:r>
                        <a:rPr lang="en-US" sz="1100" kern="1200" baseline="0" dirty="0">
                          <a:solidFill>
                            <a:srgbClr val="003087"/>
                          </a:solidFill>
                          <a:latin typeface="+mn-lt"/>
                          <a:ea typeface="+mn-ea"/>
                          <a:cs typeface="+mn-cs"/>
                        </a:rPr>
                        <a:t> </a:t>
                      </a:r>
                      <a:r>
                        <a:rPr lang="en-US" sz="1100" kern="1200" dirty="0">
                          <a:solidFill>
                            <a:srgbClr val="003087"/>
                          </a:solidFill>
                          <a:latin typeface="+mn-lt"/>
                          <a:ea typeface="+mn-ea"/>
                          <a:cs typeface="+mn-cs"/>
                        </a:rPr>
                        <a:t>compliance (US$)</a:t>
                      </a:r>
                      <a:r>
                        <a:rPr lang="en-US" sz="1100" kern="1200" baseline="0" dirty="0">
                          <a:solidFill>
                            <a:srgbClr val="003087"/>
                          </a:solidFill>
                          <a:latin typeface="+mn-lt"/>
                          <a:ea typeface="+mn-ea"/>
                          <a:cs typeface="+mn-cs"/>
                        </a:rPr>
                        <a:t> </a:t>
                      </a:r>
                      <a:endParaRPr lang="en-ZA" sz="1100" kern="1200" dirty="0">
                        <a:solidFill>
                          <a:srgbClr val="003087"/>
                        </a:solidFill>
                        <a:latin typeface="+mn-lt"/>
                        <a:ea typeface="+mn-ea"/>
                        <a:cs typeface="+mn-cs"/>
                      </a:endParaRPr>
                    </a:p>
                  </a:txBody>
                  <a:tcP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chemeClr val="tx1"/>
                          </a:solidFill>
                          <a:latin typeface="+mn-lt"/>
                        </a:rPr>
                        <a:t>412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1">
                        <a:lumMod val="20000"/>
                        <a:lumOff val="80000"/>
                      </a:schemeClr>
                    </a:solidFill>
                  </a:tcPr>
                </a:tc>
                <a:tc>
                  <a:txBody>
                    <a:bodyPr/>
                    <a:lstStyle/>
                    <a:p>
                      <a:pPr algn="ctr"/>
                      <a:r>
                        <a:rPr lang="en-ZA" sz="1100" dirty="0">
                          <a:solidFill>
                            <a:srgbClr val="003087"/>
                          </a:solidFill>
                          <a:latin typeface="+mn-lt"/>
                        </a:rPr>
                        <a:t>833</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087"/>
                          </a:solidFill>
                          <a:latin typeface="+mn-lt"/>
                        </a:rPr>
                        <a:t>738</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087"/>
                          </a:solidFill>
                          <a:latin typeface="+mn-lt"/>
                        </a:rPr>
                        <a:t>1350</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algn="ctr"/>
                      <a:r>
                        <a:rPr lang="en-ZA" sz="1100" dirty="0">
                          <a:solidFill>
                            <a:srgbClr val="003087"/>
                          </a:solidFill>
                          <a:latin typeface="+mn-lt"/>
                        </a:rPr>
                        <a:t>282</a:t>
                      </a:r>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bg1"/>
                    </a:solidFill>
                  </a:tcPr>
                </a:tc>
                <a:tc>
                  <a:txBody>
                    <a:bodyPr/>
                    <a:lstStyle/>
                    <a:p>
                      <a:pPr marR="102235" algn="ctr">
                        <a:lnSpc>
                          <a:spcPct val="100000"/>
                        </a:lnSpc>
                      </a:pPr>
                      <a:endParaRPr sz="1100" dirty="0">
                        <a:latin typeface="+mn-lt"/>
                        <a:cs typeface="Wingdings"/>
                      </a:endParaRPr>
                    </a:p>
                  </a:txBody>
                  <a:tcPr marL="0" marR="0" marT="0" marB="0">
                    <a:lnL w="12700" cap="flat" cmpd="sng" algn="ctr">
                      <a:solidFill>
                        <a:srgbClr val="00B0F0"/>
                      </a:solidFill>
                      <a:prstDash val="solid"/>
                      <a:round/>
                      <a:headEnd type="none" w="med" len="med"/>
                      <a:tailEnd type="none" w="med" len="med"/>
                    </a:lnL>
                  </a:tcPr>
                </a:tc>
                <a:extLst>
                  <a:ext uri="{0D108BD9-81ED-4DB2-BD59-A6C34878D82A}">
                    <a16:rowId xmlns:a16="http://schemas.microsoft.com/office/drawing/2014/main" xmlns="" val="10006"/>
                  </a:ext>
                </a:extLst>
              </a:tr>
            </a:tbl>
          </a:graphicData>
        </a:graphic>
      </p:graphicFrame>
      <p:sp>
        <p:nvSpPr>
          <p:cNvPr id="5" name="object 32"/>
          <p:cNvSpPr/>
          <p:nvPr/>
        </p:nvSpPr>
        <p:spPr>
          <a:xfrm>
            <a:off x="10389096" y="1842517"/>
            <a:ext cx="270433" cy="242458"/>
          </a:xfrm>
          <a:prstGeom prst="rect">
            <a:avLst/>
          </a:prstGeom>
          <a:blipFill>
            <a:blip r:embed="rId2" cstate="print"/>
            <a:stretch>
              <a:fillRect/>
            </a:stretch>
          </a:blipFill>
        </p:spPr>
        <p:txBody>
          <a:bodyPr wrap="square" lIns="0" tIns="0" rIns="0" bIns="0" rtlCol="0"/>
          <a:lstStyle/>
          <a:p>
            <a:endParaRPr sz="1836">
              <a:solidFill>
                <a:srgbClr val="000000"/>
              </a:solidFill>
            </a:endParaRPr>
          </a:p>
        </p:txBody>
      </p:sp>
      <p:sp>
        <p:nvSpPr>
          <p:cNvPr id="6" name="object 33"/>
          <p:cNvSpPr/>
          <p:nvPr/>
        </p:nvSpPr>
        <p:spPr>
          <a:xfrm>
            <a:off x="6320161" y="1842517"/>
            <a:ext cx="271989" cy="242458"/>
          </a:xfrm>
          <a:prstGeom prst="rect">
            <a:avLst/>
          </a:prstGeom>
          <a:blipFill>
            <a:blip r:embed="rId3" cstate="print"/>
            <a:stretch>
              <a:fillRect/>
            </a:stretch>
          </a:blipFill>
        </p:spPr>
        <p:txBody>
          <a:bodyPr wrap="square" lIns="0" tIns="0" rIns="0" bIns="0" rtlCol="0"/>
          <a:lstStyle/>
          <a:p>
            <a:endParaRPr sz="1836">
              <a:solidFill>
                <a:srgbClr val="000000"/>
              </a:solidFill>
            </a:endParaRPr>
          </a:p>
        </p:txBody>
      </p:sp>
      <p:sp>
        <p:nvSpPr>
          <p:cNvPr id="7" name="object 34"/>
          <p:cNvSpPr/>
          <p:nvPr/>
        </p:nvSpPr>
        <p:spPr>
          <a:xfrm>
            <a:off x="8301907" y="1842517"/>
            <a:ext cx="271989" cy="242458"/>
          </a:xfrm>
          <a:prstGeom prst="rect">
            <a:avLst/>
          </a:prstGeom>
          <a:blipFill>
            <a:blip r:embed="rId4" cstate="print"/>
            <a:stretch>
              <a:fillRect/>
            </a:stretch>
          </a:blipFill>
        </p:spPr>
        <p:txBody>
          <a:bodyPr wrap="square" lIns="0" tIns="0" rIns="0" bIns="0" rtlCol="0"/>
          <a:lstStyle/>
          <a:p>
            <a:endParaRPr sz="1836">
              <a:solidFill>
                <a:srgbClr val="000000"/>
              </a:solidFill>
            </a:endParaRPr>
          </a:p>
        </p:txBody>
      </p:sp>
      <p:sp>
        <p:nvSpPr>
          <p:cNvPr id="8" name="object 35"/>
          <p:cNvSpPr/>
          <p:nvPr/>
        </p:nvSpPr>
        <p:spPr>
          <a:xfrm>
            <a:off x="7254697" y="1842517"/>
            <a:ext cx="271989" cy="242458"/>
          </a:xfrm>
          <a:prstGeom prst="rect">
            <a:avLst/>
          </a:prstGeom>
          <a:blipFill>
            <a:blip r:embed="rId5" cstate="print"/>
            <a:stretch>
              <a:fillRect/>
            </a:stretch>
          </a:blipFill>
        </p:spPr>
        <p:txBody>
          <a:bodyPr wrap="square" lIns="0" tIns="0" rIns="0" bIns="0" rtlCol="0"/>
          <a:lstStyle/>
          <a:p>
            <a:endParaRPr sz="1836">
              <a:solidFill>
                <a:srgbClr val="000000"/>
              </a:solidFill>
            </a:endParaRPr>
          </a:p>
        </p:txBody>
      </p:sp>
      <p:pic>
        <p:nvPicPr>
          <p:cNvPr id="22530" name="Picture 2" descr="imagesBIVT59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6831" y="1926135"/>
            <a:ext cx="239881" cy="158840"/>
          </a:xfrm>
          <a:prstGeom prst="ellipse">
            <a:avLst/>
          </a:prstGeom>
          <a:noFill/>
          <a:ln w="63500" cap="rnd" algn="ctr">
            <a:solidFill>
              <a:srgbClr val="000000"/>
            </a:solidFill>
            <a:round/>
            <a:headEnd/>
            <a:tailEnd/>
          </a:ln>
          <a:effectLst>
            <a:outerShdw blurRad="381000" dist="292100" dir="5400000" sx="89999" sy="-20000" rotWithShape="0">
              <a:srgbClr val="000000">
                <a:alpha val="22000"/>
              </a:srgbClr>
            </a:outerShdw>
          </a:effectLst>
          <a:extLst>
            <a:ext uri="{909E8E84-426E-40DD-AFC4-6F175D3DCCD1}">
              <a14:hiddenFill xmlns:a14="http://schemas.microsoft.com/office/drawing/2010/main">
                <a:solidFill>
                  <a:srgbClr val="5B9BD5"/>
                </a:solidFill>
              </a14:hiddenFill>
            </a:ext>
          </a:extLst>
        </p:spPr>
      </p:pic>
      <p:grpSp>
        <p:nvGrpSpPr>
          <p:cNvPr id="18" name="Group 17"/>
          <p:cNvGrpSpPr/>
          <p:nvPr/>
        </p:nvGrpSpPr>
        <p:grpSpPr>
          <a:xfrm>
            <a:off x="1082409" y="3816389"/>
            <a:ext cx="10268007" cy="2146660"/>
            <a:chOff x="1097197" y="2126305"/>
            <a:chExt cx="12994369" cy="1060275"/>
          </a:xfrm>
        </p:grpSpPr>
        <p:sp>
          <p:nvSpPr>
            <p:cNvPr id="19" name="Rounded Rectangle 18"/>
            <p:cNvSpPr/>
            <p:nvPr/>
          </p:nvSpPr>
          <p:spPr>
            <a:xfrm>
              <a:off x="1097197" y="2126305"/>
              <a:ext cx="12994369" cy="1060275"/>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ounded Rectangle 4"/>
            <p:cNvSpPr/>
            <p:nvPr/>
          </p:nvSpPr>
          <p:spPr>
            <a:xfrm>
              <a:off x="1238906" y="2198911"/>
              <a:ext cx="12710949" cy="987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285750" indent="-285750" defTabSz="666750">
                <a:lnSpc>
                  <a:spcPct val="90000"/>
                </a:lnSpc>
                <a:spcBef>
                  <a:spcPct val="0"/>
                </a:spcBef>
                <a:spcAft>
                  <a:spcPct val="35000"/>
                </a:spcAft>
                <a:buFont typeface="Wingdings" panose="05000000000000000000" pitchFamily="2" charset="2"/>
                <a:buChar char="§"/>
              </a:pPr>
              <a:r>
                <a:rPr lang="en-US" sz="1600" dirty="0">
                  <a:solidFill>
                    <a:schemeClr val="bg1"/>
                  </a:solidFill>
                </a:rPr>
                <a:t>Uganda has a comparative advantage in labour cost and competes favorably on border compliance for both exports &amp; imports.</a:t>
              </a:r>
            </a:p>
            <a:p>
              <a:pPr marL="285750" indent="-285750" defTabSz="666750">
                <a:lnSpc>
                  <a:spcPct val="90000"/>
                </a:lnSpc>
                <a:spcBef>
                  <a:spcPct val="0"/>
                </a:spcBef>
                <a:spcAft>
                  <a:spcPct val="35000"/>
                </a:spcAft>
                <a:buFont typeface="Wingdings" panose="05000000000000000000" pitchFamily="2" charset="2"/>
                <a:buChar char="§"/>
              </a:pPr>
              <a:r>
                <a:rPr lang="en-US" sz="1600" dirty="0">
                  <a:solidFill>
                    <a:schemeClr val="bg1"/>
                  </a:solidFill>
                </a:rPr>
                <a:t>Property costs in Uganda are competitive with industrial shed monthly rents in the range of $4 - $6 per sq.m. (Source: Knight Frank, Local Property Agents) </a:t>
              </a:r>
            </a:p>
            <a:p>
              <a:pPr marL="285750" indent="-285750">
                <a:buFont typeface="Univers for KPMG Light" panose="020B0403020202020204" pitchFamily="34" charset="0"/>
                <a:buChar char="−"/>
              </a:pPr>
              <a:r>
                <a:rPr lang="en-US" sz="1600" b="1" dirty="0">
                  <a:solidFill>
                    <a:schemeClr val="bg1"/>
                  </a:solidFill>
                  <a:ea typeface="Times New Roman" panose="02020603050405020304" pitchFamily="18" charset="0"/>
                  <a:cs typeface="Times New Roman" panose="02020603050405020304" pitchFamily="18" charset="0"/>
                </a:rPr>
                <a:t>Comparable electricity costs </a:t>
              </a:r>
              <a:r>
                <a:rPr lang="en-US" sz="1600" dirty="0">
                  <a:solidFill>
                    <a:schemeClr val="bg1"/>
                  </a:solidFill>
                  <a:ea typeface="Times New Roman" panose="02020603050405020304" pitchFamily="18" charset="0"/>
                  <a:cs typeface="Times New Roman" panose="02020603050405020304" pitchFamily="18" charset="0"/>
                </a:rPr>
                <a:t>versus neighbours/EAC. Uganda’s electricity costs are competitive at 80% of Kenya’s costs.</a:t>
              </a:r>
            </a:p>
            <a:p>
              <a:pPr marL="285750" indent="-285750">
                <a:buFont typeface="Univers for KPMG Light" panose="020B0403020202020204" pitchFamily="34" charset="0"/>
                <a:buChar char="−"/>
              </a:pPr>
              <a:r>
                <a:rPr lang="en-US" sz="1600" dirty="0">
                  <a:solidFill>
                    <a:schemeClr val="bg1"/>
                  </a:solidFill>
                </a:rPr>
                <a:t>There is no API manufacturer in the region, so one would have to import no matter the location</a:t>
              </a:r>
            </a:p>
          </p:txBody>
        </p:sp>
      </p:grpSp>
      <p:sp>
        <p:nvSpPr>
          <p:cNvPr id="21" name="object 8"/>
          <p:cNvSpPr txBox="1"/>
          <p:nvPr/>
        </p:nvSpPr>
        <p:spPr>
          <a:xfrm>
            <a:off x="1127125" y="3445947"/>
            <a:ext cx="5089288" cy="184666"/>
          </a:xfrm>
          <a:prstGeom prst="rect">
            <a:avLst/>
          </a:prstGeom>
        </p:spPr>
        <p:txBody>
          <a:bodyPr vert="horz" wrap="square" lIns="0" tIns="0" rIns="0" bIns="0" rtlCol="0">
            <a:spAutoFit/>
          </a:bodyPr>
          <a:lstStyle/>
          <a:p>
            <a:pPr marL="12700"/>
            <a:r>
              <a:rPr lang="en-US" sz="1200" b="1" spc="-15" dirty="0">
                <a:solidFill>
                  <a:srgbClr val="00338D"/>
                </a:solidFill>
                <a:cs typeface="Arial"/>
              </a:rPr>
              <a:t>Source:</a:t>
            </a:r>
            <a:r>
              <a:rPr lang="en-US" sz="1200" spc="-15" dirty="0">
                <a:solidFill>
                  <a:srgbClr val="00338D"/>
                </a:solidFill>
                <a:cs typeface="Arial"/>
              </a:rPr>
              <a:t> fdi benchmark analysis, Financial Times Ltd, *KPMG EAC tax card  </a:t>
            </a:r>
            <a:endParaRPr sz="1200" dirty="0">
              <a:solidFill>
                <a:srgbClr val="000000"/>
              </a:solidFill>
              <a:cs typeface="Arial"/>
            </a:endParaRPr>
          </a:p>
        </p:txBody>
      </p:sp>
      <p:sp>
        <p:nvSpPr>
          <p:cNvPr id="17" name="TextBox 16"/>
          <p:cNvSpPr txBox="1"/>
          <p:nvPr/>
        </p:nvSpPr>
        <p:spPr>
          <a:xfrm>
            <a:off x="10744199" y="1630956"/>
            <a:ext cx="1129553" cy="2551081"/>
          </a:xfrm>
          <a:prstGeom prst="rect">
            <a:avLst/>
          </a:prstGeom>
          <a:noFill/>
        </p:spPr>
        <p:txBody>
          <a:bodyPr wrap="square" lIns="54610" tIns="54610" rIns="54610" bIns="54610" rtlCol="0">
            <a:noAutofit/>
          </a:bodyPr>
          <a:lstStyle/>
          <a:p>
            <a:pPr>
              <a:spcAft>
                <a:spcPts val="600"/>
              </a:spcAft>
            </a:pPr>
            <a:r>
              <a:rPr lang="en-ZA" sz="1150" b="1" dirty="0">
                <a:solidFill>
                  <a:srgbClr val="000000"/>
                </a:solidFill>
              </a:rPr>
              <a:t>Note: </a:t>
            </a:r>
            <a:r>
              <a:rPr lang="en-ZA" sz="1150" dirty="0">
                <a:solidFill>
                  <a:srgbClr val="000000"/>
                </a:solidFill>
              </a:rPr>
              <a:t>Ranking was done for the 5 Countries </a:t>
            </a:r>
            <a:r>
              <a:rPr lang="en-US" sz="1150" dirty="0">
                <a:solidFill>
                  <a:srgbClr val="000000"/>
                </a:solidFill>
              </a:rPr>
              <a:t>across 130 cost and quality competiveness indicators</a:t>
            </a:r>
            <a:r>
              <a:rPr lang="en-ZA" sz="1150" dirty="0">
                <a:solidFill>
                  <a:srgbClr val="000000"/>
                </a:solidFill>
              </a:rPr>
              <a:t>. </a:t>
            </a:r>
          </a:p>
          <a:p>
            <a:r>
              <a:rPr lang="en-ZA" sz="1150" b="1" dirty="0">
                <a:solidFill>
                  <a:srgbClr val="000000"/>
                </a:solidFill>
              </a:rPr>
              <a:t>Rank:</a:t>
            </a:r>
          </a:p>
          <a:p>
            <a:pPr>
              <a:spcAft>
                <a:spcPts val="600"/>
              </a:spcAft>
            </a:pPr>
            <a:r>
              <a:rPr lang="en-ZA" sz="1150" dirty="0">
                <a:solidFill>
                  <a:srgbClr val="000000"/>
                </a:solidFill>
              </a:rPr>
              <a:t>1 - highest</a:t>
            </a:r>
          </a:p>
          <a:p>
            <a:pPr>
              <a:spcAft>
                <a:spcPts val="600"/>
              </a:spcAft>
            </a:pPr>
            <a:r>
              <a:rPr lang="en-ZA" sz="1150" dirty="0">
                <a:solidFill>
                  <a:srgbClr val="000000"/>
                </a:solidFill>
              </a:rPr>
              <a:t>5 – lowest</a:t>
            </a:r>
          </a:p>
        </p:txBody>
      </p:sp>
      <p:sp>
        <p:nvSpPr>
          <p:cNvPr id="22" name="TextBox 21"/>
          <p:cNvSpPr txBox="1"/>
          <p:nvPr/>
        </p:nvSpPr>
        <p:spPr>
          <a:xfrm>
            <a:off x="1098203" y="121024"/>
            <a:ext cx="10654526" cy="974351"/>
          </a:xfrm>
          <a:prstGeom prst="rect">
            <a:avLst/>
          </a:prstGeom>
          <a:noFill/>
        </p:spPr>
        <p:txBody>
          <a:bodyPr wrap="square" lIns="54610" tIns="54610" rIns="54610" bIns="54610" rtlCol="0">
            <a:noAutofit/>
          </a:bodyPr>
          <a:lstStyle/>
          <a:p>
            <a:pPr marL="12700">
              <a:spcAft>
                <a:spcPts val="600"/>
              </a:spcAft>
            </a:pPr>
            <a:r>
              <a:rPr lang="en-ZA" sz="3000" spc="-15" dirty="0">
                <a:solidFill>
                  <a:srgbClr val="00338D"/>
                </a:solidFill>
                <a:cs typeface="Arial"/>
              </a:rPr>
              <a:t>Uganda is highly competitive on key costs compared with its EAC neighbours and Ethiopia</a:t>
            </a:r>
          </a:p>
        </p:txBody>
      </p:sp>
    </p:spTree>
    <p:extLst>
      <p:ext uri="{BB962C8B-B14F-4D97-AF65-F5344CB8AC3E}">
        <p14:creationId xmlns:p14="http://schemas.microsoft.com/office/powerpoint/2010/main" val="1697092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1045"/>
          <a:stretch/>
        </p:blipFill>
        <p:spPr>
          <a:xfrm>
            <a:off x="-84624" y="-791"/>
            <a:ext cx="12276624" cy="6858792"/>
          </a:xfrm>
          <a:prstGeom prst="rect">
            <a:avLst/>
          </a:prstGeom>
        </p:spPr>
      </p:pic>
      <p:sp>
        <p:nvSpPr>
          <p:cNvPr id="7" name="Rectangle 6"/>
          <p:cNvSpPr/>
          <p:nvPr/>
        </p:nvSpPr>
        <p:spPr>
          <a:xfrm>
            <a:off x="1452271" y="2065774"/>
            <a:ext cx="7274748" cy="3262432"/>
          </a:xfrm>
          <a:prstGeom prst="rect">
            <a:avLst/>
          </a:prstGeom>
        </p:spPr>
        <p:txBody>
          <a:bodyPr wrap="none">
            <a:spAutoFit/>
          </a:bodyPr>
          <a:lstStyle/>
          <a:p>
            <a:pPr marL="146050"/>
            <a:r>
              <a:rPr lang="en-GB" sz="5000" dirty="0">
                <a:solidFill>
                  <a:srgbClr val="6D2077"/>
                </a:solidFill>
                <a:cs typeface="Arial"/>
              </a:rPr>
              <a:t>Competitiveness Drivers</a:t>
            </a:r>
          </a:p>
          <a:p>
            <a:pPr marL="1003300" indent="-857250">
              <a:buFont typeface="Wingdings" panose="05000000000000000000" pitchFamily="2" charset="2"/>
              <a:buChar char="§"/>
            </a:pPr>
            <a:r>
              <a:rPr lang="en-GB" sz="2800" dirty="0">
                <a:solidFill>
                  <a:srgbClr val="6D2077"/>
                </a:solidFill>
                <a:cs typeface="Arial"/>
              </a:rPr>
              <a:t>Demand</a:t>
            </a:r>
          </a:p>
          <a:p>
            <a:pPr marL="1003300" indent="-857250">
              <a:buFont typeface="Wingdings" panose="05000000000000000000" pitchFamily="2" charset="2"/>
              <a:buChar char="§"/>
            </a:pPr>
            <a:r>
              <a:rPr lang="en-GB" sz="2800" dirty="0">
                <a:solidFill>
                  <a:srgbClr val="6D2077"/>
                </a:solidFill>
                <a:cs typeface="Arial"/>
              </a:rPr>
              <a:t>Supply </a:t>
            </a:r>
          </a:p>
          <a:p>
            <a:pPr marL="1003300" indent="-857250">
              <a:buFont typeface="Wingdings" panose="05000000000000000000" pitchFamily="2" charset="2"/>
              <a:buChar char="§"/>
            </a:pPr>
            <a:r>
              <a:rPr lang="en-GB" sz="2800" b="1" dirty="0">
                <a:solidFill>
                  <a:srgbClr val="6D2077"/>
                </a:solidFill>
                <a:cs typeface="Arial"/>
              </a:rPr>
              <a:t>Business environment </a:t>
            </a:r>
          </a:p>
          <a:p>
            <a:pPr marL="146050"/>
            <a:r>
              <a:rPr lang="en-GB" sz="7200" dirty="0">
                <a:solidFill>
                  <a:srgbClr val="6D2077"/>
                </a:solidFill>
                <a:cs typeface="Arial"/>
              </a:rPr>
              <a:t> </a:t>
            </a:r>
          </a:p>
        </p:txBody>
      </p:sp>
      <p:sp>
        <p:nvSpPr>
          <p:cNvPr id="8" name="Rectangle 7"/>
          <p:cNvSpPr/>
          <p:nvPr/>
        </p:nvSpPr>
        <p:spPr>
          <a:xfrm>
            <a:off x="1386231" y="1752600"/>
            <a:ext cx="132080" cy="3134360"/>
          </a:xfrm>
          <a:prstGeom prst="rect">
            <a:avLst/>
          </a:prstGeom>
          <a:solidFill>
            <a:srgbClr val="0096D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390941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4043364"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51" name="Freeform 5"/>
          <p:cNvSpPr>
            <a:spLocks/>
          </p:cNvSpPr>
          <p:nvPr>
            <p:custDataLst>
              <p:tags r:id="rId2"/>
            </p:custDataLst>
          </p:nvPr>
        </p:nvSpPr>
        <p:spPr bwMode="auto">
          <a:xfrm>
            <a:off x="2201864"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52" name="Freeform 6"/>
          <p:cNvSpPr>
            <a:spLocks/>
          </p:cNvSpPr>
          <p:nvPr>
            <p:custDataLst>
              <p:tags r:id="rId3"/>
            </p:custDataLst>
          </p:nvPr>
        </p:nvSpPr>
        <p:spPr bwMode="auto">
          <a:xfrm>
            <a:off x="2565435" y="2112169"/>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53" name="Freeform 7"/>
          <p:cNvSpPr>
            <a:spLocks/>
          </p:cNvSpPr>
          <p:nvPr>
            <p:custDataLst>
              <p:tags r:id="rId4"/>
            </p:custDataLst>
          </p:nvPr>
        </p:nvSpPr>
        <p:spPr bwMode="auto">
          <a:xfrm>
            <a:off x="3495676"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54" name="Freeform 8"/>
          <p:cNvSpPr>
            <a:spLocks/>
          </p:cNvSpPr>
          <p:nvPr>
            <p:custDataLst>
              <p:tags r:id="rId5"/>
            </p:custDataLst>
          </p:nvPr>
        </p:nvSpPr>
        <p:spPr bwMode="auto">
          <a:xfrm>
            <a:off x="3795714"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55" name="Freeform 9"/>
          <p:cNvSpPr>
            <a:spLocks/>
          </p:cNvSpPr>
          <p:nvPr>
            <p:custDataLst>
              <p:tags r:id="rId6"/>
            </p:custDataLst>
          </p:nvPr>
        </p:nvSpPr>
        <p:spPr bwMode="auto">
          <a:xfrm>
            <a:off x="3700464" y="3508376"/>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56" name="Freeform 10"/>
          <p:cNvSpPr>
            <a:spLocks/>
          </p:cNvSpPr>
          <p:nvPr>
            <p:custDataLst>
              <p:tags r:id="rId7"/>
            </p:custDataLst>
          </p:nvPr>
        </p:nvSpPr>
        <p:spPr bwMode="auto">
          <a:xfrm>
            <a:off x="5813425" y="2454276"/>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57" name="Freeform 11"/>
          <p:cNvSpPr>
            <a:spLocks/>
          </p:cNvSpPr>
          <p:nvPr>
            <p:custDataLst>
              <p:tags r:id="rId8"/>
            </p:custDataLst>
          </p:nvPr>
        </p:nvSpPr>
        <p:spPr bwMode="auto">
          <a:xfrm>
            <a:off x="5311775" y="2328864"/>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58" name="Freeform 12"/>
          <p:cNvSpPr>
            <a:spLocks/>
          </p:cNvSpPr>
          <p:nvPr>
            <p:custDataLst>
              <p:tags r:id="rId9"/>
            </p:custDataLst>
          </p:nvPr>
        </p:nvSpPr>
        <p:spPr bwMode="auto">
          <a:xfrm>
            <a:off x="5392738" y="1814514"/>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59" name="Freeform 13"/>
          <p:cNvSpPr>
            <a:spLocks/>
          </p:cNvSpPr>
          <p:nvPr>
            <p:custDataLst>
              <p:tags r:id="rId10"/>
            </p:custDataLst>
          </p:nvPr>
        </p:nvSpPr>
        <p:spPr bwMode="auto">
          <a:xfrm>
            <a:off x="5751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60" name="Freeform 14"/>
          <p:cNvSpPr>
            <a:spLocks/>
          </p:cNvSpPr>
          <p:nvPr>
            <p:custDataLst>
              <p:tags r:id="rId11"/>
            </p:custDataLst>
          </p:nvPr>
        </p:nvSpPr>
        <p:spPr bwMode="auto">
          <a:xfrm>
            <a:off x="7243763" y="1966914"/>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61" name="Freeform 15"/>
          <p:cNvSpPr>
            <a:spLocks/>
          </p:cNvSpPr>
          <p:nvPr>
            <p:custDataLst>
              <p:tags r:id="rId12"/>
            </p:custDataLst>
          </p:nvPr>
        </p:nvSpPr>
        <p:spPr bwMode="auto">
          <a:xfrm>
            <a:off x="5935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62" name="Freeform 16"/>
          <p:cNvSpPr>
            <a:spLocks/>
          </p:cNvSpPr>
          <p:nvPr>
            <p:custDataLst>
              <p:tags r:id="rId13"/>
            </p:custDataLst>
          </p:nvPr>
        </p:nvSpPr>
        <p:spPr bwMode="auto">
          <a:xfrm>
            <a:off x="5672138" y="1925639"/>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63" name="Freeform 17"/>
          <p:cNvSpPr>
            <a:spLocks/>
          </p:cNvSpPr>
          <p:nvPr>
            <p:custDataLst>
              <p:tags r:id="rId14"/>
            </p:custDataLst>
          </p:nvPr>
        </p:nvSpPr>
        <p:spPr bwMode="auto">
          <a:xfrm>
            <a:off x="5697539" y="2182814"/>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64" name="Freeform 18"/>
          <p:cNvSpPr>
            <a:spLocks/>
          </p:cNvSpPr>
          <p:nvPr>
            <p:custDataLst>
              <p:tags r:id="rId15"/>
            </p:custDataLst>
          </p:nvPr>
        </p:nvSpPr>
        <p:spPr bwMode="auto">
          <a:xfrm>
            <a:off x="5715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nvGrpSpPr>
          <p:cNvPr id="2065" name="Group 19"/>
          <p:cNvGrpSpPr>
            <a:grpSpLocks/>
          </p:cNvGrpSpPr>
          <p:nvPr>
            <p:custDataLst>
              <p:tags r:id="rId16"/>
            </p:custDataLst>
          </p:nvPr>
        </p:nvGrpSpPr>
        <p:grpSpPr bwMode="auto">
          <a:xfrm>
            <a:off x="8034339" y="3411539"/>
            <a:ext cx="473075" cy="212725"/>
            <a:chOff x="4488" y="2394"/>
            <a:chExt cx="358" cy="124"/>
          </a:xfrm>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066" name="Freeform 22"/>
          <p:cNvSpPr>
            <a:spLocks/>
          </p:cNvSpPr>
          <p:nvPr>
            <p:custDataLst>
              <p:tags r:id="rId17"/>
            </p:custDataLst>
          </p:nvPr>
        </p:nvSpPr>
        <p:spPr bwMode="auto">
          <a:xfrm>
            <a:off x="6056313" y="1287464"/>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67" name="Freeform 23"/>
          <p:cNvSpPr>
            <a:spLocks/>
          </p:cNvSpPr>
          <p:nvPr>
            <p:custDataLst>
              <p:tags r:id="rId18"/>
            </p:custDataLst>
          </p:nvPr>
        </p:nvSpPr>
        <p:spPr bwMode="auto">
          <a:xfrm>
            <a:off x="5319714"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68" name="Freeform 24"/>
          <p:cNvSpPr>
            <a:spLocks/>
          </p:cNvSpPr>
          <p:nvPr>
            <p:custDataLst>
              <p:tags r:id="rId19"/>
            </p:custDataLst>
          </p:nvPr>
        </p:nvSpPr>
        <p:spPr bwMode="auto">
          <a:xfrm>
            <a:off x="7951788" y="3013076"/>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69" name="Freeform 25"/>
          <p:cNvSpPr>
            <a:spLocks/>
          </p:cNvSpPr>
          <p:nvPr>
            <p:custDataLst>
              <p:tags r:id="rId20"/>
            </p:custDataLst>
          </p:nvPr>
        </p:nvSpPr>
        <p:spPr bwMode="auto">
          <a:xfrm>
            <a:off x="4060826"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0" name="Line 26" descr="Horizontal dunkel"/>
          <p:cNvSpPr>
            <a:spLocks noChangeShapeType="1"/>
          </p:cNvSpPr>
          <p:nvPr>
            <p:custDataLst>
              <p:tags r:id="rId21"/>
            </p:custDataLst>
          </p:nvPr>
        </p:nvSpPr>
        <p:spPr bwMode="auto">
          <a:xfrm>
            <a:off x="2522539" y="2322514"/>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071" name="Freeform 27"/>
          <p:cNvSpPr>
            <a:spLocks/>
          </p:cNvSpPr>
          <p:nvPr>
            <p:custDataLst>
              <p:tags r:id="rId22"/>
            </p:custDataLst>
          </p:nvPr>
        </p:nvSpPr>
        <p:spPr bwMode="auto">
          <a:xfrm>
            <a:off x="2525714"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2" name="Freeform 28"/>
          <p:cNvSpPr>
            <a:spLocks/>
          </p:cNvSpPr>
          <p:nvPr>
            <p:custDataLst>
              <p:tags r:id="rId23"/>
            </p:custDataLst>
          </p:nvPr>
        </p:nvSpPr>
        <p:spPr bwMode="auto">
          <a:xfrm>
            <a:off x="2501901"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3" name="Freeform 29"/>
          <p:cNvSpPr>
            <a:spLocks/>
          </p:cNvSpPr>
          <p:nvPr>
            <p:custDataLst>
              <p:tags r:id="rId24"/>
            </p:custDataLst>
          </p:nvPr>
        </p:nvSpPr>
        <p:spPr bwMode="auto">
          <a:xfrm>
            <a:off x="3827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4" name="Freeform 30"/>
          <p:cNvSpPr>
            <a:spLocks/>
          </p:cNvSpPr>
          <p:nvPr>
            <p:custDataLst>
              <p:tags r:id="rId25"/>
            </p:custDataLst>
          </p:nvPr>
        </p:nvSpPr>
        <p:spPr bwMode="auto">
          <a:xfrm>
            <a:off x="6565901" y="1925639"/>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5" name="Freeform 31"/>
          <p:cNvSpPr>
            <a:spLocks/>
          </p:cNvSpPr>
          <p:nvPr>
            <p:custDataLst>
              <p:tags r:id="rId26"/>
            </p:custDataLst>
          </p:nvPr>
        </p:nvSpPr>
        <p:spPr bwMode="auto">
          <a:xfrm>
            <a:off x="6796089"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6" name="Freeform 32"/>
          <p:cNvSpPr>
            <a:spLocks/>
          </p:cNvSpPr>
          <p:nvPr>
            <p:custDataLst>
              <p:tags r:id="rId27"/>
            </p:custDataLst>
          </p:nvPr>
        </p:nvSpPr>
        <p:spPr bwMode="auto">
          <a:xfrm>
            <a:off x="5603876" y="3232151"/>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77" name="Freeform 33"/>
          <p:cNvSpPr>
            <a:spLocks/>
          </p:cNvSpPr>
          <p:nvPr>
            <p:custDataLst>
              <p:tags r:id="rId28"/>
            </p:custDataLst>
          </p:nvPr>
        </p:nvSpPr>
        <p:spPr bwMode="auto">
          <a:xfrm>
            <a:off x="6446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078" name="Freeform 34"/>
          <p:cNvSpPr>
            <a:spLocks/>
          </p:cNvSpPr>
          <p:nvPr>
            <p:custDataLst>
              <p:tags r:id="rId29"/>
            </p:custDataLst>
          </p:nvPr>
        </p:nvSpPr>
        <p:spPr bwMode="auto">
          <a:xfrm>
            <a:off x="5908676"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079" name="Freeform 35"/>
          <p:cNvSpPr>
            <a:spLocks/>
          </p:cNvSpPr>
          <p:nvPr>
            <p:custDataLst>
              <p:tags r:id="rId30"/>
            </p:custDataLst>
          </p:nvPr>
        </p:nvSpPr>
        <p:spPr bwMode="auto">
          <a:xfrm>
            <a:off x="6772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0" name="Freeform 36"/>
          <p:cNvSpPr>
            <a:spLocks/>
          </p:cNvSpPr>
          <p:nvPr>
            <p:custDataLst>
              <p:tags r:id="rId31"/>
            </p:custDataLst>
          </p:nvPr>
        </p:nvSpPr>
        <p:spPr bwMode="auto">
          <a:xfrm>
            <a:off x="6891339"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1" name="Freeform 37"/>
          <p:cNvSpPr>
            <a:spLocks/>
          </p:cNvSpPr>
          <p:nvPr>
            <p:custDataLst>
              <p:tags r:id="rId32"/>
            </p:custDataLst>
          </p:nvPr>
        </p:nvSpPr>
        <p:spPr bwMode="auto">
          <a:xfrm>
            <a:off x="8378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082" name="Group 38"/>
          <p:cNvGrpSpPr>
            <a:grpSpLocks/>
          </p:cNvGrpSpPr>
          <p:nvPr>
            <p:custDataLst>
              <p:tags r:id="rId33"/>
            </p:custDataLst>
          </p:nvPr>
        </p:nvGrpSpPr>
        <p:grpSpPr bwMode="auto">
          <a:xfrm>
            <a:off x="4230689" y="5295901"/>
            <a:ext cx="65087" cy="55563"/>
            <a:chOff x="1654" y="3671"/>
            <a:chExt cx="49" cy="17"/>
          </a:xfrm>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sp>
        <p:nvSpPr>
          <p:cNvPr id="2083" name="Freeform 41"/>
          <p:cNvSpPr>
            <a:spLocks/>
          </p:cNvSpPr>
          <p:nvPr>
            <p:custDataLst>
              <p:tags r:id="rId34"/>
            </p:custDataLst>
          </p:nvPr>
        </p:nvSpPr>
        <p:spPr bwMode="auto">
          <a:xfrm>
            <a:off x="3878263" y="3090864"/>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4" name="Freeform 42"/>
          <p:cNvSpPr>
            <a:spLocks/>
          </p:cNvSpPr>
          <p:nvPr>
            <p:custDataLst>
              <p:tags r:id="rId35"/>
            </p:custDataLst>
          </p:nvPr>
        </p:nvSpPr>
        <p:spPr bwMode="auto">
          <a:xfrm>
            <a:off x="3933825" y="3097214"/>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5" name="Freeform 43"/>
          <p:cNvSpPr>
            <a:spLocks/>
          </p:cNvSpPr>
          <p:nvPr>
            <p:custDataLst>
              <p:tags r:id="rId36"/>
            </p:custDataLst>
          </p:nvPr>
        </p:nvSpPr>
        <p:spPr bwMode="auto">
          <a:xfrm>
            <a:off x="3946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6" name="Freeform 44"/>
          <p:cNvSpPr>
            <a:spLocks/>
          </p:cNvSpPr>
          <p:nvPr>
            <p:custDataLst>
              <p:tags r:id="rId37"/>
            </p:custDataLst>
          </p:nvPr>
        </p:nvSpPr>
        <p:spPr bwMode="auto">
          <a:xfrm>
            <a:off x="3960814"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7" name="Freeform 45"/>
          <p:cNvSpPr>
            <a:spLocks/>
          </p:cNvSpPr>
          <p:nvPr>
            <p:custDataLst>
              <p:tags r:id="rId38"/>
            </p:custDataLst>
          </p:nvPr>
        </p:nvSpPr>
        <p:spPr bwMode="auto">
          <a:xfrm>
            <a:off x="3940176" y="3081339"/>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8" name="Freeform 46"/>
          <p:cNvSpPr>
            <a:spLocks/>
          </p:cNvSpPr>
          <p:nvPr>
            <p:custDataLst>
              <p:tags r:id="rId39"/>
            </p:custDataLst>
          </p:nvPr>
        </p:nvSpPr>
        <p:spPr bwMode="auto">
          <a:xfrm>
            <a:off x="3989389" y="3109914"/>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89" name="Line 47"/>
          <p:cNvSpPr>
            <a:spLocks noChangeShapeType="1"/>
          </p:cNvSpPr>
          <p:nvPr>
            <p:custDataLst>
              <p:tags r:id="rId40"/>
            </p:custDataLst>
          </p:nvPr>
        </p:nvSpPr>
        <p:spPr bwMode="auto">
          <a:xfrm flipH="1" flipV="1">
            <a:off x="3997325" y="3106739"/>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090" name="Line 48"/>
          <p:cNvSpPr>
            <a:spLocks noChangeShapeType="1"/>
          </p:cNvSpPr>
          <p:nvPr>
            <p:custDataLst>
              <p:tags r:id="rId41"/>
            </p:custDataLst>
          </p:nvPr>
        </p:nvSpPr>
        <p:spPr bwMode="auto">
          <a:xfrm flipH="1">
            <a:off x="3997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091" name="Freeform 49"/>
          <p:cNvSpPr>
            <a:spLocks/>
          </p:cNvSpPr>
          <p:nvPr>
            <p:custDataLst>
              <p:tags r:id="rId42"/>
            </p:custDataLst>
          </p:nvPr>
        </p:nvSpPr>
        <p:spPr bwMode="auto">
          <a:xfrm>
            <a:off x="3997326"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2" name="Freeform 50"/>
          <p:cNvSpPr>
            <a:spLocks/>
          </p:cNvSpPr>
          <p:nvPr>
            <p:custDataLst>
              <p:tags r:id="rId43"/>
            </p:custDataLst>
          </p:nvPr>
        </p:nvSpPr>
        <p:spPr bwMode="auto">
          <a:xfrm>
            <a:off x="4003676" y="3155951"/>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3" name="Freeform 51"/>
          <p:cNvSpPr>
            <a:spLocks/>
          </p:cNvSpPr>
          <p:nvPr>
            <p:custDataLst>
              <p:tags r:id="rId44"/>
            </p:custDataLst>
          </p:nvPr>
        </p:nvSpPr>
        <p:spPr bwMode="auto">
          <a:xfrm>
            <a:off x="4010026"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4" name="Freeform 52"/>
          <p:cNvSpPr>
            <a:spLocks/>
          </p:cNvSpPr>
          <p:nvPr>
            <p:custDataLst>
              <p:tags r:id="rId45"/>
            </p:custDataLst>
          </p:nvPr>
        </p:nvSpPr>
        <p:spPr bwMode="auto">
          <a:xfrm>
            <a:off x="4019551"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5" name="Freeform 53"/>
          <p:cNvSpPr>
            <a:spLocks/>
          </p:cNvSpPr>
          <p:nvPr>
            <p:custDataLst>
              <p:tags r:id="rId46"/>
            </p:custDataLst>
          </p:nvPr>
        </p:nvSpPr>
        <p:spPr bwMode="auto">
          <a:xfrm>
            <a:off x="4041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6" name="Freeform 54"/>
          <p:cNvSpPr>
            <a:spLocks/>
          </p:cNvSpPr>
          <p:nvPr>
            <p:custDataLst>
              <p:tags r:id="rId47"/>
            </p:custDataLst>
          </p:nvPr>
        </p:nvSpPr>
        <p:spPr bwMode="auto">
          <a:xfrm>
            <a:off x="4003676" y="3271839"/>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7" name="Freeform 55"/>
          <p:cNvSpPr>
            <a:spLocks/>
          </p:cNvSpPr>
          <p:nvPr>
            <p:custDataLst>
              <p:tags r:id="rId48"/>
            </p:custDataLst>
          </p:nvPr>
        </p:nvSpPr>
        <p:spPr bwMode="auto">
          <a:xfrm>
            <a:off x="3989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8" name="Freeform 56"/>
          <p:cNvSpPr>
            <a:spLocks/>
          </p:cNvSpPr>
          <p:nvPr>
            <p:custDataLst>
              <p:tags r:id="rId49"/>
            </p:custDataLst>
          </p:nvPr>
        </p:nvSpPr>
        <p:spPr bwMode="auto">
          <a:xfrm>
            <a:off x="4008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099" name="Freeform 57"/>
          <p:cNvSpPr>
            <a:spLocks/>
          </p:cNvSpPr>
          <p:nvPr>
            <p:custDataLst>
              <p:tags r:id="rId50"/>
            </p:custDataLst>
          </p:nvPr>
        </p:nvSpPr>
        <p:spPr bwMode="auto">
          <a:xfrm>
            <a:off x="3490914"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100" name="Group 58"/>
          <p:cNvGrpSpPr>
            <a:grpSpLocks/>
          </p:cNvGrpSpPr>
          <p:nvPr>
            <p:custDataLst>
              <p:tags r:id="rId51"/>
            </p:custDataLst>
          </p:nvPr>
        </p:nvGrpSpPr>
        <p:grpSpPr bwMode="auto">
          <a:xfrm>
            <a:off x="3616326" y="2817813"/>
            <a:ext cx="131763" cy="195262"/>
            <a:chOff x="1199" y="2121"/>
            <a:chExt cx="97" cy="123"/>
          </a:xfrm>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sp>
        <p:nvSpPr>
          <p:cNvPr id="2101" name="Freeform 69"/>
          <p:cNvSpPr>
            <a:spLocks/>
          </p:cNvSpPr>
          <p:nvPr>
            <p:custDataLst>
              <p:tags r:id="rId52"/>
            </p:custDataLst>
          </p:nvPr>
        </p:nvSpPr>
        <p:spPr bwMode="auto">
          <a:xfrm>
            <a:off x="9429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02" name="Freeform 70"/>
          <p:cNvSpPr>
            <a:spLocks/>
          </p:cNvSpPr>
          <p:nvPr>
            <p:custDataLst>
              <p:tags r:id="rId53"/>
            </p:custDataLst>
          </p:nvPr>
        </p:nvSpPr>
        <p:spPr bwMode="auto">
          <a:xfrm>
            <a:off x="9439276" y="4335464"/>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03" name="Freeform 71"/>
          <p:cNvSpPr>
            <a:spLocks/>
          </p:cNvSpPr>
          <p:nvPr>
            <p:custDataLst>
              <p:tags r:id="rId54"/>
            </p:custDataLst>
          </p:nvPr>
        </p:nvSpPr>
        <p:spPr bwMode="auto">
          <a:xfrm>
            <a:off x="9553575" y="4244976"/>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04" name="Freeform 72"/>
          <p:cNvSpPr>
            <a:spLocks/>
          </p:cNvSpPr>
          <p:nvPr>
            <p:custDataLst>
              <p:tags r:id="rId55"/>
            </p:custDataLst>
          </p:nvPr>
        </p:nvSpPr>
        <p:spPr bwMode="auto">
          <a:xfrm>
            <a:off x="9553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105" name="Group 73"/>
          <p:cNvGrpSpPr>
            <a:grpSpLocks/>
          </p:cNvGrpSpPr>
          <p:nvPr>
            <p:custDataLst>
              <p:tags r:id="rId56"/>
            </p:custDataLst>
          </p:nvPr>
        </p:nvGrpSpPr>
        <p:grpSpPr bwMode="auto">
          <a:xfrm>
            <a:off x="9244014" y="4738688"/>
            <a:ext cx="458787" cy="404812"/>
            <a:chOff x="5372" y="3323"/>
            <a:chExt cx="341" cy="253"/>
          </a:xfrm>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106" name="Freeform 77"/>
          <p:cNvSpPr>
            <a:spLocks/>
          </p:cNvSpPr>
          <p:nvPr>
            <p:custDataLst>
              <p:tags r:id="rId57"/>
            </p:custDataLst>
          </p:nvPr>
        </p:nvSpPr>
        <p:spPr bwMode="auto">
          <a:xfrm>
            <a:off x="8886826"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07" name="Freeform 78"/>
          <p:cNvSpPr>
            <a:spLocks/>
          </p:cNvSpPr>
          <p:nvPr>
            <p:custDataLst>
              <p:tags r:id="rId58"/>
            </p:custDataLst>
          </p:nvPr>
        </p:nvSpPr>
        <p:spPr bwMode="auto">
          <a:xfrm>
            <a:off x="9613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08" name="Freeform 79"/>
          <p:cNvSpPr>
            <a:spLocks/>
          </p:cNvSpPr>
          <p:nvPr>
            <p:custDataLst>
              <p:tags r:id="rId59"/>
            </p:custDataLst>
          </p:nvPr>
        </p:nvSpPr>
        <p:spPr bwMode="auto">
          <a:xfrm>
            <a:off x="9636126" y="4306889"/>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09" name="Freeform 80"/>
          <p:cNvSpPr>
            <a:spLocks/>
          </p:cNvSpPr>
          <p:nvPr>
            <p:custDataLst>
              <p:tags r:id="rId60"/>
            </p:custDataLst>
          </p:nvPr>
        </p:nvSpPr>
        <p:spPr bwMode="auto">
          <a:xfrm>
            <a:off x="8950325" y="3384551"/>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0" name="Freeform 81"/>
          <p:cNvSpPr>
            <a:spLocks/>
          </p:cNvSpPr>
          <p:nvPr>
            <p:custDataLst>
              <p:tags r:id="rId61"/>
            </p:custDataLst>
          </p:nvPr>
        </p:nvSpPr>
        <p:spPr bwMode="auto">
          <a:xfrm>
            <a:off x="9009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1" name="Freeform 82"/>
          <p:cNvSpPr>
            <a:spLocks/>
          </p:cNvSpPr>
          <p:nvPr>
            <p:custDataLst>
              <p:tags r:id="rId62"/>
            </p:custDataLst>
          </p:nvPr>
        </p:nvSpPr>
        <p:spPr bwMode="auto">
          <a:xfrm>
            <a:off x="9121776"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2" name="Freeform 83"/>
          <p:cNvSpPr>
            <a:spLocks/>
          </p:cNvSpPr>
          <p:nvPr>
            <p:custDataLst>
              <p:tags r:id="rId63"/>
            </p:custDataLst>
          </p:nvPr>
        </p:nvSpPr>
        <p:spPr bwMode="auto">
          <a:xfrm>
            <a:off x="9274175" y="3916364"/>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3" name="Freeform 84"/>
          <p:cNvSpPr>
            <a:spLocks/>
          </p:cNvSpPr>
          <p:nvPr>
            <p:custDataLst>
              <p:tags r:id="rId64"/>
            </p:custDataLst>
          </p:nvPr>
        </p:nvSpPr>
        <p:spPr bwMode="auto">
          <a:xfrm>
            <a:off x="9337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4" name="Freeform 85"/>
          <p:cNvSpPr>
            <a:spLocks/>
          </p:cNvSpPr>
          <p:nvPr>
            <p:custDataLst>
              <p:tags r:id="rId65"/>
            </p:custDataLst>
          </p:nvPr>
        </p:nvSpPr>
        <p:spPr bwMode="auto">
          <a:xfrm>
            <a:off x="9194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5" name="Freeform 86"/>
          <p:cNvSpPr>
            <a:spLocks/>
          </p:cNvSpPr>
          <p:nvPr>
            <p:custDataLst>
              <p:tags r:id="rId66"/>
            </p:custDataLst>
          </p:nvPr>
        </p:nvSpPr>
        <p:spPr bwMode="auto">
          <a:xfrm>
            <a:off x="9137651"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6" name="Freeform 87"/>
          <p:cNvSpPr>
            <a:spLocks/>
          </p:cNvSpPr>
          <p:nvPr>
            <p:custDataLst>
              <p:tags r:id="rId67"/>
            </p:custDataLst>
          </p:nvPr>
        </p:nvSpPr>
        <p:spPr bwMode="auto">
          <a:xfrm>
            <a:off x="9337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7" name="Freeform 88"/>
          <p:cNvSpPr>
            <a:spLocks/>
          </p:cNvSpPr>
          <p:nvPr>
            <p:custDataLst>
              <p:tags r:id="rId68"/>
            </p:custDataLst>
          </p:nvPr>
        </p:nvSpPr>
        <p:spPr bwMode="auto">
          <a:xfrm>
            <a:off x="9293226"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18" name="Line 89"/>
          <p:cNvSpPr>
            <a:spLocks noChangeShapeType="1"/>
          </p:cNvSpPr>
          <p:nvPr>
            <p:custDataLst>
              <p:tags r:id="rId69"/>
            </p:custDataLst>
          </p:nvPr>
        </p:nvSpPr>
        <p:spPr bwMode="auto">
          <a:xfrm>
            <a:off x="9326564"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119" name="Freeform 90"/>
          <p:cNvSpPr>
            <a:spLocks/>
          </p:cNvSpPr>
          <p:nvPr>
            <p:custDataLst>
              <p:tags r:id="rId70"/>
            </p:custDataLst>
          </p:nvPr>
        </p:nvSpPr>
        <p:spPr bwMode="auto">
          <a:xfrm>
            <a:off x="9347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0" name="Freeform 91"/>
          <p:cNvSpPr>
            <a:spLocks/>
          </p:cNvSpPr>
          <p:nvPr>
            <p:custDataLst>
              <p:tags r:id="rId71"/>
            </p:custDataLst>
          </p:nvPr>
        </p:nvSpPr>
        <p:spPr bwMode="auto">
          <a:xfrm>
            <a:off x="9301164"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1" name="Freeform 92"/>
          <p:cNvSpPr>
            <a:spLocks/>
          </p:cNvSpPr>
          <p:nvPr>
            <p:custDataLst>
              <p:tags r:id="rId72"/>
            </p:custDataLst>
          </p:nvPr>
        </p:nvSpPr>
        <p:spPr bwMode="auto">
          <a:xfrm>
            <a:off x="9294813" y="3968751"/>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2" name="Freeform 93"/>
          <p:cNvSpPr>
            <a:spLocks/>
          </p:cNvSpPr>
          <p:nvPr>
            <p:custDataLst>
              <p:tags r:id="rId73"/>
            </p:custDataLst>
          </p:nvPr>
        </p:nvSpPr>
        <p:spPr bwMode="auto">
          <a:xfrm>
            <a:off x="9375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123" name="Group 94"/>
          <p:cNvGrpSpPr>
            <a:grpSpLocks/>
          </p:cNvGrpSpPr>
          <p:nvPr>
            <p:custDataLst>
              <p:tags r:id="rId74"/>
            </p:custDataLst>
          </p:nvPr>
        </p:nvGrpSpPr>
        <p:grpSpPr bwMode="auto">
          <a:xfrm>
            <a:off x="9250363" y="3367088"/>
            <a:ext cx="163512" cy="114300"/>
            <a:chOff x="5379" y="2466"/>
            <a:chExt cx="122" cy="71"/>
          </a:xfrm>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sp>
        <p:nvSpPr>
          <p:cNvPr id="2124" name="Freeform 104"/>
          <p:cNvSpPr>
            <a:spLocks/>
          </p:cNvSpPr>
          <p:nvPr>
            <p:custDataLst>
              <p:tags r:id="rId75"/>
            </p:custDataLst>
          </p:nvPr>
        </p:nvSpPr>
        <p:spPr bwMode="auto">
          <a:xfrm>
            <a:off x="7834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5" name="Freeform 105"/>
          <p:cNvSpPr>
            <a:spLocks/>
          </p:cNvSpPr>
          <p:nvPr>
            <p:custDataLst>
              <p:tags r:id="rId76"/>
            </p:custDataLst>
          </p:nvPr>
        </p:nvSpPr>
        <p:spPr bwMode="auto">
          <a:xfrm>
            <a:off x="4733926"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6" name="Freeform 106"/>
          <p:cNvSpPr>
            <a:spLocks/>
          </p:cNvSpPr>
          <p:nvPr>
            <p:custDataLst>
              <p:tags r:id="rId77"/>
            </p:custDataLst>
          </p:nvPr>
        </p:nvSpPr>
        <p:spPr bwMode="auto">
          <a:xfrm>
            <a:off x="7035801" y="5207001"/>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7" name="Freeform 107"/>
          <p:cNvSpPr>
            <a:spLocks/>
          </p:cNvSpPr>
          <p:nvPr>
            <p:custDataLst>
              <p:tags r:id="rId78"/>
            </p:custDataLst>
          </p:nvPr>
        </p:nvSpPr>
        <p:spPr bwMode="auto">
          <a:xfrm>
            <a:off x="9190039"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8" name="Freeform 108"/>
          <p:cNvSpPr>
            <a:spLocks/>
          </p:cNvSpPr>
          <p:nvPr>
            <p:custDataLst>
              <p:tags r:id="rId79"/>
            </p:custDataLst>
          </p:nvPr>
        </p:nvSpPr>
        <p:spPr bwMode="auto">
          <a:xfrm>
            <a:off x="9366251"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29" name="Freeform 109"/>
          <p:cNvSpPr>
            <a:spLocks/>
          </p:cNvSpPr>
          <p:nvPr>
            <p:custDataLst>
              <p:tags r:id="rId80"/>
            </p:custDataLst>
          </p:nvPr>
        </p:nvSpPr>
        <p:spPr bwMode="auto">
          <a:xfrm>
            <a:off x="8815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0" name="Freeform 110"/>
          <p:cNvSpPr>
            <a:spLocks/>
          </p:cNvSpPr>
          <p:nvPr>
            <p:custDataLst>
              <p:tags r:id="rId81"/>
            </p:custDataLst>
          </p:nvPr>
        </p:nvSpPr>
        <p:spPr bwMode="auto">
          <a:xfrm>
            <a:off x="8629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1" name="Freeform 111"/>
          <p:cNvSpPr>
            <a:spLocks/>
          </p:cNvSpPr>
          <p:nvPr>
            <p:custDataLst>
              <p:tags r:id="rId82"/>
            </p:custDataLst>
          </p:nvPr>
        </p:nvSpPr>
        <p:spPr bwMode="auto">
          <a:xfrm>
            <a:off x="8647114"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2" name="Freeform 112"/>
          <p:cNvSpPr>
            <a:spLocks/>
          </p:cNvSpPr>
          <p:nvPr>
            <p:custDataLst>
              <p:tags r:id="rId83"/>
            </p:custDataLst>
          </p:nvPr>
        </p:nvSpPr>
        <p:spPr bwMode="auto">
          <a:xfrm>
            <a:off x="8535989" y="2587626"/>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3" name="Freeform 113"/>
          <p:cNvSpPr>
            <a:spLocks/>
          </p:cNvSpPr>
          <p:nvPr>
            <p:custDataLst>
              <p:tags r:id="rId84"/>
            </p:custDataLst>
          </p:nvPr>
        </p:nvSpPr>
        <p:spPr bwMode="auto">
          <a:xfrm>
            <a:off x="5387976"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4" name="Freeform 114"/>
          <p:cNvSpPr>
            <a:spLocks/>
          </p:cNvSpPr>
          <p:nvPr>
            <p:custDataLst>
              <p:tags r:id="rId85"/>
            </p:custDataLst>
          </p:nvPr>
        </p:nvSpPr>
        <p:spPr bwMode="auto">
          <a:xfrm>
            <a:off x="5373689"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5" name="Freeform 115"/>
          <p:cNvSpPr>
            <a:spLocks/>
          </p:cNvSpPr>
          <p:nvPr>
            <p:custDataLst>
              <p:tags r:id="rId86"/>
            </p:custDataLst>
          </p:nvPr>
        </p:nvSpPr>
        <p:spPr bwMode="auto">
          <a:xfrm>
            <a:off x="6854825" y="3260726"/>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36" name="Freeform 116"/>
          <p:cNvSpPr>
            <a:spLocks/>
          </p:cNvSpPr>
          <p:nvPr>
            <p:custDataLst>
              <p:tags r:id="rId87"/>
            </p:custDataLst>
          </p:nvPr>
        </p:nvSpPr>
        <p:spPr bwMode="auto">
          <a:xfrm>
            <a:off x="6557963" y="3122614"/>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137" name="Group 117"/>
          <p:cNvGrpSpPr>
            <a:grpSpLocks/>
          </p:cNvGrpSpPr>
          <p:nvPr>
            <p:custDataLst>
              <p:tags r:id="rId88"/>
            </p:custDataLst>
          </p:nvPr>
        </p:nvGrpSpPr>
        <p:grpSpPr bwMode="auto">
          <a:xfrm>
            <a:off x="7329489" y="3309938"/>
            <a:ext cx="46037" cy="374650"/>
            <a:chOff x="3950" y="2430"/>
            <a:chExt cx="36" cy="234"/>
          </a:xfrm>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4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mn-lt"/>
              </a:endParaRPr>
            </a:p>
          </p:txBody>
        </p:sp>
        <p:sp>
          <p:nvSpPr>
            <p:cNvPr id="254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4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5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mn-lt"/>
              </a:endParaRPr>
            </a:p>
          </p:txBody>
        </p:sp>
        <p:sp>
          <p:nvSpPr>
            <p:cNvPr id="2560"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63"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6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grpSp>
        <p:nvGrpSpPr>
          <p:cNvPr id="2138" name="Group 149"/>
          <p:cNvGrpSpPr>
            <a:grpSpLocks/>
          </p:cNvGrpSpPr>
          <p:nvPr>
            <p:custDataLst>
              <p:tags r:id="rId89"/>
            </p:custDataLst>
          </p:nvPr>
        </p:nvGrpSpPr>
        <p:grpSpPr bwMode="auto">
          <a:xfrm>
            <a:off x="9394825" y="3810001"/>
            <a:ext cx="185738" cy="214313"/>
            <a:chOff x="5486" y="2743"/>
            <a:chExt cx="137" cy="132"/>
          </a:xfrm>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sp>
        <p:nvSpPr>
          <p:cNvPr id="2139" name="Freeform 159"/>
          <p:cNvSpPr>
            <a:spLocks/>
          </p:cNvSpPr>
          <p:nvPr>
            <p:custDataLst>
              <p:tags r:id="rId90"/>
            </p:custDataLst>
          </p:nvPr>
        </p:nvSpPr>
        <p:spPr bwMode="auto">
          <a:xfrm>
            <a:off x="5740401"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40" name="Freeform 160"/>
          <p:cNvSpPr>
            <a:spLocks/>
          </p:cNvSpPr>
          <p:nvPr>
            <p:custDataLst>
              <p:tags r:id="rId91"/>
            </p:custDataLst>
          </p:nvPr>
        </p:nvSpPr>
        <p:spPr bwMode="auto">
          <a:xfrm>
            <a:off x="5664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41" name="Freeform 161"/>
          <p:cNvSpPr>
            <a:spLocks/>
          </p:cNvSpPr>
          <p:nvPr>
            <p:custDataLst>
              <p:tags r:id="rId92"/>
            </p:custDataLst>
          </p:nvPr>
        </p:nvSpPr>
        <p:spPr bwMode="auto">
          <a:xfrm>
            <a:off x="7462838" y="2014539"/>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42" name="Freeform 162"/>
          <p:cNvSpPr>
            <a:spLocks/>
          </p:cNvSpPr>
          <p:nvPr>
            <p:custDataLst>
              <p:tags r:id="rId93"/>
            </p:custDataLst>
          </p:nvPr>
        </p:nvSpPr>
        <p:spPr bwMode="auto">
          <a:xfrm>
            <a:off x="3789363" y="3981451"/>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43" name="Freeform 163"/>
          <p:cNvSpPr>
            <a:spLocks/>
          </p:cNvSpPr>
          <p:nvPr>
            <p:custDataLst>
              <p:tags r:id="rId94"/>
            </p:custDataLst>
          </p:nvPr>
        </p:nvSpPr>
        <p:spPr bwMode="auto">
          <a:xfrm>
            <a:off x="4003676"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nvGrpSpPr>
          <p:cNvPr id="2144" name="Group 164"/>
          <p:cNvGrpSpPr>
            <a:grpSpLocks/>
          </p:cNvGrpSpPr>
          <p:nvPr>
            <p:custDataLst>
              <p:tags r:id="rId95"/>
            </p:custDataLst>
          </p:nvPr>
        </p:nvGrpSpPr>
        <p:grpSpPr bwMode="auto">
          <a:xfrm>
            <a:off x="3717925" y="3246439"/>
            <a:ext cx="323850" cy="401637"/>
            <a:chOff x="1486" y="2412"/>
            <a:chExt cx="244" cy="256"/>
          </a:xfrm>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145" name="Freeform 169"/>
          <p:cNvSpPr>
            <a:spLocks/>
          </p:cNvSpPr>
          <p:nvPr>
            <p:custDataLst>
              <p:tags r:id="rId96"/>
            </p:custDataLst>
          </p:nvPr>
        </p:nvSpPr>
        <p:spPr bwMode="auto">
          <a:xfrm>
            <a:off x="8739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46" name="Freeform 170"/>
          <p:cNvSpPr>
            <a:spLocks/>
          </p:cNvSpPr>
          <p:nvPr>
            <p:custDataLst>
              <p:tags r:id="rId97"/>
            </p:custDataLst>
          </p:nvPr>
        </p:nvSpPr>
        <p:spPr bwMode="auto">
          <a:xfrm>
            <a:off x="8855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47" name="Line 171"/>
          <p:cNvSpPr>
            <a:spLocks noChangeShapeType="1"/>
          </p:cNvSpPr>
          <p:nvPr>
            <p:custDataLst>
              <p:tags r:id="rId98"/>
            </p:custDataLst>
          </p:nvPr>
        </p:nvSpPr>
        <p:spPr bwMode="auto">
          <a:xfrm flipV="1">
            <a:off x="8945564"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148" name="Freeform 172"/>
          <p:cNvSpPr>
            <a:spLocks/>
          </p:cNvSpPr>
          <p:nvPr>
            <p:custDataLst>
              <p:tags r:id="rId99"/>
            </p:custDataLst>
          </p:nvPr>
        </p:nvSpPr>
        <p:spPr bwMode="auto">
          <a:xfrm>
            <a:off x="8945564" y="4918076"/>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49" name="Freeform 173"/>
          <p:cNvSpPr>
            <a:spLocks/>
          </p:cNvSpPr>
          <p:nvPr>
            <p:custDataLst>
              <p:tags r:id="rId100"/>
            </p:custDataLst>
          </p:nvPr>
        </p:nvSpPr>
        <p:spPr bwMode="auto">
          <a:xfrm>
            <a:off x="9244014" y="4387851"/>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0" name="Freeform 174"/>
          <p:cNvSpPr>
            <a:spLocks/>
          </p:cNvSpPr>
          <p:nvPr>
            <p:custDataLst>
              <p:tags r:id="rId101"/>
            </p:custDataLst>
          </p:nvPr>
        </p:nvSpPr>
        <p:spPr bwMode="auto">
          <a:xfrm>
            <a:off x="9250364"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1" name="Freeform 175"/>
          <p:cNvSpPr>
            <a:spLocks/>
          </p:cNvSpPr>
          <p:nvPr>
            <p:custDataLst>
              <p:tags r:id="rId102"/>
            </p:custDataLst>
          </p:nvPr>
        </p:nvSpPr>
        <p:spPr bwMode="auto">
          <a:xfrm>
            <a:off x="9226551"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2" name="Freeform 176"/>
          <p:cNvSpPr>
            <a:spLocks/>
          </p:cNvSpPr>
          <p:nvPr>
            <p:custDataLst>
              <p:tags r:id="rId103"/>
            </p:custDataLst>
          </p:nvPr>
        </p:nvSpPr>
        <p:spPr bwMode="auto">
          <a:xfrm>
            <a:off x="9145588" y="4168776"/>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3" name="Line 177"/>
          <p:cNvSpPr>
            <a:spLocks noChangeShapeType="1"/>
          </p:cNvSpPr>
          <p:nvPr>
            <p:custDataLst>
              <p:tags r:id="rId104"/>
            </p:custDataLst>
          </p:nvPr>
        </p:nvSpPr>
        <p:spPr bwMode="auto">
          <a:xfrm flipH="1" flipV="1">
            <a:off x="9139238" y="4135439"/>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154" name="Freeform 178"/>
          <p:cNvSpPr>
            <a:spLocks/>
          </p:cNvSpPr>
          <p:nvPr>
            <p:custDataLst>
              <p:tags r:id="rId105"/>
            </p:custDataLst>
          </p:nvPr>
        </p:nvSpPr>
        <p:spPr bwMode="auto">
          <a:xfrm>
            <a:off x="9139238" y="4119564"/>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5" name="Line 179"/>
          <p:cNvSpPr>
            <a:spLocks noChangeShapeType="1"/>
          </p:cNvSpPr>
          <p:nvPr>
            <p:custDataLst>
              <p:tags r:id="rId106"/>
            </p:custDataLst>
          </p:nvPr>
        </p:nvSpPr>
        <p:spPr bwMode="auto">
          <a:xfrm flipV="1">
            <a:off x="9145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156" name="Freeform 180"/>
          <p:cNvSpPr>
            <a:spLocks/>
          </p:cNvSpPr>
          <p:nvPr>
            <p:custDataLst>
              <p:tags r:id="rId107"/>
            </p:custDataLst>
          </p:nvPr>
        </p:nvSpPr>
        <p:spPr bwMode="auto">
          <a:xfrm>
            <a:off x="9099550" y="4040189"/>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7" name="Freeform 181"/>
          <p:cNvSpPr>
            <a:spLocks/>
          </p:cNvSpPr>
          <p:nvPr>
            <p:custDataLst>
              <p:tags r:id="rId108"/>
            </p:custDataLst>
          </p:nvPr>
        </p:nvSpPr>
        <p:spPr bwMode="auto">
          <a:xfrm>
            <a:off x="9113839"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8" name="Freeform 182"/>
          <p:cNvSpPr>
            <a:spLocks/>
          </p:cNvSpPr>
          <p:nvPr>
            <p:custDataLst>
              <p:tags r:id="rId109"/>
            </p:custDataLst>
          </p:nvPr>
        </p:nvSpPr>
        <p:spPr bwMode="auto">
          <a:xfrm>
            <a:off x="9120189"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59" name="Freeform 183"/>
          <p:cNvSpPr>
            <a:spLocks/>
          </p:cNvSpPr>
          <p:nvPr>
            <p:custDataLst>
              <p:tags r:id="rId110"/>
            </p:custDataLst>
          </p:nvPr>
        </p:nvSpPr>
        <p:spPr bwMode="auto">
          <a:xfrm>
            <a:off x="9136064" y="3957639"/>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0" name="Line 184"/>
          <p:cNvSpPr>
            <a:spLocks noChangeShapeType="1"/>
          </p:cNvSpPr>
          <p:nvPr>
            <p:custDataLst>
              <p:tags r:id="rId111"/>
            </p:custDataLst>
          </p:nvPr>
        </p:nvSpPr>
        <p:spPr bwMode="auto">
          <a:xfrm flipV="1">
            <a:off x="9136064" y="3976689"/>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161" name="Freeform 185"/>
          <p:cNvSpPr>
            <a:spLocks/>
          </p:cNvSpPr>
          <p:nvPr>
            <p:custDataLst>
              <p:tags r:id="rId112"/>
            </p:custDataLst>
          </p:nvPr>
        </p:nvSpPr>
        <p:spPr bwMode="auto">
          <a:xfrm>
            <a:off x="9120189" y="3960814"/>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2" name="Freeform 186"/>
          <p:cNvSpPr>
            <a:spLocks/>
          </p:cNvSpPr>
          <p:nvPr>
            <p:custDataLst>
              <p:tags r:id="rId113"/>
            </p:custDataLst>
          </p:nvPr>
        </p:nvSpPr>
        <p:spPr bwMode="auto">
          <a:xfrm>
            <a:off x="8840789" y="4949826"/>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3" name="Freeform 187"/>
          <p:cNvSpPr>
            <a:spLocks/>
          </p:cNvSpPr>
          <p:nvPr>
            <p:custDataLst>
              <p:tags r:id="rId114"/>
            </p:custDataLst>
          </p:nvPr>
        </p:nvSpPr>
        <p:spPr bwMode="auto">
          <a:xfrm>
            <a:off x="8978901" y="4168776"/>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4" name="Freeform 188"/>
          <p:cNvSpPr>
            <a:spLocks/>
          </p:cNvSpPr>
          <p:nvPr>
            <p:custDataLst>
              <p:tags r:id="rId115"/>
            </p:custDataLst>
          </p:nvPr>
        </p:nvSpPr>
        <p:spPr bwMode="auto">
          <a:xfrm>
            <a:off x="8912226" y="4090989"/>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5" name="Freeform 189"/>
          <p:cNvSpPr>
            <a:spLocks/>
          </p:cNvSpPr>
          <p:nvPr>
            <p:custDataLst>
              <p:tags r:id="rId116"/>
            </p:custDataLst>
          </p:nvPr>
        </p:nvSpPr>
        <p:spPr bwMode="auto">
          <a:xfrm>
            <a:off x="8928101" y="4003676"/>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6" name="Freeform 190"/>
          <p:cNvSpPr>
            <a:spLocks/>
          </p:cNvSpPr>
          <p:nvPr>
            <p:custDataLst>
              <p:tags r:id="rId117"/>
            </p:custDataLst>
          </p:nvPr>
        </p:nvSpPr>
        <p:spPr bwMode="auto">
          <a:xfrm>
            <a:off x="8767763" y="4006851"/>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7" name="Freeform 191"/>
          <p:cNvSpPr>
            <a:spLocks/>
          </p:cNvSpPr>
          <p:nvPr>
            <p:custDataLst>
              <p:tags r:id="rId118"/>
            </p:custDataLst>
          </p:nvPr>
        </p:nvSpPr>
        <p:spPr bwMode="auto">
          <a:xfrm>
            <a:off x="9012239"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8" name="Freeform 192"/>
          <p:cNvSpPr>
            <a:spLocks/>
          </p:cNvSpPr>
          <p:nvPr>
            <p:custDataLst>
              <p:tags r:id="rId119"/>
            </p:custDataLst>
          </p:nvPr>
        </p:nvSpPr>
        <p:spPr bwMode="auto">
          <a:xfrm>
            <a:off x="8248651"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69" name="Freeform 193"/>
          <p:cNvSpPr>
            <a:spLocks/>
          </p:cNvSpPr>
          <p:nvPr>
            <p:custDataLst>
              <p:tags r:id="rId120"/>
            </p:custDataLst>
          </p:nvPr>
        </p:nvSpPr>
        <p:spPr bwMode="auto">
          <a:xfrm>
            <a:off x="2735264" y="2643189"/>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70" name="Freeform 194"/>
          <p:cNvSpPr>
            <a:spLocks/>
          </p:cNvSpPr>
          <p:nvPr>
            <p:custDataLst>
              <p:tags r:id="rId121"/>
            </p:custDataLst>
          </p:nvPr>
        </p:nvSpPr>
        <p:spPr bwMode="auto">
          <a:xfrm>
            <a:off x="4010025" y="4283076"/>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71" name="Freeform 195"/>
          <p:cNvSpPr>
            <a:spLocks/>
          </p:cNvSpPr>
          <p:nvPr>
            <p:custDataLst>
              <p:tags r:id="rId122"/>
            </p:custDataLst>
          </p:nvPr>
        </p:nvSpPr>
        <p:spPr bwMode="auto">
          <a:xfrm>
            <a:off x="4179889" y="3487739"/>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72" name="Freeform 196"/>
          <p:cNvSpPr>
            <a:spLocks/>
          </p:cNvSpPr>
          <p:nvPr>
            <p:custDataLst>
              <p:tags r:id="rId123"/>
            </p:custDataLst>
          </p:nvPr>
        </p:nvSpPr>
        <p:spPr bwMode="auto">
          <a:xfrm>
            <a:off x="3694113" y="3046414"/>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3" name="Freeform 197"/>
          <p:cNvSpPr>
            <a:spLocks/>
          </p:cNvSpPr>
          <p:nvPr>
            <p:custDataLst>
              <p:tags r:id="rId124"/>
            </p:custDataLst>
          </p:nvPr>
        </p:nvSpPr>
        <p:spPr bwMode="auto">
          <a:xfrm>
            <a:off x="4060826"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4" name="Freeform 198"/>
          <p:cNvSpPr>
            <a:spLocks/>
          </p:cNvSpPr>
          <p:nvPr>
            <p:custDataLst>
              <p:tags r:id="rId125"/>
            </p:custDataLst>
          </p:nvPr>
        </p:nvSpPr>
        <p:spPr bwMode="auto">
          <a:xfrm>
            <a:off x="4025901" y="5380039"/>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5" name="Freeform 199"/>
          <p:cNvSpPr>
            <a:spLocks/>
          </p:cNvSpPr>
          <p:nvPr>
            <p:custDataLst>
              <p:tags r:id="rId126"/>
            </p:custDataLst>
          </p:nvPr>
        </p:nvSpPr>
        <p:spPr bwMode="auto">
          <a:xfrm>
            <a:off x="4025901" y="5359401"/>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6" name="Freeform 200"/>
          <p:cNvSpPr>
            <a:spLocks/>
          </p:cNvSpPr>
          <p:nvPr>
            <p:custDataLst>
              <p:tags r:id="rId127"/>
            </p:custDataLst>
          </p:nvPr>
        </p:nvSpPr>
        <p:spPr bwMode="auto">
          <a:xfrm>
            <a:off x="3995738" y="5353051"/>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7" name="Freeform 201"/>
          <p:cNvSpPr>
            <a:spLocks/>
          </p:cNvSpPr>
          <p:nvPr>
            <p:custDataLst>
              <p:tags r:id="rId128"/>
            </p:custDataLst>
          </p:nvPr>
        </p:nvSpPr>
        <p:spPr bwMode="auto">
          <a:xfrm>
            <a:off x="3970339"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8" name="Freeform 202"/>
          <p:cNvSpPr>
            <a:spLocks/>
          </p:cNvSpPr>
          <p:nvPr>
            <p:custDataLst>
              <p:tags r:id="rId129"/>
            </p:custDataLst>
          </p:nvPr>
        </p:nvSpPr>
        <p:spPr bwMode="auto">
          <a:xfrm>
            <a:off x="3946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79" name="Freeform 203"/>
          <p:cNvSpPr>
            <a:spLocks/>
          </p:cNvSpPr>
          <p:nvPr>
            <p:custDataLst>
              <p:tags r:id="rId130"/>
            </p:custDataLst>
          </p:nvPr>
        </p:nvSpPr>
        <p:spPr bwMode="auto">
          <a:xfrm>
            <a:off x="3940176"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0" name="Freeform 204"/>
          <p:cNvSpPr>
            <a:spLocks/>
          </p:cNvSpPr>
          <p:nvPr>
            <p:custDataLst>
              <p:tags r:id="rId131"/>
            </p:custDataLst>
          </p:nvPr>
        </p:nvSpPr>
        <p:spPr bwMode="auto">
          <a:xfrm>
            <a:off x="3840163" y="5002214"/>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1" name="Freeform 205"/>
          <p:cNvSpPr>
            <a:spLocks/>
          </p:cNvSpPr>
          <p:nvPr>
            <p:custDataLst>
              <p:tags r:id="rId132"/>
            </p:custDataLst>
          </p:nvPr>
        </p:nvSpPr>
        <p:spPr bwMode="auto">
          <a:xfrm>
            <a:off x="3870326" y="5097464"/>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2" name="Freeform 206"/>
          <p:cNvSpPr>
            <a:spLocks/>
          </p:cNvSpPr>
          <p:nvPr>
            <p:custDataLst>
              <p:tags r:id="rId133"/>
            </p:custDataLst>
          </p:nvPr>
        </p:nvSpPr>
        <p:spPr bwMode="auto">
          <a:xfrm>
            <a:off x="3875089" y="5119689"/>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3" name="Freeform 207"/>
          <p:cNvSpPr>
            <a:spLocks/>
          </p:cNvSpPr>
          <p:nvPr>
            <p:custDataLst>
              <p:tags r:id="rId134"/>
            </p:custDataLst>
          </p:nvPr>
        </p:nvSpPr>
        <p:spPr bwMode="auto">
          <a:xfrm>
            <a:off x="3889376" y="5181601"/>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4" name="Freeform 208"/>
          <p:cNvSpPr>
            <a:spLocks/>
          </p:cNvSpPr>
          <p:nvPr>
            <p:custDataLst>
              <p:tags r:id="rId135"/>
            </p:custDataLst>
          </p:nvPr>
        </p:nvSpPr>
        <p:spPr bwMode="auto">
          <a:xfrm>
            <a:off x="3876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5" name="Freeform 209"/>
          <p:cNvSpPr>
            <a:spLocks/>
          </p:cNvSpPr>
          <p:nvPr>
            <p:custDataLst>
              <p:tags r:id="rId136"/>
            </p:custDataLst>
          </p:nvPr>
        </p:nvSpPr>
        <p:spPr bwMode="auto">
          <a:xfrm>
            <a:off x="3906838" y="5227639"/>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6" name="Freeform 210"/>
          <p:cNvSpPr>
            <a:spLocks/>
          </p:cNvSpPr>
          <p:nvPr>
            <p:custDataLst>
              <p:tags r:id="rId137"/>
            </p:custDataLst>
          </p:nvPr>
        </p:nvSpPr>
        <p:spPr bwMode="auto">
          <a:xfrm>
            <a:off x="3903664" y="5260976"/>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7" name="Freeform 211"/>
          <p:cNvSpPr>
            <a:spLocks/>
          </p:cNvSpPr>
          <p:nvPr>
            <p:custDataLst>
              <p:tags r:id="rId138"/>
            </p:custDataLst>
          </p:nvPr>
        </p:nvSpPr>
        <p:spPr bwMode="auto">
          <a:xfrm>
            <a:off x="3927476"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8" name="Freeform 212"/>
          <p:cNvSpPr>
            <a:spLocks/>
          </p:cNvSpPr>
          <p:nvPr>
            <p:custDataLst>
              <p:tags r:id="rId139"/>
            </p:custDataLst>
          </p:nvPr>
        </p:nvSpPr>
        <p:spPr bwMode="auto">
          <a:xfrm>
            <a:off x="3929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89" name="Freeform 213"/>
          <p:cNvSpPr>
            <a:spLocks/>
          </p:cNvSpPr>
          <p:nvPr>
            <p:custDataLst>
              <p:tags r:id="rId140"/>
            </p:custDataLst>
          </p:nvPr>
        </p:nvSpPr>
        <p:spPr bwMode="auto">
          <a:xfrm>
            <a:off x="4003676"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90" name="Freeform 214"/>
          <p:cNvSpPr>
            <a:spLocks/>
          </p:cNvSpPr>
          <p:nvPr>
            <p:custDataLst>
              <p:tags r:id="rId141"/>
            </p:custDataLst>
          </p:nvPr>
        </p:nvSpPr>
        <p:spPr bwMode="auto">
          <a:xfrm>
            <a:off x="4041776" y="5314951"/>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91" name="Freeform 215"/>
          <p:cNvSpPr>
            <a:spLocks/>
          </p:cNvSpPr>
          <p:nvPr>
            <p:custDataLst>
              <p:tags r:id="rId142"/>
            </p:custDataLst>
          </p:nvPr>
        </p:nvSpPr>
        <p:spPr bwMode="auto">
          <a:xfrm>
            <a:off x="3594100" y="3081339"/>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92" name="Freeform 216"/>
          <p:cNvSpPr>
            <a:spLocks/>
          </p:cNvSpPr>
          <p:nvPr>
            <p:custDataLst>
              <p:tags r:id="rId143"/>
            </p:custDataLst>
          </p:nvPr>
        </p:nvSpPr>
        <p:spPr bwMode="auto">
          <a:xfrm>
            <a:off x="3451226"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93" name="Freeform 217"/>
          <p:cNvSpPr>
            <a:spLocks/>
          </p:cNvSpPr>
          <p:nvPr>
            <p:custDataLst>
              <p:tags r:id="rId144"/>
            </p:custDataLst>
          </p:nvPr>
        </p:nvSpPr>
        <p:spPr bwMode="auto">
          <a:xfrm>
            <a:off x="3756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194" name="Freeform 218"/>
          <p:cNvSpPr>
            <a:spLocks/>
          </p:cNvSpPr>
          <p:nvPr>
            <p:custDataLst>
              <p:tags r:id="rId145"/>
            </p:custDataLst>
          </p:nvPr>
        </p:nvSpPr>
        <p:spPr bwMode="auto">
          <a:xfrm>
            <a:off x="3324225" y="3106739"/>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95" name="Freeform 219"/>
          <p:cNvSpPr>
            <a:spLocks/>
          </p:cNvSpPr>
          <p:nvPr>
            <p:custDataLst>
              <p:tags r:id="rId146"/>
            </p:custDataLst>
          </p:nvPr>
        </p:nvSpPr>
        <p:spPr bwMode="auto">
          <a:xfrm>
            <a:off x="3244851"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96" name="Freeform 220"/>
          <p:cNvSpPr>
            <a:spLocks/>
          </p:cNvSpPr>
          <p:nvPr>
            <p:custDataLst>
              <p:tags r:id="rId147"/>
            </p:custDataLst>
          </p:nvPr>
        </p:nvSpPr>
        <p:spPr bwMode="auto">
          <a:xfrm>
            <a:off x="3292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97" name="Freeform 221"/>
          <p:cNvSpPr>
            <a:spLocks/>
          </p:cNvSpPr>
          <p:nvPr>
            <p:custDataLst>
              <p:tags r:id="rId148"/>
            </p:custDataLst>
          </p:nvPr>
        </p:nvSpPr>
        <p:spPr bwMode="auto">
          <a:xfrm>
            <a:off x="3324226"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98" name="Freeform 222"/>
          <p:cNvSpPr>
            <a:spLocks/>
          </p:cNvSpPr>
          <p:nvPr>
            <p:custDataLst>
              <p:tags r:id="rId149"/>
            </p:custDataLst>
          </p:nvPr>
        </p:nvSpPr>
        <p:spPr bwMode="auto">
          <a:xfrm>
            <a:off x="3341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199" name="Freeform 223"/>
          <p:cNvSpPr>
            <a:spLocks/>
          </p:cNvSpPr>
          <p:nvPr>
            <p:custDataLst>
              <p:tags r:id="rId150"/>
            </p:custDataLst>
          </p:nvPr>
        </p:nvSpPr>
        <p:spPr bwMode="auto">
          <a:xfrm>
            <a:off x="3392489"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0" name="Freeform 224"/>
          <p:cNvSpPr>
            <a:spLocks/>
          </p:cNvSpPr>
          <p:nvPr>
            <p:custDataLst>
              <p:tags r:id="rId151"/>
            </p:custDataLst>
          </p:nvPr>
        </p:nvSpPr>
        <p:spPr bwMode="auto">
          <a:xfrm>
            <a:off x="3473451" y="3376614"/>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1" name="Freeform 225"/>
          <p:cNvSpPr>
            <a:spLocks/>
          </p:cNvSpPr>
          <p:nvPr>
            <p:custDataLst>
              <p:tags r:id="rId152"/>
            </p:custDataLst>
          </p:nvPr>
        </p:nvSpPr>
        <p:spPr bwMode="auto">
          <a:xfrm>
            <a:off x="4154488" y="4630739"/>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2" name="Freeform 226"/>
          <p:cNvSpPr>
            <a:spLocks/>
          </p:cNvSpPr>
          <p:nvPr>
            <p:custDataLst>
              <p:tags r:id="rId153"/>
            </p:custDataLst>
          </p:nvPr>
        </p:nvSpPr>
        <p:spPr bwMode="auto">
          <a:xfrm>
            <a:off x="5700714" y="1247776"/>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3" name="Freeform 227"/>
          <p:cNvSpPr>
            <a:spLocks/>
          </p:cNvSpPr>
          <p:nvPr>
            <p:custDataLst>
              <p:tags r:id="rId154"/>
            </p:custDataLst>
          </p:nvPr>
        </p:nvSpPr>
        <p:spPr bwMode="auto">
          <a:xfrm>
            <a:off x="5627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4" name="Freeform 228"/>
          <p:cNvSpPr>
            <a:spLocks/>
          </p:cNvSpPr>
          <p:nvPr>
            <p:custDataLst>
              <p:tags r:id="rId155"/>
            </p:custDataLst>
          </p:nvPr>
        </p:nvSpPr>
        <p:spPr bwMode="auto">
          <a:xfrm>
            <a:off x="5967413" y="2319339"/>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05" name="Freeform 229"/>
          <p:cNvSpPr>
            <a:spLocks/>
          </p:cNvSpPr>
          <p:nvPr>
            <p:custDataLst>
              <p:tags r:id="rId156"/>
            </p:custDataLst>
          </p:nvPr>
        </p:nvSpPr>
        <p:spPr bwMode="auto">
          <a:xfrm>
            <a:off x="5675314"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6" name="Freeform 230"/>
          <p:cNvSpPr>
            <a:spLocks/>
          </p:cNvSpPr>
          <p:nvPr>
            <p:custDataLst>
              <p:tags r:id="rId157"/>
            </p:custDataLst>
          </p:nvPr>
        </p:nvSpPr>
        <p:spPr bwMode="auto">
          <a:xfrm>
            <a:off x="5613400" y="1978026"/>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7" name="Freeform 231"/>
          <p:cNvSpPr>
            <a:spLocks/>
          </p:cNvSpPr>
          <p:nvPr>
            <p:custDataLst>
              <p:tags r:id="rId158"/>
            </p:custDataLst>
          </p:nvPr>
        </p:nvSpPr>
        <p:spPr bwMode="auto">
          <a:xfrm>
            <a:off x="5594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08" name="Freeform 232"/>
          <p:cNvSpPr>
            <a:spLocks/>
          </p:cNvSpPr>
          <p:nvPr>
            <p:custDataLst>
              <p:tags r:id="rId159"/>
            </p:custDataLst>
          </p:nvPr>
        </p:nvSpPr>
        <p:spPr bwMode="auto">
          <a:xfrm>
            <a:off x="6354764"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09" name="Freeform 233"/>
          <p:cNvSpPr>
            <a:spLocks/>
          </p:cNvSpPr>
          <p:nvPr>
            <p:custDataLst>
              <p:tags r:id="rId160"/>
            </p:custDataLst>
          </p:nvPr>
        </p:nvSpPr>
        <p:spPr bwMode="auto">
          <a:xfrm>
            <a:off x="6303963" y="2647951"/>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0" name="Freeform 234"/>
          <p:cNvSpPr>
            <a:spLocks/>
          </p:cNvSpPr>
          <p:nvPr>
            <p:custDataLst>
              <p:tags r:id="rId161"/>
            </p:custDataLst>
          </p:nvPr>
        </p:nvSpPr>
        <p:spPr bwMode="auto">
          <a:xfrm>
            <a:off x="5305425" y="1901826"/>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11" name="Freeform 235"/>
          <p:cNvSpPr>
            <a:spLocks/>
          </p:cNvSpPr>
          <p:nvPr>
            <p:custDataLst>
              <p:tags r:id="rId162"/>
            </p:custDataLst>
          </p:nvPr>
        </p:nvSpPr>
        <p:spPr bwMode="auto">
          <a:xfrm>
            <a:off x="5118100" y="2813051"/>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2" name="Freeform 236"/>
          <p:cNvSpPr>
            <a:spLocks/>
          </p:cNvSpPr>
          <p:nvPr>
            <p:custDataLst>
              <p:tags r:id="rId163"/>
            </p:custDataLst>
          </p:nvPr>
        </p:nvSpPr>
        <p:spPr bwMode="auto">
          <a:xfrm>
            <a:off x="5233989" y="2873376"/>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3" name="Freeform 237"/>
          <p:cNvSpPr>
            <a:spLocks/>
          </p:cNvSpPr>
          <p:nvPr>
            <p:custDataLst>
              <p:tags r:id="rId164"/>
            </p:custDataLst>
          </p:nvPr>
        </p:nvSpPr>
        <p:spPr bwMode="auto">
          <a:xfrm>
            <a:off x="5332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4" name="Freeform 238"/>
          <p:cNvSpPr>
            <a:spLocks/>
          </p:cNvSpPr>
          <p:nvPr>
            <p:custDataLst>
              <p:tags r:id="rId165"/>
            </p:custDataLst>
          </p:nvPr>
        </p:nvSpPr>
        <p:spPr bwMode="auto">
          <a:xfrm>
            <a:off x="5768976"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215" name="Freeform 239"/>
          <p:cNvSpPr>
            <a:spLocks/>
          </p:cNvSpPr>
          <p:nvPr>
            <p:custDataLst>
              <p:tags r:id="rId166"/>
            </p:custDataLst>
          </p:nvPr>
        </p:nvSpPr>
        <p:spPr bwMode="auto">
          <a:xfrm>
            <a:off x="5721351"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6" name="Freeform 240"/>
          <p:cNvSpPr>
            <a:spLocks/>
          </p:cNvSpPr>
          <p:nvPr>
            <p:custDataLst>
              <p:tags r:id="rId167"/>
            </p:custDataLst>
          </p:nvPr>
        </p:nvSpPr>
        <p:spPr bwMode="auto">
          <a:xfrm>
            <a:off x="5103814"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7" name="Freeform 241"/>
          <p:cNvSpPr>
            <a:spLocks/>
          </p:cNvSpPr>
          <p:nvPr>
            <p:custDataLst>
              <p:tags r:id="rId168"/>
            </p:custDataLst>
          </p:nvPr>
        </p:nvSpPr>
        <p:spPr bwMode="auto">
          <a:xfrm>
            <a:off x="5072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18" name="Freeform 242"/>
          <p:cNvSpPr>
            <a:spLocks/>
          </p:cNvSpPr>
          <p:nvPr>
            <p:custDataLst>
              <p:tags r:id="rId169"/>
            </p:custDataLst>
          </p:nvPr>
        </p:nvSpPr>
        <p:spPr bwMode="auto">
          <a:xfrm>
            <a:off x="5864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19" name="Freeform 243"/>
          <p:cNvSpPr>
            <a:spLocks/>
          </p:cNvSpPr>
          <p:nvPr>
            <p:custDataLst>
              <p:tags r:id="rId170"/>
            </p:custDataLst>
          </p:nvPr>
        </p:nvSpPr>
        <p:spPr bwMode="auto">
          <a:xfrm>
            <a:off x="5751513" y="1525589"/>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20" name="Freeform 244"/>
          <p:cNvSpPr>
            <a:spLocks/>
          </p:cNvSpPr>
          <p:nvPr>
            <p:custDataLst>
              <p:tags r:id="rId171"/>
            </p:custDataLst>
          </p:nvPr>
        </p:nvSpPr>
        <p:spPr bwMode="auto">
          <a:xfrm>
            <a:off x="5889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21" name="Freeform 245"/>
          <p:cNvSpPr>
            <a:spLocks/>
          </p:cNvSpPr>
          <p:nvPr>
            <p:custDataLst>
              <p:tags r:id="rId172"/>
            </p:custDataLst>
          </p:nvPr>
        </p:nvSpPr>
        <p:spPr bwMode="auto">
          <a:xfrm>
            <a:off x="5334001"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22" name="Freeform 246"/>
          <p:cNvSpPr>
            <a:spLocks/>
          </p:cNvSpPr>
          <p:nvPr>
            <p:custDataLst>
              <p:tags r:id="rId173"/>
            </p:custDataLst>
          </p:nvPr>
        </p:nvSpPr>
        <p:spPr bwMode="auto">
          <a:xfrm>
            <a:off x="6286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23" name="Freeform 247"/>
          <p:cNvSpPr>
            <a:spLocks/>
          </p:cNvSpPr>
          <p:nvPr>
            <p:custDataLst>
              <p:tags r:id="rId174"/>
            </p:custDataLst>
          </p:nvPr>
        </p:nvSpPr>
        <p:spPr bwMode="auto">
          <a:xfrm>
            <a:off x="5894389" y="3322639"/>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24" name="Freeform 248"/>
          <p:cNvSpPr>
            <a:spLocks/>
          </p:cNvSpPr>
          <p:nvPr>
            <p:custDataLst>
              <p:tags r:id="rId175"/>
            </p:custDataLst>
          </p:nvPr>
        </p:nvSpPr>
        <p:spPr bwMode="auto">
          <a:xfrm>
            <a:off x="5803107" y="3476625"/>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225" name="Freeform 249"/>
          <p:cNvSpPr>
            <a:spLocks/>
          </p:cNvSpPr>
          <p:nvPr>
            <p:custDataLst>
              <p:tags r:id="rId176"/>
            </p:custDataLst>
          </p:nvPr>
        </p:nvSpPr>
        <p:spPr bwMode="auto">
          <a:xfrm>
            <a:off x="5767388" y="3590926"/>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26" name="Freeform 250"/>
          <p:cNvSpPr>
            <a:spLocks/>
          </p:cNvSpPr>
          <p:nvPr>
            <p:custDataLst>
              <p:tags r:id="rId177"/>
            </p:custDataLst>
          </p:nvPr>
        </p:nvSpPr>
        <p:spPr bwMode="auto">
          <a:xfrm>
            <a:off x="5749925" y="3590926"/>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27" name="Freeform 251"/>
          <p:cNvSpPr>
            <a:spLocks/>
          </p:cNvSpPr>
          <p:nvPr>
            <p:custDataLst>
              <p:tags r:id="rId178"/>
            </p:custDataLst>
          </p:nvPr>
        </p:nvSpPr>
        <p:spPr bwMode="auto">
          <a:xfrm>
            <a:off x="6283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FFC000"/>
          </a:solidFill>
          <a:ln w="9525" cmpd="sng">
            <a:solidFill>
              <a:srgbClr val="FFFFFF"/>
            </a:solidFill>
            <a:prstDash val="solid"/>
            <a:round/>
            <a:headEnd/>
            <a:tailEnd/>
          </a:ln>
        </p:spPr>
        <p:txBody>
          <a:bodyPr/>
          <a:lstStyle/>
          <a:p>
            <a:endParaRPr lang="en-ZA">
              <a:solidFill>
                <a:srgbClr val="000000"/>
              </a:solidFill>
            </a:endParaRPr>
          </a:p>
        </p:txBody>
      </p:sp>
      <p:sp>
        <p:nvSpPr>
          <p:cNvPr id="2228" name="Freeform 252"/>
          <p:cNvSpPr>
            <a:spLocks/>
          </p:cNvSpPr>
          <p:nvPr>
            <p:custDataLst>
              <p:tags r:id="rId179"/>
            </p:custDataLst>
          </p:nvPr>
        </p:nvSpPr>
        <p:spPr bwMode="auto">
          <a:xfrm>
            <a:off x="6018214"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FFC000"/>
          </a:solidFill>
          <a:ln w="9525" cmpd="sng">
            <a:solidFill>
              <a:srgbClr val="FFFFFF"/>
            </a:solidFill>
            <a:prstDash val="solid"/>
            <a:round/>
            <a:headEnd/>
            <a:tailEnd/>
          </a:ln>
        </p:spPr>
        <p:txBody>
          <a:bodyPr/>
          <a:lstStyle/>
          <a:p>
            <a:endParaRPr lang="en-ZA">
              <a:solidFill>
                <a:srgbClr val="000000"/>
              </a:solidFill>
            </a:endParaRPr>
          </a:p>
        </p:txBody>
      </p:sp>
      <p:sp>
        <p:nvSpPr>
          <p:cNvPr id="2229" name="Freeform 253"/>
          <p:cNvSpPr>
            <a:spLocks/>
          </p:cNvSpPr>
          <p:nvPr>
            <p:custDataLst>
              <p:tags r:id="rId180"/>
            </p:custDataLst>
          </p:nvPr>
        </p:nvSpPr>
        <p:spPr bwMode="auto">
          <a:xfrm>
            <a:off x="6591300" y="4037014"/>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230" name="Freeform 254"/>
          <p:cNvSpPr>
            <a:spLocks/>
          </p:cNvSpPr>
          <p:nvPr>
            <p:custDataLst>
              <p:tags r:id="rId181"/>
            </p:custDataLst>
          </p:nvPr>
        </p:nvSpPr>
        <p:spPr bwMode="auto">
          <a:xfrm>
            <a:off x="6267451" y="3735389"/>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002060"/>
          </a:solidFill>
          <a:ln w="9525" cmpd="sng">
            <a:solidFill>
              <a:srgbClr val="FFFFFF"/>
            </a:solidFill>
            <a:prstDash val="solid"/>
            <a:round/>
            <a:headEnd/>
            <a:tailEnd/>
          </a:ln>
        </p:spPr>
        <p:txBody>
          <a:bodyPr/>
          <a:lstStyle/>
          <a:p>
            <a:endParaRPr lang="en-ZA">
              <a:solidFill>
                <a:srgbClr val="000000"/>
              </a:solidFill>
            </a:endParaRPr>
          </a:p>
        </p:txBody>
      </p:sp>
      <p:sp>
        <p:nvSpPr>
          <p:cNvPr id="2231" name="Freeform 255"/>
          <p:cNvSpPr>
            <a:spLocks/>
          </p:cNvSpPr>
          <p:nvPr>
            <p:custDataLst>
              <p:tags r:id="rId182"/>
            </p:custDataLst>
          </p:nvPr>
        </p:nvSpPr>
        <p:spPr bwMode="auto">
          <a:xfrm>
            <a:off x="6256338" y="3695701"/>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chemeClr val="accent2"/>
          </a:solidFill>
          <a:ln w="9525" cmpd="sng">
            <a:solidFill>
              <a:srgbClr val="FFFFFF"/>
            </a:solidFill>
            <a:prstDash val="solid"/>
            <a:round/>
            <a:headEnd/>
            <a:tailEnd/>
          </a:ln>
        </p:spPr>
        <p:txBody>
          <a:bodyPr/>
          <a:lstStyle/>
          <a:p>
            <a:endParaRPr lang="en-ZA">
              <a:solidFill>
                <a:srgbClr val="000000"/>
              </a:solidFill>
            </a:endParaRPr>
          </a:p>
        </p:txBody>
      </p:sp>
      <p:sp>
        <p:nvSpPr>
          <p:cNvPr id="2232" name="Freeform 256"/>
          <p:cNvSpPr>
            <a:spLocks/>
          </p:cNvSpPr>
          <p:nvPr>
            <p:custDataLst>
              <p:tags r:id="rId183"/>
            </p:custDataLst>
          </p:nvPr>
        </p:nvSpPr>
        <p:spPr bwMode="auto">
          <a:xfrm>
            <a:off x="6565900" y="2395539"/>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33" name="Freeform 257"/>
          <p:cNvSpPr>
            <a:spLocks/>
          </p:cNvSpPr>
          <p:nvPr>
            <p:custDataLst>
              <p:tags r:id="rId184"/>
            </p:custDataLst>
          </p:nvPr>
        </p:nvSpPr>
        <p:spPr bwMode="auto">
          <a:xfrm>
            <a:off x="6589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34" name="Freeform 258"/>
          <p:cNvSpPr>
            <a:spLocks/>
          </p:cNvSpPr>
          <p:nvPr>
            <p:custDataLst>
              <p:tags r:id="rId185"/>
            </p:custDataLst>
          </p:nvPr>
        </p:nvSpPr>
        <p:spPr bwMode="auto">
          <a:xfrm>
            <a:off x="6784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35" name="Freeform 259"/>
          <p:cNvSpPr>
            <a:spLocks/>
          </p:cNvSpPr>
          <p:nvPr>
            <p:custDataLst>
              <p:tags r:id="rId186"/>
            </p:custDataLst>
          </p:nvPr>
        </p:nvSpPr>
        <p:spPr bwMode="auto">
          <a:xfrm>
            <a:off x="6472238" y="2479676"/>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36" name="Freeform 260"/>
          <p:cNvSpPr>
            <a:spLocks/>
          </p:cNvSpPr>
          <p:nvPr>
            <p:custDataLst>
              <p:tags r:id="rId187"/>
            </p:custDataLst>
          </p:nvPr>
        </p:nvSpPr>
        <p:spPr bwMode="auto">
          <a:xfrm>
            <a:off x="6972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37" name="Freeform 261"/>
          <p:cNvSpPr>
            <a:spLocks/>
          </p:cNvSpPr>
          <p:nvPr>
            <p:custDataLst>
              <p:tags r:id="rId188"/>
            </p:custDataLst>
          </p:nvPr>
        </p:nvSpPr>
        <p:spPr bwMode="auto">
          <a:xfrm>
            <a:off x="7004051" y="2489201"/>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38" name="Freeform 262"/>
          <p:cNvSpPr>
            <a:spLocks/>
          </p:cNvSpPr>
          <p:nvPr>
            <p:custDataLst>
              <p:tags r:id="rId189"/>
            </p:custDataLst>
          </p:nvPr>
        </p:nvSpPr>
        <p:spPr bwMode="auto">
          <a:xfrm>
            <a:off x="7794626" y="2757489"/>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39" name="Freeform 263"/>
          <p:cNvSpPr>
            <a:spLocks/>
          </p:cNvSpPr>
          <p:nvPr>
            <p:custDataLst>
              <p:tags r:id="rId190"/>
            </p:custDataLst>
          </p:nvPr>
        </p:nvSpPr>
        <p:spPr bwMode="auto">
          <a:xfrm>
            <a:off x="5118101"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0" name="Freeform 264"/>
          <p:cNvSpPr>
            <a:spLocks/>
          </p:cNvSpPr>
          <p:nvPr>
            <p:custDataLst>
              <p:tags r:id="rId191"/>
            </p:custDataLst>
          </p:nvPr>
        </p:nvSpPr>
        <p:spPr bwMode="auto">
          <a:xfrm>
            <a:off x="5202238" y="3349626"/>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1" name="Freeform 265"/>
          <p:cNvSpPr>
            <a:spLocks/>
          </p:cNvSpPr>
          <p:nvPr>
            <p:custDataLst>
              <p:tags r:id="rId192"/>
            </p:custDataLst>
          </p:nvPr>
        </p:nvSpPr>
        <p:spPr bwMode="auto">
          <a:xfrm>
            <a:off x="5245101" y="3400426"/>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2" name="Freeform 266"/>
          <p:cNvSpPr>
            <a:spLocks/>
          </p:cNvSpPr>
          <p:nvPr>
            <p:custDataLst>
              <p:tags r:id="rId193"/>
            </p:custDataLst>
          </p:nvPr>
        </p:nvSpPr>
        <p:spPr bwMode="auto">
          <a:xfrm>
            <a:off x="5459414"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3" name="Freeform 267"/>
          <p:cNvSpPr>
            <a:spLocks/>
          </p:cNvSpPr>
          <p:nvPr>
            <p:custDataLst>
              <p:tags r:id="rId194"/>
            </p:custDataLst>
          </p:nvPr>
        </p:nvSpPr>
        <p:spPr bwMode="auto">
          <a:xfrm>
            <a:off x="5111751"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4" name="Freeform 268"/>
          <p:cNvSpPr>
            <a:spLocks/>
          </p:cNvSpPr>
          <p:nvPr>
            <p:custDataLst>
              <p:tags r:id="rId195"/>
            </p:custDataLst>
          </p:nvPr>
        </p:nvSpPr>
        <p:spPr bwMode="auto">
          <a:xfrm>
            <a:off x="5537201" y="3313114"/>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5" name="Freeform 269"/>
          <p:cNvSpPr>
            <a:spLocks/>
          </p:cNvSpPr>
          <p:nvPr>
            <p:custDataLst>
              <p:tags r:id="rId196"/>
            </p:custDataLst>
          </p:nvPr>
        </p:nvSpPr>
        <p:spPr bwMode="auto">
          <a:xfrm>
            <a:off x="5562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6" name="Freeform 270"/>
          <p:cNvSpPr>
            <a:spLocks/>
          </p:cNvSpPr>
          <p:nvPr>
            <p:custDataLst>
              <p:tags r:id="rId197"/>
            </p:custDataLst>
          </p:nvPr>
        </p:nvSpPr>
        <p:spPr bwMode="auto">
          <a:xfrm>
            <a:off x="6291263" y="4479926"/>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247" name="Freeform 271"/>
          <p:cNvSpPr>
            <a:spLocks/>
          </p:cNvSpPr>
          <p:nvPr>
            <p:custDataLst>
              <p:tags r:id="rId198"/>
            </p:custDataLst>
          </p:nvPr>
        </p:nvSpPr>
        <p:spPr bwMode="auto">
          <a:xfrm>
            <a:off x="6186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8" name="Freeform 272"/>
          <p:cNvSpPr>
            <a:spLocks/>
          </p:cNvSpPr>
          <p:nvPr>
            <p:custDataLst>
              <p:tags r:id="rId199"/>
            </p:custDataLst>
          </p:nvPr>
        </p:nvSpPr>
        <p:spPr bwMode="auto">
          <a:xfrm>
            <a:off x="8404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49" name="Freeform 273"/>
          <p:cNvSpPr>
            <a:spLocks/>
          </p:cNvSpPr>
          <p:nvPr>
            <p:custDataLst>
              <p:tags r:id="rId200"/>
            </p:custDataLst>
          </p:nvPr>
        </p:nvSpPr>
        <p:spPr bwMode="auto">
          <a:xfrm>
            <a:off x="7475539" y="2705101"/>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0" name="Freeform 274"/>
          <p:cNvSpPr>
            <a:spLocks/>
          </p:cNvSpPr>
          <p:nvPr>
            <p:custDataLst>
              <p:tags r:id="rId201"/>
            </p:custDataLst>
          </p:nvPr>
        </p:nvSpPr>
        <p:spPr bwMode="auto">
          <a:xfrm>
            <a:off x="7691439" y="2760664"/>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1" name="Freeform 275"/>
          <p:cNvSpPr>
            <a:spLocks/>
          </p:cNvSpPr>
          <p:nvPr>
            <p:custDataLst>
              <p:tags r:id="rId202"/>
            </p:custDataLst>
          </p:nvPr>
        </p:nvSpPr>
        <p:spPr bwMode="auto">
          <a:xfrm>
            <a:off x="7681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2" name="Freeform 276"/>
          <p:cNvSpPr>
            <a:spLocks/>
          </p:cNvSpPr>
          <p:nvPr>
            <p:custDataLst>
              <p:tags r:id="rId203"/>
            </p:custDataLst>
          </p:nvPr>
        </p:nvSpPr>
        <p:spPr bwMode="auto">
          <a:xfrm>
            <a:off x="7999413" y="2947989"/>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3" name="Freeform 277"/>
          <p:cNvSpPr>
            <a:spLocks/>
          </p:cNvSpPr>
          <p:nvPr>
            <p:custDataLst>
              <p:tags r:id="rId204"/>
            </p:custDataLst>
          </p:nvPr>
        </p:nvSpPr>
        <p:spPr bwMode="auto">
          <a:xfrm>
            <a:off x="8081963" y="3198814"/>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4" name="Freeform 278"/>
          <p:cNvSpPr>
            <a:spLocks/>
          </p:cNvSpPr>
          <p:nvPr>
            <p:custDataLst>
              <p:tags r:id="rId205"/>
            </p:custDataLst>
          </p:nvPr>
        </p:nvSpPr>
        <p:spPr bwMode="auto">
          <a:xfrm>
            <a:off x="8483601" y="2435226"/>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5" name="Freeform 279"/>
          <p:cNvSpPr>
            <a:spLocks/>
          </p:cNvSpPr>
          <p:nvPr>
            <p:custDataLst>
              <p:tags r:id="rId206"/>
            </p:custDataLst>
          </p:nvPr>
        </p:nvSpPr>
        <p:spPr bwMode="auto">
          <a:xfrm>
            <a:off x="9051926"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6" name="Freeform 280"/>
          <p:cNvSpPr>
            <a:spLocks/>
          </p:cNvSpPr>
          <p:nvPr>
            <p:custDataLst>
              <p:tags r:id="rId207"/>
            </p:custDataLst>
          </p:nvPr>
        </p:nvSpPr>
        <p:spPr bwMode="auto">
          <a:xfrm>
            <a:off x="9244013" y="3716339"/>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57" name="Freeform 281"/>
          <p:cNvSpPr>
            <a:spLocks/>
          </p:cNvSpPr>
          <p:nvPr>
            <p:custDataLst>
              <p:tags r:id="rId208"/>
            </p:custDataLst>
          </p:nvPr>
        </p:nvSpPr>
        <p:spPr bwMode="auto">
          <a:xfrm>
            <a:off x="7519988" y="3349626"/>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258" name="Group 282"/>
          <p:cNvGrpSpPr>
            <a:grpSpLocks/>
          </p:cNvGrpSpPr>
          <p:nvPr>
            <p:custDataLst>
              <p:tags r:id="rId209"/>
            </p:custDataLst>
          </p:nvPr>
        </p:nvGrpSpPr>
        <p:grpSpPr bwMode="auto">
          <a:xfrm>
            <a:off x="8459788" y="3060700"/>
            <a:ext cx="233362" cy="439738"/>
            <a:chOff x="5062" y="2295"/>
            <a:chExt cx="177" cy="279"/>
          </a:xfrm>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1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2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2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grpSp>
      <p:sp>
        <p:nvSpPr>
          <p:cNvPr id="2259" name="Freeform 307"/>
          <p:cNvSpPr>
            <a:spLocks/>
          </p:cNvSpPr>
          <p:nvPr>
            <p:custDataLst>
              <p:tags r:id="rId210"/>
            </p:custDataLst>
          </p:nvPr>
        </p:nvSpPr>
        <p:spPr bwMode="auto">
          <a:xfrm>
            <a:off x="8804275" y="3879851"/>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0" name="Freeform 308"/>
          <p:cNvSpPr>
            <a:spLocks/>
          </p:cNvSpPr>
          <p:nvPr>
            <p:custDataLst>
              <p:tags r:id="rId211"/>
            </p:custDataLst>
          </p:nvPr>
        </p:nvSpPr>
        <p:spPr bwMode="auto">
          <a:xfrm>
            <a:off x="8880476"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1" name="Freeform 309"/>
          <p:cNvSpPr>
            <a:spLocks/>
          </p:cNvSpPr>
          <p:nvPr>
            <p:custDataLst>
              <p:tags r:id="rId212"/>
            </p:custDataLst>
          </p:nvPr>
        </p:nvSpPr>
        <p:spPr bwMode="auto">
          <a:xfrm>
            <a:off x="8928101"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2" name="Freeform 310"/>
          <p:cNvSpPr>
            <a:spLocks/>
          </p:cNvSpPr>
          <p:nvPr>
            <p:custDataLst>
              <p:tags r:id="rId213"/>
            </p:custDataLst>
          </p:nvPr>
        </p:nvSpPr>
        <p:spPr bwMode="auto">
          <a:xfrm>
            <a:off x="8912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3" name="Freeform 311"/>
          <p:cNvSpPr>
            <a:spLocks/>
          </p:cNvSpPr>
          <p:nvPr>
            <p:custDataLst>
              <p:tags r:id="rId214"/>
            </p:custDataLst>
          </p:nvPr>
        </p:nvSpPr>
        <p:spPr bwMode="auto">
          <a:xfrm>
            <a:off x="8737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4" name="Freeform 312"/>
          <p:cNvSpPr>
            <a:spLocks/>
          </p:cNvSpPr>
          <p:nvPr>
            <p:custDataLst>
              <p:tags r:id="rId215"/>
            </p:custDataLst>
          </p:nvPr>
        </p:nvSpPr>
        <p:spPr bwMode="auto">
          <a:xfrm>
            <a:off x="8664576" y="3700464"/>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5" name="Freeform 313"/>
          <p:cNvSpPr>
            <a:spLocks/>
          </p:cNvSpPr>
          <p:nvPr>
            <p:custDataLst>
              <p:tags r:id="rId216"/>
            </p:custDataLst>
          </p:nvPr>
        </p:nvSpPr>
        <p:spPr bwMode="auto">
          <a:xfrm>
            <a:off x="8672513" y="3886201"/>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6" name="Freeform 314"/>
          <p:cNvSpPr>
            <a:spLocks/>
          </p:cNvSpPr>
          <p:nvPr>
            <p:custDataLst>
              <p:tags r:id="rId217"/>
            </p:custDataLst>
          </p:nvPr>
        </p:nvSpPr>
        <p:spPr bwMode="auto">
          <a:xfrm>
            <a:off x="8785226"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7" name="Freeform 315"/>
          <p:cNvSpPr>
            <a:spLocks/>
          </p:cNvSpPr>
          <p:nvPr>
            <p:custDataLst>
              <p:tags r:id="rId218"/>
            </p:custDataLst>
          </p:nvPr>
        </p:nvSpPr>
        <p:spPr bwMode="auto">
          <a:xfrm>
            <a:off x="8645525" y="3700464"/>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8" name="Freeform 316"/>
          <p:cNvSpPr>
            <a:spLocks/>
          </p:cNvSpPr>
          <p:nvPr>
            <p:custDataLst>
              <p:tags r:id="rId219"/>
            </p:custDataLst>
          </p:nvPr>
        </p:nvSpPr>
        <p:spPr bwMode="auto">
          <a:xfrm>
            <a:off x="8689976"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69" name="Freeform 317"/>
          <p:cNvSpPr>
            <a:spLocks/>
          </p:cNvSpPr>
          <p:nvPr>
            <p:custDataLst>
              <p:tags r:id="rId220"/>
            </p:custDataLst>
          </p:nvPr>
        </p:nvSpPr>
        <p:spPr bwMode="auto">
          <a:xfrm>
            <a:off x="8491539" y="3951289"/>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0" name="Freeform 318"/>
          <p:cNvSpPr>
            <a:spLocks/>
          </p:cNvSpPr>
          <p:nvPr>
            <p:custDataLst>
              <p:tags r:id="rId221"/>
            </p:custDataLst>
          </p:nvPr>
        </p:nvSpPr>
        <p:spPr bwMode="auto">
          <a:xfrm>
            <a:off x="8589964" y="3989389"/>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1" name="Freeform 319"/>
          <p:cNvSpPr>
            <a:spLocks/>
          </p:cNvSpPr>
          <p:nvPr>
            <p:custDataLst>
              <p:tags r:id="rId222"/>
            </p:custDataLst>
          </p:nvPr>
        </p:nvSpPr>
        <p:spPr bwMode="auto">
          <a:xfrm>
            <a:off x="8423276" y="3921126"/>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2" name="Freeform 320"/>
          <p:cNvSpPr>
            <a:spLocks/>
          </p:cNvSpPr>
          <p:nvPr>
            <p:custDataLst>
              <p:tags r:id="rId223"/>
            </p:custDataLst>
          </p:nvPr>
        </p:nvSpPr>
        <p:spPr bwMode="auto">
          <a:xfrm>
            <a:off x="8467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3" name="Freeform 321"/>
          <p:cNvSpPr>
            <a:spLocks/>
          </p:cNvSpPr>
          <p:nvPr>
            <p:custDataLst>
              <p:tags r:id="rId224"/>
            </p:custDataLst>
          </p:nvPr>
        </p:nvSpPr>
        <p:spPr bwMode="auto">
          <a:xfrm>
            <a:off x="8520113" y="3916364"/>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4" name="Freeform 322"/>
          <p:cNvSpPr>
            <a:spLocks/>
          </p:cNvSpPr>
          <p:nvPr>
            <p:custDataLst>
              <p:tags r:id="rId225"/>
            </p:custDataLst>
          </p:nvPr>
        </p:nvSpPr>
        <p:spPr bwMode="auto">
          <a:xfrm>
            <a:off x="8572500" y="3921126"/>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5" name="Freeform 323"/>
          <p:cNvSpPr>
            <a:spLocks/>
          </p:cNvSpPr>
          <p:nvPr>
            <p:custDataLst>
              <p:tags r:id="rId226"/>
            </p:custDataLst>
          </p:nvPr>
        </p:nvSpPr>
        <p:spPr bwMode="auto">
          <a:xfrm>
            <a:off x="8645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6" name="Freeform 324"/>
          <p:cNvSpPr>
            <a:spLocks/>
          </p:cNvSpPr>
          <p:nvPr>
            <p:custDataLst>
              <p:tags r:id="rId227"/>
            </p:custDataLst>
          </p:nvPr>
        </p:nvSpPr>
        <p:spPr bwMode="auto">
          <a:xfrm>
            <a:off x="8220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7" name="Freeform 325"/>
          <p:cNvSpPr>
            <a:spLocks/>
          </p:cNvSpPr>
          <p:nvPr>
            <p:custDataLst>
              <p:tags r:id="rId228"/>
            </p:custDataLst>
          </p:nvPr>
        </p:nvSpPr>
        <p:spPr bwMode="auto">
          <a:xfrm>
            <a:off x="8166101" y="3700464"/>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8" name="Freeform 326"/>
          <p:cNvSpPr>
            <a:spLocks/>
          </p:cNvSpPr>
          <p:nvPr>
            <p:custDataLst>
              <p:tags r:id="rId229"/>
            </p:custDataLst>
          </p:nvPr>
        </p:nvSpPr>
        <p:spPr bwMode="auto">
          <a:xfrm>
            <a:off x="8001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79" name="Line 327" descr="Horizontal dunkel"/>
          <p:cNvSpPr>
            <a:spLocks noChangeShapeType="1"/>
          </p:cNvSpPr>
          <p:nvPr>
            <p:custDataLst>
              <p:tags r:id="rId230"/>
            </p:custDataLst>
          </p:nvPr>
        </p:nvSpPr>
        <p:spPr bwMode="auto">
          <a:xfrm>
            <a:off x="8026401"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0" name="Freeform 328"/>
          <p:cNvSpPr>
            <a:spLocks/>
          </p:cNvSpPr>
          <p:nvPr>
            <p:custDataLst>
              <p:tags r:id="rId231"/>
            </p:custDataLst>
          </p:nvPr>
        </p:nvSpPr>
        <p:spPr bwMode="auto">
          <a:xfrm>
            <a:off x="8023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1" name="Freeform 329"/>
          <p:cNvSpPr>
            <a:spLocks/>
          </p:cNvSpPr>
          <p:nvPr>
            <p:custDataLst>
              <p:tags r:id="rId232"/>
            </p:custDataLst>
          </p:nvPr>
        </p:nvSpPr>
        <p:spPr bwMode="auto">
          <a:xfrm>
            <a:off x="7924801"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2" name="Freeform 330"/>
          <p:cNvSpPr>
            <a:spLocks/>
          </p:cNvSpPr>
          <p:nvPr>
            <p:custDataLst>
              <p:tags r:id="rId233"/>
            </p:custDataLst>
          </p:nvPr>
        </p:nvSpPr>
        <p:spPr bwMode="auto">
          <a:xfrm>
            <a:off x="8453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3" name="Freeform 331"/>
          <p:cNvSpPr>
            <a:spLocks/>
          </p:cNvSpPr>
          <p:nvPr>
            <p:custDataLst>
              <p:tags r:id="rId234"/>
            </p:custDataLst>
          </p:nvPr>
        </p:nvSpPr>
        <p:spPr bwMode="auto">
          <a:xfrm>
            <a:off x="8969376" y="3886201"/>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4" name="Freeform 332"/>
          <p:cNvSpPr>
            <a:spLocks/>
          </p:cNvSpPr>
          <p:nvPr>
            <p:custDataLst>
              <p:tags r:id="rId235"/>
            </p:custDataLst>
          </p:nvPr>
        </p:nvSpPr>
        <p:spPr bwMode="auto">
          <a:xfrm>
            <a:off x="7907339"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5" name="Freeform 333"/>
          <p:cNvSpPr>
            <a:spLocks/>
          </p:cNvSpPr>
          <p:nvPr>
            <p:custDataLst>
              <p:tags r:id="rId236"/>
            </p:custDataLst>
          </p:nvPr>
        </p:nvSpPr>
        <p:spPr bwMode="auto">
          <a:xfrm>
            <a:off x="8248650" y="3517901"/>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6" name="Freeform 334"/>
          <p:cNvSpPr>
            <a:spLocks/>
          </p:cNvSpPr>
          <p:nvPr>
            <p:custDataLst>
              <p:tags r:id="rId237"/>
            </p:custDataLst>
          </p:nvPr>
        </p:nvSpPr>
        <p:spPr bwMode="auto">
          <a:xfrm>
            <a:off x="8604251"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7" name="Freeform 335"/>
          <p:cNvSpPr>
            <a:spLocks/>
          </p:cNvSpPr>
          <p:nvPr>
            <p:custDataLst>
              <p:tags r:id="rId238"/>
            </p:custDataLst>
          </p:nvPr>
        </p:nvSpPr>
        <p:spPr bwMode="auto">
          <a:xfrm>
            <a:off x="8720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8" name="Freeform 336"/>
          <p:cNvSpPr>
            <a:spLocks/>
          </p:cNvSpPr>
          <p:nvPr>
            <p:custDataLst>
              <p:tags r:id="rId239"/>
            </p:custDataLst>
          </p:nvPr>
        </p:nvSpPr>
        <p:spPr bwMode="auto">
          <a:xfrm>
            <a:off x="8732839"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89" name="Freeform 337"/>
          <p:cNvSpPr>
            <a:spLocks/>
          </p:cNvSpPr>
          <p:nvPr>
            <p:custDataLst>
              <p:tags r:id="rId240"/>
            </p:custDataLst>
          </p:nvPr>
        </p:nvSpPr>
        <p:spPr bwMode="auto">
          <a:xfrm>
            <a:off x="8809039"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0" name="Freeform 338"/>
          <p:cNvSpPr>
            <a:spLocks/>
          </p:cNvSpPr>
          <p:nvPr>
            <p:custDataLst>
              <p:tags r:id="rId241"/>
            </p:custDataLst>
          </p:nvPr>
        </p:nvSpPr>
        <p:spPr bwMode="auto">
          <a:xfrm>
            <a:off x="8497889"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1" name="Freeform 339"/>
          <p:cNvSpPr>
            <a:spLocks/>
          </p:cNvSpPr>
          <p:nvPr>
            <p:custDataLst>
              <p:tags r:id="rId242"/>
            </p:custDataLst>
          </p:nvPr>
        </p:nvSpPr>
        <p:spPr bwMode="auto">
          <a:xfrm>
            <a:off x="8162926"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2" name="Freeform 340"/>
          <p:cNvSpPr>
            <a:spLocks/>
          </p:cNvSpPr>
          <p:nvPr>
            <p:custDataLst>
              <p:tags r:id="rId243"/>
            </p:custDataLst>
          </p:nvPr>
        </p:nvSpPr>
        <p:spPr bwMode="auto">
          <a:xfrm>
            <a:off x="8843963" y="3695701"/>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3" name="Freeform 341"/>
          <p:cNvSpPr>
            <a:spLocks/>
          </p:cNvSpPr>
          <p:nvPr>
            <p:custDataLst>
              <p:tags r:id="rId244"/>
            </p:custDataLst>
          </p:nvPr>
        </p:nvSpPr>
        <p:spPr bwMode="auto">
          <a:xfrm>
            <a:off x="7375526" y="2527301"/>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94" name="Freeform 342"/>
          <p:cNvSpPr>
            <a:spLocks/>
          </p:cNvSpPr>
          <p:nvPr>
            <p:custDataLst>
              <p:tags r:id="rId245"/>
            </p:custDataLst>
          </p:nvPr>
        </p:nvSpPr>
        <p:spPr bwMode="auto">
          <a:xfrm>
            <a:off x="5832476"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5" name="Freeform 343"/>
          <p:cNvSpPr>
            <a:spLocks/>
          </p:cNvSpPr>
          <p:nvPr>
            <p:custDataLst>
              <p:tags r:id="rId246"/>
            </p:custDataLst>
          </p:nvPr>
        </p:nvSpPr>
        <p:spPr bwMode="auto">
          <a:xfrm>
            <a:off x="5895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6" name="Freeform 344"/>
          <p:cNvSpPr>
            <a:spLocks/>
          </p:cNvSpPr>
          <p:nvPr>
            <p:custDataLst>
              <p:tags r:id="rId247"/>
            </p:custDataLst>
          </p:nvPr>
        </p:nvSpPr>
        <p:spPr bwMode="auto">
          <a:xfrm>
            <a:off x="5995989" y="1792289"/>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7" name="Freeform 345"/>
          <p:cNvSpPr>
            <a:spLocks/>
          </p:cNvSpPr>
          <p:nvPr>
            <p:custDataLst>
              <p:tags r:id="rId248"/>
            </p:custDataLst>
          </p:nvPr>
        </p:nvSpPr>
        <p:spPr bwMode="auto">
          <a:xfrm>
            <a:off x="6008689" y="2139951"/>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298" name="Freeform 346"/>
          <p:cNvSpPr>
            <a:spLocks/>
          </p:cNvSpPr>
          <p:nvPr>
            <p:custDataLst>
              <p:tags r:id="rId249"/>
            </p:custDataLst>
          </p:nvPr>
        </p:nvSpPr>
        <p:spPr bwMode="auto">
          <a:xfrm>
            <a:off x="4008439" y="3178176"/>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299" name="Freeform 347"/>
          <p:cNvSpPr>
            <a:spLocks/>
          </p:cNvSpPr>
          <p:nvPr>
            <p:custDataLst>
              <p:tags r:id="rId250"/>
            </p:custDataLst>
          </p:nvPr>
        </p:nvSpPr>
        <p:spPr bwMode="auto">
          <a:xfrm>
            <a:off x="6113464" y="2132014"/>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0" name="Freeform 348"/>
          <p:cNvSpPr>
            <a:spLocks/>
          </p:cNvSpPr>
          <p:nvPr>
            <p:custDataLst>
              <p:tags r:id="rId251"/>
            </p:custDataLst>
          </p:nvPr>
        </p:nvSpPr>
        <p:spPr bwMode="auto">
          <a:xfrm>
            <a:off x="6030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01" name="Freeform 349"/>
          <p:cNvSpPr>
            <a:spLocks/>
          </p:cNvSpPr>
          <p:nvPr>
            <p:custDataLst>
              <p:tags r:id="rId252"/>
            </p:custDataLst>
          </p:nvPr>
        </p:nvSpPr>
        <p:spPr bwMode="auto">
          <a:xfrm>
            <a:off x="6542089"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2" name="Freeform 350"/>
          <p:cNvSpPr>
            <a:spLocks/>
          </p:cNvSpPr>
          <p:nvPr>
            <p:custDataLst>
              <p:tags r:id="rId253"/>
            </p:custDataLst>
          </p:nvPr>
        </p:nvSpPr>
        <p:spPr bwMode="auto">
          <a:xfrm>
            <a:off x="7085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3" name="Freeform 351"/>
          <p:cNvSpPr>
            <a:spLocks/>
          </p:cNvSpPr>
          <p:nvPr>
            <p:custDataLst>
              <p:tags r:id="rId254"/>
            </p:custDataLst>
          </p:nvPr>
        </p:nvSpPr>
        <p:spPr bwMode="auto">
          <a:xfrm>
            <a:off x="7134226"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4" name="Freeform 352"/>
          <p:cNvSpPr>
            <a:spLocks/>
          </p:cNvSpPr>
          <p:nvPr>
            <p:custDataLst>
              <p:tags r:id="rId255"/>
            </p:custDataLst>
          </p:nvPr>
        </p:nvSpPr>
        <p:spPr bwMode="auto">
          <a:xfrm>
            <a:off x="6740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5" name="Freeform 353"/>
          <p:cNvSpPr>
            <a:spLocks/>
          </p:cNvSpPr>
          <p:nvPr>
            <p:custDataLst>
              <p:tags r:id="rId256"/>
            </p:custDataLst>
          </p:nvPr>
        </p:nvSpPr>
        <p:spPr bwMode="auto">
          <a:xfrm>
            <a:off x="5949950" y="2203451"/>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06" name="Freeform 354"/>
          <p:cNvSpPr>
            <a:spLocks/>
          </p:cNvSpPr>
          <p:nvPr>
            <p:custDataLst>
              <p:tags r:id="rId257"/>
            </p:custDataLst>
          </p:nvPr>
        </p:nvSpPr>
        <p:spPr bwMode="auto">
          <a:xfrm>
            <a:off x="5997576" y="2311401"/>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07" name="Freeform 355"/>
          <p:cNvSpPr>
            <a:spLocks/>
          </p:cNvSpPr>
          <p:nvPr>
            <p:custDataLst>
              <p:tags r:id="rId258"/>
            </p:custDataLst>
          </p:nvPr>
        </p:nvSpPr>
        <p:spPr bwMode="auto">
          <a:xfrm>
            <a:off x="6081713" y="2935289"/>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8" name="Freeform 356"/>
          <p:cNvSpPr>
            <a:spLocks/>
          </p:cNvSpPr>
          <p:nvPr>
            <p:custDataLst>
              <p:tags r:id="rId259"/>
            </p:custDataLst>
          </p:nvPr>
        </p:nvSpPr>
        <p:spPr bwMode="auto">
          <a:xfrm>
            <a:off x="6565901"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09" name="Freeform 357"/>
          <p:cNvSpPr>
            <a:spLocks/>
          </p:cNvSpPr>
          <p:nvPr>
            <p:custDataLst>
              <p:tags r:id="rId260"/>
            </p:custDataLst>
          </p:nvPr>
        </p:nvSpPr>
        <p:spPr bwMode="auto">
          <a:xfrm>
            <a:off x="6573838" y="3262314"/>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10" name="Freeform 358"/>
          <p:cNvSpPr>
            <a:spLocks/>
          </p:cNvSpPr>
          <p:nvPr>
            <p:custDataLst>
              <p:tags r:id="rId261"/>
            </p:custDataLst>
          </p:nvPr>
        </p:nvSpPr>
        <p:spPr bwMode="auto">
          <a:xfrm>
            <a:off x="6372225" y="3173414"/>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311" name="Line 359"/>
          <p:cNvSpPr>
            <a:spLocks noChangeShapeType="1"/>
          </p:cNvSpPr>
          <p:nvPr>
            <p:custDataLst>
              <p:tags r:id="rId262"/>
            </p:custDataLst>
          </p:nvPr>
        </p:nvSpPr>
        <p:spPr bwMode="auto">
          <a:xfrm flipH="1">
            <a:off x="3232151"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312" name="Freeform 360"/>
          <p:cNvSpPr>
            <a:spLocks/>
          </p:cNvSpPr>
          <p:nvPr>
            <p:custDataLst>
              <p:tags r:id="rId263"/>
            </p:custDataLst>
          </p:nvPr>
        </p:nvSpPr>
        <p:spPr bwMode="auto">
          <a:xfrm>
            <a:off x="3232150" y="3700464"/>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13" name="Freeform 361"/>
          <p:cNvSpPr>
            <a:spLocks/>
          </p:cNvSpPr>
          <p:nvPr>
            <p:custDataLst>
              <p:tags r:id="rId264"/>
            </p:custDataLst>
          </p:nvPr>
        </p:nvSpPr>
        <p:spPr bwMode="auto">
          <a:xfrm>
            <a:off x="3240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314" name="Group 362"/>
          <p:cNvGrpSpPr>
            <a:grpSpLocks/>
          </p:cNvGrpSpPr>
          <p:nvPr>
            <p:custDataLst>
              <p:tags r:id="rId265"/>
            </p:custDataLst>
          </p:nvPr>
        </p:nvGrpSpPr>
        <p:grpSpPr bwMode="auto">
          <a:xfrm>
            <a:off x="3232151" y="3622676"/>
            <a:ext cx="417513" cy="201613"/>
            <a:chOff x="912" y="2626"/>
            <a:chExt cx="311" cy="127"/>
          </a:xfrm>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315" name="Freeform 366"/>
          <p:cNvSpPr>
            <a:spLocks/>
          </p:cNvSpPr>
          <p:nvPr>
            <p:custDataLst>
              <p:tags r:id="rId266"/>
            </p:custDataLst>
          </p:nvPr>
        </p:nvSpPr>
        <p:spPr bwMode="auto">
          <a:xfrm>
            <a:off x="6880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16" name="Freeform 367"/>
          <p:cNvSpPr>
            <a:spLocks/>
          </p:cNvSpPr>
          <p:nvPr>
            <p:custDataLst>
              <p:tags r:id="rId267"/>
            </p:custDataLst>
          </p:nvPr>
        </p:nvSpPr>
        <p:spPr bwMode="auto">
          <a:xfrm>
            <a:off x="6851651"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grpSp>
        <p:nvGrpSpPr>
          <p:cNvPr id="2317" name="Group 368"/>
          <p:cNvGrpSpPr>
            <a:grpSpLocks/>
          </p:cNvGrpSpPr>
          <p:nvPr>
            <p:custDataLst>
              <p:tags r:id="rId268"/>
            </p:custDataLst>
          </p:nvPr>
        </p:nvGrpSpPr>
        <p:grpSpPr bwMode="auto">
          <a:xfrm>
            <a:off x="6692901" y="3859214"/>
            <a:ext cx="168275" cy="103187"/>
            <a:chOff x="3481" y="2773"/>
            <a:chExt cx="125" cy="65"/>
          </a:xfrm>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ZA">
                <a:solidFill>
                  <a:srgbClr val="000000"/>
                </a:solidFill>
              </a:endParaRPr>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sp>
        <p:nvSpPr>
          <p:cNvPr id="2318" name="Freeform 380"/>
          <p:cNvSpPr>
            <a:spLocks/>
          </p:cNvSpPr>
          <p:nvPr>
            <p:custDataLst>
              <p:tags r:id="rId269"/>
            </p:custDataLst>
          </p:nvPr>
        </p:nvSpPr>
        <p:spPr bwMode="auto">
          <a:xfrm>
            <a:off x="5821364" y="3851276"/>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FFC000"/>
          </a:solidFill>
          <a:ln w="9525" cmpd="sng">
            <a:solidFill>
              <a:srgbClr val="FFFFFF"/>
            </a:solidFill>
            <a:prstDash val="solid"/>
            <a:round/>
            <a:headEnd/>
            <a:tailEnd/>
          </a:ln>
        </p:spPr>
        <p:txBody>
          <a:bodyPr/>
          <a:lstStyle/>
          <a:p>
            <a:endParaRPr lang="en-ZA">
              <a:solidFill>
                <a:srgbClr val="000000"/>
              </a:solidFill>
            </a:endParaRPr>
          </a:p>
        </p:txBody>
      </p:sp>
      <p:sp>
        <p:nvSpPr>
          <p:cNvPr id="2319" name="Freeform 381"/>
          <p:cNvSpPr>
            <a:spLocks/>
          </p:cNvSpPr>
          <p:nvPr>
            <p:custDataLst>
              <p:tags r:id="rId270"/>
            </p:custDataLst>
          </p:nvPr>
        </p:nvSpPr>
        <p:spPr bwMode="auto">
          <a:xfrm>
            <a:off x="5832476" y="3824289"/>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20" name="Freeform 382"/>
          <p:cNvSpPr>
            <a:spLocks/>
          </p:cNvSpPr>
          <p:nvPr>
            <p:custDataLst>
              <p:tags r:id="rId271"/>
            </p:custDataLst>
          </p:nvPr>
        </p:nvSpPr>
        <p:spPr bwMode="auto">
          <a:xfrm>
            <a:off x="5934076"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FFC000"/>
          </a:solidFill>
          <a:ln w="9525" cap="flat" cmpd="sng">
            <a:solidFill>
              <a:srgbClr val="FFFFFF"/>
            </a:solidFill>
            <a:prstDash val="solid"/>
            <a:round/>
            <a:headEnd type="none" w="med" len="med"/>
            <a:tailEnd type="none" w="med" len="med"/>
          </a:ln>
          <a:effectLst/>
        </p:spPr>
        <p:txBody>
          <a:bodyPr/>
          <a:lstStyle/>
          <a:p>
            <a:endParaRPr lang="en-ZA">
              <a:solidFill>
                <a:srgbClr val="000000"/>
              </a:solidFill>
            </a:endParaRPr>
          </a:p>
        </p:txBody>
      </p:sp>
      <p:sp>
        <p:nvSpPr>
          <p:cNvPr id="2321" name="Freeform 383"/>
          <p:cNvSpPr>
            <a:spLocks/>
          </p:cNvSpPr>
          <p:nvPr>
            <p:custDataLst>
              <p:tags r:id="rId272"/>
            </p:custDataLst>
          </p:nvPr>
        </p:nvSpPr>
        <p:spPr bwMode="auto">
          <a:xfrm>
            <a:off x="6081713" y="2935289"/>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chemeClr val="accent2"/>
          </a:solidFill>
          <a:ln w="9525" cmpd="sng">
            <a:solidFill>
              <a:srgbClr val="FFFFFF"/>
            </a:solidFill>
            <a:prstDash val="solid"/>
            <a:round/>
            <a:headEnd/>
            <a:tailEnd/>
          </a:ln>
        </p:spPr>
        <p:txBody>
          <a:bodyPr/>
          <a:lstStyle/>
          <a:p>
            <a:endParaRPr lang="en-ZA">
              <a:solidFill>
                <a:srgbClr val="000000"/>
              </a:solidFill>
            </a:endParaRPr>
          </a:p>
        </p:txBody>
      </p:sp>
      <p:grpSp>
        <p:nvGrpSpPr>
          <p:cNvPr id="2322" name="Group 384"/>
          <p:cNvGrpSpPr>
            <a:grpSpLocks/>
          </p:cNvGrpSpPr>
          <p:nvPr>
            <p:custDataLst>
              <p:tags r:id="rId273"/>
            </p:custDataLst>
          </p:nvPr>
        </p:nvGrpSpPr>
        <p:grpSpPr bwMode="auto">
          <a:xfrm>
            <a:off x="4865688" y="3136900"/>
            <a:ext cx="80962" cy="82550"/>
            <a:chOff x="2352" y="2343"/>
            <a:chExt cx="65" cy="53"/>
          </a:xfrm>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grpSp>
        <p:nvGrpSpPr>
          <p:cNvPr id="2323" name="Group 391"/>
          <p:cNvGrpSpPr>
            <a:grpSpLocks/>
          </p:cNvGrpSpPr>
          <p:nvPr>
            <p:custDataLst>
              <p:tags r:id="rId274"/>
            </p:custDataLst>
          </p:nvPr>
        </p:nvGrpSpPr>
        <p:grpSpPr bwMode="auto">
          <a:xfrm>
            <a:off x="2711451" y="1196976"/>
            <a:ext cx="1897063" cy="1133475"/>
            <a:chOff x="527" y="1110"/>
            <a:chExt cx="1410" cy="709"/>
          </a:xfrm>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324" name="Freeform 434"/>
          <p:cNvSpPr>
            <a:spLocks/>
          </p:cNvSpPr>
          <p:nvPr>
            <p:custDataLst>
              <p:tags r:id="rId275"/>
            </p:custDataLst>
          </p:nvPr>
        </p:nvSpPr>
        <p:spPr bwMode="auto">
          <a:xfrm>
            <a:off x="6281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chemeClr val="accent2"/>
          </a:solidFill>
          <a:ln w="9525" cmpd="sng">
            <a:solidFill>
              <a:srgbClr val="FFFFFF"/>
            </a:solidFill>
            <a:prstDash val="solid"/>
            <a:round/>
            <a:headEnd/>
            <a:tailEnd/>
          </a:ln>
        </p:spPr>
        <p:txBody>
          <a:bodyPr/>
          <a:lstStyle/>
          <a:p>
            <a:endParaRPr lang="en-ZA">
              <a:solidFill>
                <a:srgbClr val="000000"/>
              </a:solidFill>
            </a:endParaRPr>
          </a:p>
        </p:txBody>
      </p:sp>
      <p:sp>
        <p:nvSpPr>
          <p:cNvPr id="2325" name="Freeform 435"/>
          <p:cNvSpPr>
            <a:spLocks/>
          </p:cNvSpPr>
          <p:nvPr>
            <p:custDataLst>
              <p:tags r:id="rId276"/>
            </p:custDataLst>
          </p:nvPr>
        </p:nvSpPr>
        <p:spPr bwMode="auto">
          <a:xfrm>
            <a:off x="6388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26" name="Freeform 436"/>
          <p:cNvSpPr>
            <a:spLocks/>
          </p:cNvSpPr>
          <p:nvPr>
            <p:custDataLst>
              <p:tags r:id="rId277"/>
            </p:custDataLst>
          </p:nvPr>
        </p:nvSpPr>
        <p:spPr bwMode="auto">
          <a:xfrm>
            <a:off x="5878514"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27" name="Freeform 437"/>
          <p:cNvSpPr>
            <a:spLocks/>
          </p:cNvSpPr>
          <p:nvPr>
            <p:custDataLst>
              <p:tags r:id="rId278"/>
            </p:custDataLst>
          </p:nvPr>
        </p:nvSpPr>
        <p:spPr bwMode="auto">
          <a:xfrm>
            <a:off x="5554664"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nvGrpSpPr>
          <p:cNvPr id="2328" name="Group 438"/>
          <p:cNvGrpSpPr>
            <a:grpSpLocks/>
          </p:cNvGrpSpPr>
          <p:nvPr>
            <p:custDataLst>
              <p:tags r:id="rId279"/>
            </p:custDataLst>
          </p:nvPr>
        </p:nvGrpSpPr>
        <p:grpSpPr bwMode="auto">
          <a:xfrm>
            <a:off x="3854451" y="4371976"/>
            <a:ext cx="384175" cy="1031875"/>
            <a:chOff x="1589" y="3126"/>
            <a:chExt cx="290" cy="657"/>
          </a:xfrm>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329" name="Freeform 442"/>
          <p:cNvSpPr>
            <a:spLocks/>
          </p:cNvSpPr>
          <p:nvPr>
            <p:custDataLst>
              <p:tags r:id="rId280"/>
            </p:custDataLst>
          </p:nvPr>
        </p:nvSpPr>
        <p:spPr bwMode="auto">
          <a:xfrm>
            <a:off x="6564314"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30" name="Freeform 443"/>
          <p:cNvSpPr>
            <a:spLocks/>
          </p:cNvSpPr>
          <p:nvPr>
            <p:custDataLst>
              <p:tags r:id="rId281"/>
            </p:custDataLst>
          </p:nvPr>
        </p:nvSpPr>
        <p:spPr bwMode="auto">
          <a:xfrm>
            <a:off x="6030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31" name="Freeform 444"/>
          <p:cNvSpPr>
            <a:spLocks/>
          </p:cNvSpPr>
          <p:nvPr>
            <p:custDataLst>
              <p:tags r:id="rId282"/>
            </p:custDataLst>
          </p:nvPr>
        </p:nvSpPr>
        <p:spPr bwMode="auto">
          <a:xfrm>
            <a:off x="5888038" y="2228851"/>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32" name="Freeform 445"/>
          <p:cNvSpPr>
            <a:spLocks/>
          </p:cNvSpPr>
          <p:nvPr>
            <p:custDataLst>
              <p:tags r:id="rId283"/>
            </p:custDataLst>
          </p:nvPr>
        </p:nvSpPr>
        <p:spPr bwMode="auto">
          <a:xfrm>
            <a:off x="4252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33" name="Freeform 446"/>
          <p:cNvSpPr>
            <a:spLocks/>
          </p:cNvSpPr>
          <p:nvPr>
            <p:custDataLst>
              <p:tags r:id="rId284"/>
            </p:custDataLst>
          </p:nvPr>
        </p:nvSpPr>
        <p:spPr bwMode="auto">
          <a:xfrm>
            <a:off x="6046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34" name="Freeform 447"/>
          <p:cNvSpPr>
            <a:spLocks/>
          </p:cNvSpPr>
          <p:nvPr>
            <p:custDataLst>
              <p:tags r:id="rId285"/>
            </p:custDataLst>
          </p:nvPr>
        </p:nvSpPr>
        <p:spPr bwMode="auto">
          <a:xfrm>
            <a:off x="5402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35" name="Freeform 448"/>
          <p:cNvSpPr>
            <a:spLocks/>
          </p:cNvSpPr>
          <p:nvPr>
            <p:custDataLst>
              <p:tags r:id="rId286"/>
            </p:custDataLst>
          </p:nvPr>
        </p:nvSpPr>
        <p:spPr bwMode="auto">
          <a:xfrm>
            <a:off x="5749926"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36" name="Freeform 449"/>
          <p:cNvSpPr>
            <a:spLocks/>
          </p:cNvSpPr>
          <p:nvPr>
            <p:custDataLst>
              <p:tags r:id="rId287"/>
            </p:custDataLst>
          </p:nvPr>
        </p:nvSpPr>
        <p:spPr bwMode="auto">
          <a:xfrm>
            <a:off x="8201026"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37" name="Freeform 450"/>
          <p:cNvSpPr>
            <a:spLocks/>
          </p:cNvSpPr>
          <p:nvPr>
            <p:custDataLst>
              <p:tags r:id="rId288"/>
            </p:custDataLst>
          </p:nvPr>
        </p:nvSpPr>
        <p:spPr bwMode="auto">
          <a:xfrm>
            <a:off x="3556000" y="3281364"/>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38" name="Freeform 451"/>
          <p:cNvSpPr>
            <a:spLocks/>
          </p:cNvSpPr>
          <p:nvPr>
            <p:custDataLst>
              <p:tags r:id="rId289"/>
            </p:custDataLst>
          </p:nvPr>
        </p:nvSpPr>
        <p:spPr bwMode="auto">
          <a:xfrm>
            <a:off x="5808664"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39" name="Freeform 452"/>
          <p:cNvSpPr>
            <a:spLocks/>
          </p:cNvSpPr>
          <p:nvPr>
            <p:custDataLst>
              <p:tags r:id="rId290"/>
            </p:custDataLst>
          </p:nvPr>
        </p:nvSpPr>
        <p:spPr bwMode="auto">
          <a:xfrm>
            <a:off x="5840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40" name="Freeform 453"/>
          <p:cNvSpPr>
            <a:spLocks/>
          </p:cNvSpPr>
          <p:nvPr>
            <p:custDataLst>
              <p:tags r:id="rId291"/>
            </p:custDataLst>
          </p:nvPr>
        </p:nvSpPr>
        <p:spPr bwMode="auto">
          <a:xfrm>
            <a:off x="5791201"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41" name="Freeform 454"/>
          <p:cNvSpPr>
            <a:spLocks/>
          </p:cNvSpPr>
          <p:nvPr>
            <p:custDataLst>
              <p:tags r:id="rId292"/>
            </p:custDataLst>
          </p:nvPr>
        </p:nvSpPr>
        <p:spPr bwMode="auto">
          <a:xfrm>
            <a:off x="5754688" y="1906589"/>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42" name="Freeform 455"/>
          <p:cNvSpPr>
            <a:spLocks/>
          </p:cNvSpPr>
          <p:nvPr>
            <p:custDataLst>
              <p:tags r:id="rId293"/>
            </p:custDataLst>
          </p:nvPr>
        </p:nvSpPr>
        <p:spPr bwMode="auto">
          <a:xfrm>
            <a:off x="5726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43" name="Freeform 456"/>
          <p:cNvSpPr>
            <a:spLocks/>
          </p:cNvSpPr>
          <p:nvPr>
            <p:custDataLst>
              <p:tags r:id="rId294"/>
            </p:custDataLst>
          </p:nvPr>
        </p:nvSpPr>
        <p:spPr bwMode="auto">
          <a:xfrm>
            <a:off x="5695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44" name="Freeform 457"/>
          <p:cNvSpPr>
            <a:spLocks/>
          </p:cNvSpPr>
          <p:nvPr>
            <p:custDataLst>
              <p:tags r:id="rId295"/>
            </p:custDataLst>
          </p:nvPr>
        </p:nvSpPr>
        <p:spPr bwMode="auto">
          <a:xfrm>
            <a:off x="6127750" y="2662239"/>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7030A0"/>
          </a:solidFill>
          <a:ln w="9525" cap="flat" cmpd="sng">
            <a:solidFill>
              <a:srgbClr val="FFFFFF"/>
            </a:solidFill>
            <a:prstDash val="solid"/>
            <a:round/>
            <a:headEnd type="none" w="med" len="med"/>
            <a:tailEnd type="none" w="med" len="med"/>
          </a:ln>
          <a:effectLst/>
        </p:spPr>
        <p:txBody>
          <a:bodyPr/>
          <a:lstStyle/>
          <a:p>
            <a:endParaRPr lang="en-ZA">
              <a:solidFill>
                <a:srgbClr val="000000"/>
              </a:solidFill>
            </a:endParaRPr>
          </a:p>
        </p:txBody>
      </p:sp>
      <p:sp>
        <p:nvSpPr>
          <p:cNvPr id="2345" name="Freeform 458"/>
          <p:cNvSpPr>
            <a:spLocks/>
          </p:cNvSpPr>
          <p:nvPr>
            <p:custDataLst>
              <p:tags r:id="rId296"/>
            </p:custDataLst>
          </p:nvPr>
        </p:nvSpPr>
        <p:spPr bwMode="auto">
          <a:xfrm>
            <a:off x="5722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46" name="Freeform 459"/>
          <p:cNvSpPr>
            <a:spLocks/>
          </p:cNvSpPr>
          <p:nvPr>
            <p:custDataLst>
              <p:tags r:id="rId297"/>
            </p:custDataLst>
          </p:nvPr>
        </p:nvSpPr>
        <p:spPr bwMode="auto">
          <a:xfrm>
            <a:off x="5362576"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47" name="Freeform 460"/>
          <p:cNvSpPr>
            <a:spLocks/>
          </p:cNvSpPr>
          <p:nvPr>
            <p:custDataLst>
              <p:tags r:id="rId298"/>
            </p:custDataLst>
          </p:nvPr>
        </p:nvSpPr>
        <p:spPr bwMode="auto">
          <a:xfrm>
            <a:off x="6443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48" name="Freeform 461"/>
          <p:cNvSpPr>
            <a:spLocks/>
          </p:cNvSpPr>
          <p:nvPr>
            <p:custDataLst>
              <p:tags r:id="rId299"/>
            </p:custDataLst>
          </p:nvPr>
        </p:nvSpPr>
        <p:spPr bwMode="auto">
          <a:xfrm>
            <a:off x="5992814"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49" name="Freeform 462"/>
          <p:cNvSpPr>
            <a:spLocks/>
          </p:cNvSpPr>
          <p:nvPr>
            <p:custDataLst>
              <p:tags r:id="rId300"/>
            </p:custDataLst>
          </p:nvPr>
        </p:nvSpPr>
        <p:spPr bwMode="auto">
          <a:xfrm>
            <a:off x="6076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50" name="Freeform 463"/>
          <p:cNvSpPr>
            <a:spLocks/>
          </p:cNvSpPr>
          <p:nvPr>
            <p:custDataLst>
              <p:tags r:id="rId301"/>
            </p:custDataLst>
          </p:nvPr>
        </p:nvSpPr>
        <p:spPr bwMode="auto">
          <a:xfrm>
            <a:off x="5156201"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51" name="Freeform 464"/>
          <p:cNvSpPr>
            <a:spLocks/>
          </p:cNvSpPr>
          <p:nvPr>
            <p:custDataLst>
              <p:tags r:id="rId302"/>
            </p:custDataLst>
          </p:nvPr>
        </p:nvSpPr>
        <p:spPr bwMode="auto">
          <a:xfrm>
            <a:off x="7200900" y="2530476"/>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52" name="Freeform 465"/>
          <p:cNvSpPr>
            <a:spLocks/>
          </p:cNvSpPr>
          <p:nvPr>
            <p:custDataLst>
              <p:tags r:id="rId303"/>
            </p:custDataLst>
          </p:nvPr>
        </p:nvSpPr>
        <p:spPr bwMode="auto">
          <a:xfrm>
            <a:off x="5322888" y="3325814"/>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53" name="Freeform 466"/>
          <p:cNvSpPr>
            <a:spLocks/>
          </p:cNvSpPr>
          <p:nvPr>
            <p:custDataLst>
              <p:tags r:id="rId304"/>
            </p:custDataLst>
          </p:nvPr>
        </p:nvSpPr>
        <p:spPr bwMode="auto">
          <a:xfrm>
            <a:off x="6391275" y="3521076"/>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accent2"/>
          </a:solidFill>
          <a:ln w="9525" cmpd="sng">
            <a:solidFill>
              <a:srgbClr val="FFFFFF"/>
            </a:solidFill>
            <a:prstDash val="solid"/>
            <a:round/>
            <a:headEnd/>
            <a:tailEnd/>
          </a:ln>
        </p:spPr>
        <p:txBody>
          <a:bodyPr/>
          <a:lstStyle/>
          <a:p>
            <a:endParaRPr lang="en-ZA">
              <a:solidFill>
                <a:srgbClr val="000000"/>
              </a:solidFill>
            </a:endParaRPr>
          </a:p>
        </p:txBody>
      </p:sp>
      <p:sp>
        <p:nvSpPr>
          <p:cNvPr id="2354" name="Freeform 467"/>
          <p:cNvSpPr>
            <a:spLocks/>
          </p:cNvSpPr>
          <p:nvPr>
            <p:custDataLst>
              <p:tags r:id="rId305"/>
            </p:custDataLst>
          </p:nvPr>
        </p:nvSpPr>
        <p:spPr bwMode="auto">
          <a:xfrm>
            <a:off x="6373813" y="2606676"/>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55" name="Freeform 468"/>
          <p:cNvSpPr>
            <a:spLocks/>
          </p:cNvSpPr>
          <p:nvPr>
            <p:custDataLst>
              <p:tags r:id="rId306"/>
            </p:custDataLst>
          </p:nvPr>
        </p:nvSpPr>
        <p:spPr bwMode="auto">
          <a:xfrm>
            <a:off x="6672264"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56" name="Freeform 469"/>
          <p:cNvSpPr>
            <a:spLocks/>
          </p:cNvSpPr>
          <p:nvPr>
            <p:custDataLst>
              <p:tags r:id="rId307"/>
            </p:custDataLst>
          </p:nvPr>
        </p:nvSpPr>
        <p:spPr bwMode="auto">
          <a:xfrm>
            <a:off x="5959476" y="1844676"/>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57" name="Freeform 470"/>
          <p:cNvSpPr>
            <a:spLocks/>
          </p:cNvSpPr>
          <p:nvPr>
            <p:custDataLst>
              <p:tags r:id="rId308"/>
            </p:custDataLst>
          </p:nvPr>
        </p:nvSpPr>
        <p:spPr bwMode="auto">
          <a:xfrm>
            <a:off x="6370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58" name="Freeform 471"/>
          <p:cNvSpPr>
            <a:spLocks/>
          </p:cNvSpPr>
          <p:nvPr>
            <p:custDataLst>
              <p:tags r:id="rId309"/>
            </p:custDataLst>
          </p:nvPr>
        </p:nvSpPr>
        <p:spPr bwMode="auto">
          <a:xfrm>
            <a:off x="6186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FFC000"/>
          </a:solidFill>
          <a:ln w="9525" cmpd="sng">
            <a:solidFill>
              <a:srgbClr val="FFFFFF"/>
            </a:solidFill>
            <a:prstDash val="solid"/>
            <a:round/>
            <a:headEnd/>
            <a:tailEnd/>
          </a:ln>
        </p:spPr>
        <p:txBody>
          <a:bodyPr/>
          <a:lstStyle/>
          <a:p>
            <a:endParaRPr lang="en-ZA">
              <a:solidFill>
                <a:srgbClr val="000000"/>
              </a:solidFill>
            </a:endParaRPr>
          </a:p>
        </p:txBody>
      </p:sp>
      <p:sp>
        <p:nvSpPr>
          <p:cNvPr id="2359" name="Freeform 472"/>
          <p:cNvSpPr>
            <a:spLocks/>
          </p:cNvSpPr>
          <p:nvPr>
            <p:custDataLst>
              <p:tags r:id="rId310"/>
            </p:custDataLst>
          </p:nvPr>
        </p:nvSpPr>
        <p:spPr bwMode="auto">
          <a:xfrm>
            <a:off x="5957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60" name="Freeform 473"/>
          <p:cNvSpPr>
            <a:spLocks/>
          </p:cNvSpPr>
          <p:nvPr>
            <p:custDataLst>
              <p:tags r:id="rId311"/>
            </p:custDataLst>
          </p:nvPr>
        </p:nvSpPr>
        <p:spPr bwMode="auto">
          <a:xfrm>
            <a:off x="5664200" y="2078039"/>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61" name="Freeform 474"/>
          <p:cNvSpPr>
            <a:spLocks/>
          </p:cNvSpPr>
          <p:nvPr>
            <p:custDataLst>
              <p:tags r:id="rId312"/>
            </p:custDataLst>
          </p:nvPr>
        </p:nvSpPr>
        <p:spPr bwMode="auto">
          <a:xfrm>
            <a:off x="6361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362" name="Freeform 475"/>
          <p:cNvSpPr>
            <a:spLocks/>
          </p:cNvSpPr>
          <p:nvPr>
            <p:custDataLst>
              <p:tags r:id="rId313"/>
            </p:custDataLst>
          </p:nvPr>
        </p:nvSpPr>
        <p:spPr bwMode="auto">
          <a:xfrm>
            <a:off x="5853114"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63" name="Freeform 476"/>
          <p:cNvSpPr>
            <a:spLocks/>
          </p:cNvSpPr>
          <p:nvPr>
            <p:custDataLst>
              <p:tags r:id="rId314"/>
            </p:custDataLst>
          </p:nvPr>
        </p:nvSpPr>
        <p:spPr bwMode="auto">
          <a:xfrm>
            <a:off x="6172201" y="4154489"/>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364" name="Freeform 477"/>
          <p:cNvSpPr>
            <a:spLocks/>
          </p:cNvSpPr>
          <p:nvPr>
            <p:custDataLst>
              <p:tags r:id="rId315"/>
            </p:custDataLst>
          </p:nvPr>
        </p:nvSpPr>
        <p:spPr bwMode="auto">
          <a:xfrm>
            <a:off x="6084889"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7030A0"/>
          </a:solidFill>
          <a:ln w="9525" cmpd="sng">
            <a:solidFill>
              <a:srgbClr val="FFFFFF"/>
            </a:solidFill>
            <a:prstDash val="solid"/>
            <a:round/>
            <a:headEnd/>
            <a:tailEnd/>
          </a:ln>
        </p:spPr>
        <p:txBody>
          <a:bodyPr/>
          <a:lstStyle/>
          <a:p>
            <a:endParaRPr lang="en-ZA">
              <a:solidFill>
                <a:srgbClr val="000000"/>
              </a:solidFill>
            </a:endParaRPr>
          </a:p>
        </p:txBody>
      </p:sp>
      <p:sp>
        <p:nvSpPr>
          <p:cNvPr id="2365" name="Freeform 478"/>
          <p:cNvSpPr>
            <a:spLocks/>
          </p:cNvSpPr>
          <p:nvPr>
            <p:custDataLst>
              <p:tags r:id="rId316"/>
            </p:custDataLst>
          </p:nvPr>
        </p:nvSpPr>
        <p:spPr bwMode="auto">
          <a:xfrm>
            <a:off x="5821364"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FFC000"/>
          </a:solidFill>
          <a:ln w="9525" cmpd="sng">
            <a:solidFill>
              <a:srgbClr val="FFFFFF"/>
            </a:solidFill>
            <a:prstDash val="solid"/>
            <a:round/>
            <a:headEnd/>
            <a:tailEnd/>
          </a:ln>
        </p:spPr>
        <p:txBody>
          <a:bodyPr/>
          <a:lstStyle/>
          <a:p>
            <a:endParaRPr lang="en-ZA">
              <a:solidFill>
                <a:srgbClr val="000000"/>
              </a:solidFill>
            </a:endParaRPr>
          </a:p>
        </p:txBody>
      </p:sp>
      <p:sp>
        <p:nvSpPr>
          <p:cNvPr id="2366" name="Freeform 479"/>
          <p:cNvSpPr>
            <a:spLocks/>
          </p:cNvSpPr>
          <p:nvPr>
            <p:custDataLst>
              <p:tags r:id="rId317"/>
            </p:custDataLst>
          </p:nvPr>
        </p:nvSpPr>
        <p:spPr bwMode="auto">
          <a:xfrm>
            <a:off x="5100639"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367" name="Freeform 480"/>
          <p:cNvSpPr>
            <a:spLocks/>
          </p:cNvSpPr>
          <p:nvPr>
            <p:custDataLst>
              <p:tags r:id="rId318"/>
            </p:custDataLst>
          </p:nvPr>
        </p:nvSpPr>
        <p:spPr bwMode="auto">
          <a:xfrm>
            <a:off x="6273801" y="3695701"/>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chemeClr val="accent2"/>
          </a:solidFill>
          <a:ln w="9525" cmpd="sng">
            <a:solidFill>
              <a:srgbClr val="FFFFFF"/>
            </a:solidFill>
            <a:prstDash val="solid"/>
            <a:round/>
            <a:headEnd/>
            <a:tailEnd/>
          </a:ln>
        </p:spPr>
        <p:txBody>
          <a:bodyPr/>
          <a:lstStyle/>
          <a:p>
            <a:endParaRPr lang="en-ZA">
              <a:solidFill>
                <a:srgbClr val="000000"/>
              </a:solidFill>
            </a:endParaRPr>
          </a:p>
        </p:txBody>
      </p:sp>
      <p:sp>
        <p:nvSpPr>
          <p:cNvPr id="2368" name="Freeform 481"/>
          <p:cNvSpPr>
            <a:spLocks/>
          </p:cNvSpPr>
          <p:nvPr>
            <p:custDataLst>
              <p:tags r:id="rId319"/>
            </p:custDataLst>
          </p:nvPr>
        </p:nvSpPr>
        <p:spPr bwMode="auto">
          <a:xfrm>
            <a:off x="8837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69" name="Freeform 482"/>
          <p:cNvSpPr>
            <a:spLocks/>
          </p:cNvSpPr>
          <p:nvPr>
            <p:custDataLst>
              <p:tags r:id="rId320"/>
            </p:custDataLst>
          </p:nvPr>
        </p:nvSpPr>
        <p:spPr bwMode="auto">
          <a:xfrm>
            <a:off x="8696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0" name="Freeform 483"/>
          <p:cNvSpPr>
            <a:spLocks/>
          </p:cNvSpPr>
          <p:nvPr>
            <p:custDataLst>
              <p:tags r:id="rId321"/>
            </p:custDataLst>
          </p:nvPr>
        </p:nvSpPr>
        <p:spPr bwMode="auto">
          <a:xfrm>
            <a:off x="8666164"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1" name="Freeform 484"/>
          <p:cNvSpPr>
            <a:spLocks/>
          </p:cNvSpPr>
          <p:nvPr>
            <p:custDataLst>
              <p:tags r:id="rId322"/>
            </p:custDataLst>
          </p:nvPr>
        </p:nvSpPr>
        <p:spPr bwMode="auto">
          <a:xfrm>
            <a:off x="8612189" y="2579689"/>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2" name="Freeform 485"/>
          <p:cNvSpPr>
            <a:spLocks/>
          </p:cNvSpPr>
          <p:nvPr>
            <p:custDataLst>
              <p:tags r:id="rId323"/>
            </p:custDataLst>
          </p:nvPr>
        </p:nvSpPr>
        <p:spPr bwMode="auto">
          <a:xfrm>
            <a:off x="8628063" y="2341564"/>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3" name="Freeform 486"/>
          <p:cNvSpPr>
            <a:spLocks/>
          </p:cNvSpPr>
          <p:nvPr>
            <p:custDataLst>
              <p:tags r:id="rId324"/>
            </p:custDataLst>
          </p:nvPr>
        </p:nvSpPr>
        <p:spPr bwMode="auto">
          <a:xfrm>
            <a:off x="6211888" y="1231901"/>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4" name="Freeform 487"/>
          <p:cNvSpPr>
            <a:spLocks/>
          </p:cNvSpPr>
          <p:nvPr>
            <p:custDataLst>
              <p:tags r:id="rId325"/>
            </p:custDataLst>
          </p:nvPr>
        </p:nvSpPr>
        <p:spPr bwMode="auto">
          <a:xfrm>
            <a:off x="6354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5" name="Freeform 488"/>
          <p:cNvSpPr>
            <a:spLocks/>
          </p:cNvSpPr>
          <p:nvPr>
            <p:custDataLst>
              <p:tags r:id="rId326"/>
            </p:custDataLst>
          </p:nvPr>
        </p:nvSpPr>
        <p:spPr bwMode="auto">
          <a:xfrm>
            <a:off x="6391276"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6" name="Freeform 489"/>
          <p:cNvSpPr>
            <a:spLocks/>
          </p:cNvSpPr>
          <p:nvPr>
            <p:custDataLst>
              <p:tags r:id="rId327"/>
            </p:custDataLst>
          </p:nvPr>
        </p:nvSpPr>
        <p:spPr bwMode="auto">
          <a:xfrm>
            <a:off x="6924676"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7" name="Freeform 490"/>
          <p:cNvSpPr>
            <a:spLocks/>
          </p:cNvSpPr>
          <p:nvPr>
            <p:custDataLst>
              <p:tags r:id="rId328"/>
            </p:custDataLst>
          </p:nvPr>
        </p:nvSpPr>
        <p:spPr bwMode="auto">
          <a:xfrm>
            <a:off x="6834189"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8" name="Freeform 491"/>
          <p:cNvSpPr>
            <a:spLocks/>
          </p:cNvSpPr>
          <p:nvPr>
            <p:custDataLst>
              <p:tags r:id="rId329"/>
            </p:custDataLst>
          </p:nvPr>
        </p:nvSpPr>
        <p:spPr bwMode="auto">
          <a:xfrm>
            <a:off x="6856414" y="1225551"/>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79" name="Freeform 492"/>
          <p:cNvSpPr>
            <a:spLocks/>
          </p:cNvSpPr>
          <p:nvPr>
            <p:custDataLst>
              <p:tags r:id="rId330"/>
            </p:custDataLst>
          </p:nvPr>
        </p:nvSpPr>
        <p:spPr bwMode="auto">
          <a:xfrm>
            <a:off x="7000876"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0" name="Freeform 493"/>
          <p:cNvSpPr>
            <a:spLocks/>
          </p:cNvSpPr>
          <p:nvPr>
            <p:custDataLst>
              <p:tags r:id="rId331"/>
            </p:custDataLst>
          </p:nvPr>
        </p:nvSpPr>
        <p:spPr bwMode="auto">
          <a:xfrm>
            <a:off x="7054851" y="1225551"/>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1" name="Freeform 494"/>
          <p:cNvSpPr>
            <a:spLocks/>
          </p:cNvSpPr>
          <p:nvPr>
            <p:custDataLst>
              <p:tags r:id="rId332"/>
            </p:custDataLst>
          </p:nvPr>
        </p:nvSpPr>
        <p:spPr bwMode="auto">
          <a:xfrm>
            <a:off x="7115175" y="1250951"/>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2" name="Freeform 495"/>
          <p:cNvSpPr>
            <a:spLocks/>
          </p:cNvSpPr>
          <p:nvPr>
            <p:custDataLst>
              <p:tags r:id="rId333"/>
            </p:custDataLst>
          </p:nvPr>
        </p:nvSpPr>
        <p:spPr bwMode="auto">
          <a:xfrm>
            <a:off x="7232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3" name="Freeform 496"/>
          <p:cNvSpPr>
            <a:spLocks/>
          </p:cNvSpPr>
          <p:nvPr>
            <p:custDataLst>
              <p:tags r:id="rId334"/>
            </p:custDataLst>
          </p:nvPr>
        </p:nvSpPr>
        <p:spPr bwMode="auto">
          <a:xfrm>
            <a:off x="7759701"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4" name="Freeform 497"/>
          <p:cNvSpPr>
            <a:spLocks/>
          </p:cNvSpPr>
          <p:nvPr>
            <p:custDataLst>
              <p:tags r:id="rId335"/>
            </p:custDataLst>
          </p:nvPr>
        </p:nvSpPr>
        <p:spPr bwMode="auto">
          <a:xfrm>
            <a:off x="7826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5" name="Freeform 498"/>
          <p:cNvSpPr>
            <a:spLocks/>
          </p:cNvSpPr>
          <p:nvPr>
            <p:custDataLst>
              <p:tags r:id="rId336"/>
            </p:custDataLst>
          </p:nvPr>
        </p:nvSpPr>
        <p:spPr bwMode="auto">
          <a:xfrm>
            <a:off x="7856539"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6" name="Freeform 499"/>
          <p:cNvSpPr>
            <a:spLocks/>
          </p:cNvSpPr>
          <p:nvPr>
            <p:custDataLst>
              <p:tags r:id="rId337"/>
            </p:custDataLst>
          </p:nvPr>
        </p:nvSpPr>
        <p:spPr bwMode="auto">
          <a:xfrm>
            <a:off x="7627938" y="1392239"/>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7" name="Freeform 500"/>
          <p:cNvSpPr>
            <a:spLocks/>
          </p:cNvSpPr>
          <p:nvPr>
            <p:custDataLst>
              <p:tags r:id="rId338"/>
            </p:custDataLst>
          </p:nvPr>
        </p:nvSpPr>
        <p:spPr bwMode="auto">
          <a:xfrm>
            <a:off x="7927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8" name="Freeform 501"/>
          <p:cNvSpPr>
            <a:spLocks/>
          </p:cNvSpPr>
          <p:nvPr>
            <p:custDataLst>
              <p:tags r:id="rId339"/>
            </p:custDataLst>
          </p:nvPr>
        </p:nvSpPr>
        <p:spPr bwMode="auto">
          <a:xfrm>
            <a:off x="8088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89" name="Freeform 502"/>
          <p:cNvSpPr>
            <a:spLocks/>
          </p:cNvSpPr>
          <p:nvPr>
            <p:custDataLst>
              <p:tags r:id="rId340"/>
            </p:custDataLst>
          </p:nvPr>
        </p:nvSpPr>
        <p:spPr bwMode="auto">
          <a:xfrm>
            <a:off x="8048625" y="1389064"/>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0" name="Freeform 503"/>
          <p:cNvSpPr>
            <a:spLocks/>
          </p:cNvSpPr>
          <p:nvPr>
            <p:custDataLst>
              <p:tags r:id="rId341"/>
            </p:custDataLst>
          </p:nvPr>
        </p:nvSpPr>
        <p:spPr bwMode="auto">
          <a:xfrm>
            <a:off x="8027989" y="1385889"/>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1" name="Line 504"/>
          <p:cNvSpPr>
            <a:spLocks noChangeShapeType="1"/>
          </p:cNvSpPr>
          <p:nvPr>
            <p:custDataLst>
              <p:tags r:id="rId342"/>
            </p:custDataLst>
          </p:nvPr>
        </p:nvSpPr>
        <p:spPr bwMode="auto">
          <a:xfrm flipV="1">
            <a:off x="8029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2" name="Freeform 505"/>
          <p:cNvSpPr>
            <a:spLocks/>
          </p:cNvSpPr>
          <p:nvPr>
            <p:custDataLst>
              <p:tags r:id="rId343"/>
            </p:custDataLst>
          </p:nvPr>
        </p:nvSpPr>
        <p:spPr bwMode="auto">
          <a:xfrm>
            <a:off x="7199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3" name="Freeform 506"/>
          <p:cNvSpPr>
            <a:spLocks/>
          </p:cNvSpPr>
          <p:nvPr>
            <p:custDataLst>
              <p:tags r:id="rId344"/>
            </p:custDataLst>
          </p:nvPr>
        </p:nvSpPr>
        <p:spPr bwMode="auto">
          <a:xfrm>
            <a:off x="7948614"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4" name="Freeform 507"/>
          <p:cNvSpPr>
            <a:spLocks/>
          </p:cNvSpPr>
          <p:nvPr>
            <p:custDataLst>
              <p:tags r:id="rId345"/>
            </p:custDataLst>
          </p:nvPr>
        </p:nvSpPr>
        <p:spPr bwMode="auto">
          <a:xfrm>
            <a:off x="7902576"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5" name="Freeform 508"/>
          <p:cNvSpPr>
            <a:spLocks/>
          </p:cNvSpPr>
          <p:nvPr>
            <p:custDataLst>
              <p:tags r:id="rId346"/>
            </p:custDataLst>
          </p:nvPr>
        </p:nvSpPr>
        <p:spPr bwMode="auto">
          <a:xfrm>
            <a:off x="8402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6" name="Freeform 509"/>
          <p:cNvSpPr>
            <a:spLocks/>
          </p:cNvSpPr>
          <p:nvPr>
            <p:custDataLst>
              <p:tags r:id="rId347"/>
            </p:custDataLst>
          </p:nvPr>
        </p:nvSpPr>
        <p:spPr bwMode="auto">
          <a:xfrm>
            <a:off x="8696326" y="1439864"/>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7" name="Freeform 510"/>
          <p:cNvSpPr>
            <a:spLocks/>
          </p:cNvSpPr>
          <p:nvPr>
            <p:custDataLst>
              <p:tags r:id="rId348"/>
            </p:custDataLst>
          </p:nvPr>
        </p:nvSpPr>
        <p:spPr bwMode="auto">
          <a:xfrm>
            <a:off x="8832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8" name="Freeform 511"/>
          <p:cNvSpPr>
            <a:spLocks/>
          </p:cNvSpPr>
          <p:nvPr>
            <p:custDataLst>
              <p:tags r:id="rId349"/>
            </p:custDataLst>
          </p:nvPr>
        </p:nvSpPr>
        <p:spPr bwMode="auto">
          <a:xfrm>
            <a:off x="8982076" y="1905001"/>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399" name="Freeform 512"/>
          <p:cNvSpPr>
            <a:spLocks/>
          </p:cNvSpPr>
          <p:nvPr>
            <p:custDataLst>
              <p:tags r:id="rId350"/>
            </p:custDataLst>
          </p:nvPr>
        </p:nvSpPr>
        <p:spPr bwMode="auto">
          <a:xfrm>
            <a:off x="9032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0" name="Freeform 513"/>
          <p:cNvSpPr>
            <a:spLocks/>
          </p:cNvSpPr>
          <p:nvPr>
            <p:custDataLst>
              <p:tags r:id="rId351"/>
            </p:custDataLst>
          </p:nvPr>
        </p:nvSpPr>
        <p:spPr bwMode="auto">
          <a:xfrm>
            <a:off x="8897939"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1" name="Freeform 514"/>
          <p:cNvSpPr>
            <a:spLocks/>
          </p:cNvSpPr>
          <p:nvPr>
            <p:custDataLst>
              <p:tags r:id="rId352"/>
            </p:custDataLst>
          </p:nvPr>
        </p:nvSpPr>
        <p:spPr bwMode="auto">
          <a:xfrm>
            <a:off x="8909051" y="2076451"/>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2" name="Freeform 515"/>
          <p:cNvSpPr>
            <a:spLocks/>
          </p:cNvSpPr>
          <p:nvPr>
            <p:custDataLst>
              <p:tags r:id="rId353"/>
            </p:custDataLst>
          </p:nvPr>
        </p:nvSpPr>
        <p:spPr bwMode="auto">
          <a:xfrm>
            <a:off x="8896351" y="2159001"/>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3" name="Freeform 516"/>
          <p:cNvSpPr>
            <a:spLocks/>
          </p:cNvSpPr>
          <p:nvPr>
            <p:custDataLst>
              <p:tags r:id="rId354"/>
            </p:custDataLst>
          </p:nvPr>
        </p:nvSpPr>
        <p:spPr bwMode="auto">
          <a:xfrm>
            <a:off x="8874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4" name="Freeform 517"/>
          <p:cNvSpPr>
            <a:spLocks/>
          </p:cNvSpPr>
          <p:nvPr>
            <p:custDataLst>
              <p:tags r:id="rId355"/>
            </p:custDataLst>
          </p:nvPr>
        </p:nvSpPr>
        <p:spPr bwMode="auto">
          <a:xfrm>
            <a:off x="8874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5" name="Freeform 518"/>
          <p:cNvSpPr>
            <a:spLocks/>
          </p:cNvSpPr>
          <p:nvPr>
            <p:custDataLst>
              <p:tags r:id="rId356"/>
            </p:custDataLst>
          </p:nvPr>
        </p:nvSpPr>
        <p:spPr bwMode="auto">
          <a:xfrm>
            <a:off x="8628063" y="1781176"/>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6" name="Freeform 519"/>
          <p:cNvSpPr>
            <a:spLocks/>
          </p:cNvSpPr>
          <p:nvPr>
            <p:custDataLst>
              <p:tags r:id="rId357"/>
            </p:custDataLst>
          </p:nvPr>
        </p:nvSpPr>
        <p:spPr bwMode="auto">
          <a:xfrm>
            <a:off x="5943601"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7" name="Freeform 520"/>
          <p:cNvSpPr>
            <a:spLocks/>
          </p:cNvSpPr>
          <p:nvPr>
            <p:custDataLst>
              <p:tags r:id="rId358"/>
            </p:custDataLst>
          </p:nvPr>
        </p:nvSpPr>
        <p:spPr bwMode="auto">
          <a:xfrm>
            <a:off x="6392863" y="1512889"/>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8" name="Freeform 521"/>
          <p:cNvSpPr>
            <a:spLocks/>
          </p:cNvSpPr>
          <p:nvPr>
            <p:custDataLst>
              <p:tags r:id="rId359"/>
            </p:custDataLst>
          </p:nvPr>
        </p:nvSpPr>
        <p:spPr bwMode="auto">
          <a:xfrm>
            <a:off x="6427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09" name="Freeform 522"/>
          <p:cNvSpPr>
            <a:spLocks/>
          </p:cNvSpPr>
          <p:nvPr>
            <p:custDataLst>
              <p:tags r:id="rId360"/>
            </p:custDataLst>
          </p:nvPr>
        </p:nvSpPr>
        <p:spPr bwMode="auto">
          <a:xfrm>
            <a:off x="6219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0" name="Freeform 523"/>
          <p:cNvSpPr>
            <a:spLocks/>
          </p:cNvSpPr>
          <p:nvPr>
            <p:custDataLst>
              <p:tags r:id="rId361"/>
            </p:custDataLst>
          </p:nvPr>
        </p:nvSpPr>
        <p:spPr bwMode="auto">
          <a:xfrm>
            <a:off x="8524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nvGrpSpPr>
          <p:cNvPr id="2411" name="Group 524"/>
          <p:cNvGrpSpPr>
            <a:grpSpLocks/>
          </p:cNvGrpSpPr>
          <p:nvPr>
            <p:custDataLst>
              <p:tags r:id="rId362"/>
            </p:custDataLst>
          </p:nvPr>
        </p:nvGrpSpPr>
        <p:grpSpPr bwMode="auto">
          <a:xfrm>
            <a:off x="7315201" y="1889126"/>
            <a:ext cx="671513" cy="384175"/>
            <a:chOff x="4115" y="1551"/>
            <a:chExt cx="504" cy="244"/>
          </a:xfrm>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sp>
        <p:nvSpPr>
          <p:cNvPr id="2412" name="Freeform 527"/>
          <p:cNvSpPr>
            <a:spLocks/>
          </p:cNvSpPr>
          <p:nvPr>
            <p:custDataLst>
              <p:tags r:id="rId363"/>
            </p:custDataLst>
          </p:nvPr>
        </p:nvSpPr>
        <p:spPr bwMode="auto">
          <a:xfrm>
            <a:off x="6372226" y="2638426"/>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3" name="Freeform 528"/>
          <p:cNvSpPr>
            <a:spLocks/>
          </p:cNvSpPr>
          <p:nvPr>
            <p:custDataLst>
              <p:tags r:id="rId364"/>
            </p:custDataLst>
          </p:nvPr>
        </p:nvSpPr>
        <p:spPr bwMode="auto">
          <a:xfrm>
            <a:off x="5846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4" name="Freeform 529"/>
          <p:cNvSpPr>
            <a:spLocks/>
          </p:cNvSpPr>
          <p:nvPr>
            <p:custDataLst>
              <p:tags r:id="rId365"/>
            </p:custDataLst>
          </p:nvPr>
        </p:nvSpPr>
        <p:spPr bwMode="auto">
          <a:xfrm>
            <a:off x="5586414"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5" name="Freeform 530"/>
          <p:cNvSpPr>
            <a:spLocks/>
          </p:cNvSpPr>
          <p:nvPr>
            <p:custDataLst>
              <p:tags r:id="rId366"/>
            </p:custDataLst>
          </p:nvPr>
        </p:nvSpPr>
        <p:spPr bwMode="auto">
          <a:xfrm>
            <a:off x="5178426"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6" name="Freeform 531"/>
          <p:cNvSpPr>
            <a:spLocks/>
          </p:cNvSpPr>
          <p:nvPr>
            <p:custDataLst>
              <p:tags r:id="rId367"/>
            </p:custDataLst>
          </p:nvPr>
        </p:nvSpPr>
        <p:spPr bwMode="auto">
          <a:xfrm>
            <a:off x="5119688" y="2757489"/>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7" name="Freeform 532"/>
          <p:cNvSpPr>
            <a:spLocks/>
          </p:cNvSpPr>
          <p:nvPr>
            <p:custDataLst>
              <p:tags r:id="rId368"/>
            </p:custDataLst>
          </p:nvPr>
        </p:nvSpPr>
        <p:spPr bwMode="auto">
          <a:xfrm>
            <a:off x="5094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18" name="Freeform 533"/>
          <p:cNvSpPr>
            <a:spLocks/>
          </p:cNvSpPr>
          <p:nvPr>
            <p:custDataLst>
              <p:tags r:id="rId369"/>
            </p:custDataLst>
          </p:nvPr>
        </p:nvSpPr>
        <p:spPr bwMode="auto">
          <a:xfrm>
            <a:off x="6365876"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19" name="Freeform 534"/>
          <p:cNvSpPr>
            <a:spLocks/>
          </p:cNvSpPr>
          <p:nvPr>
            <p:custDataLst>
              <p:tags r:id="rId370"/>
            </p:custDataLst>
          </p:nvPr>
        </p:nvSpPr>
        <p:spPr bwMode="auto">
          <a:xfrm>
            <a:off x="8459788" y="2860676"/>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grpSp>
        <p:nvGrpSpPr>
          <p:cNvPr id="2420" name="Group 535"/>
          <p:cNvGrpSpPr>
            <a:grpSpLocks/>
          </p:cNvGrpSpPr>
          <p:nvPr>
            <p:custDataLst>
              <p:tags r:id="rId371"/>
            </p:custDataLst>
          </p:nvPr>
        </p:nvGrpSpPr>
        <p:grpSpPr bwMode="auto">
          <a:xfrm>
            <a:off x="6107113" y="2328863"/>
            <a:ext cx="482600" cy="201612"/>
            <a:chOff x="3289" y="1830"/>
            <a:chExt cx="363" cy="128"/>
          </a:xfrm>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grpSp>
      <p:sp>
        <p:nvSpPr>
          <p:cNvPr id="2421" name="Freeform 541"/>
          <p:cNvSpPr>
            <a:spLocks/>
          </p:cNvSpPr>
          <p:nvPr>
            <p:custDataLst>
              <p:tags r:id="rId372"/>
            </p:custDataLst>
          </p:nvPr>
        </p:nvSpPr>
        <p:spPr bwMode="auto">
          <a:xfrm>
            <a:off x="4095751" y="3481389"/>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22" name="Freeform 542"/>
          <p:cNvSpPr>
            <a:spLocks/>
          </p:cNvSpPr>
          <p:nvPr>
            <p:custDataLst>
              <p:tags r:id="rId373"/>
            </p:custDataLst>
          </p:nvPr>
        </p:nvSpPr>
        <p:spPr bwMode="auto">
          <a:xfrm>
            <a:off x="8040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23" name="Freeform 543"/>
          <p:cNvSpPr>
            <a:spLocks/>
          </p:cNvSpPr>
          <p:nvPr>
            <p:custDataLst>
              <p:tags r:id="rId374"/>
            </p:custDataLst>
          </p:nvPr>
        </p:nvSpPr>
        <p:spPr bwMode="auto">
          <a:xfrm>
            <a:off x="8128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24" name="Freeform 544"/>
          <p:cNvSpPr>
            <a:spLocks/>
          </p:cNvSpPr>
          <p:nvPr>
            <p:custDataLst>
              <p:tags r:id="rId375"/>
            </p:custDataLst>
          </p:nvPr>
        </p:nvSpPr>
        <p:spPr bwMode="auto">
          <a:xfrm>
            <a:off x="6819901"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25" name="Freeform 545"/>
          <p:cNvSpPr>
            <a:spLocks/>
          </p:cNvSpPr>
          <p:nvPr>
            <p:custDataLst>
              <p:tags r:id="rId376"/>
            </p:custDataLst>
          </p:nvPr>
        </p:nvSpPr>
        <p:spPr bwMode="auto">
          <a:xfrm>
            <a:off x="5546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ZA">
              <a:solidFill>
                <a:srgbClr val="000000"/>
              </a:solidFill>
            </a:endParaRPr>
          </a:p>
        </p:txBody>
      </p:sp>
      <p:sp>
        <p:nvSpPr>
          <p:cNvPr id="2426" name="Freeform 546"/>
          <p:cNvSpPr>
            <a:spLocks/>
          </p:cNvSpPr>
          <p:nvPr>
            <p:custDataLst>
              <p:tags r:id="rId377"/>
            </p:custDataLst>
          </p:nvPr>
        </p:nvSpPr>
        <p:spPr bwMode="auto">
          <a:xfrm>
            <a:off x="5216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27" name="Freeform 547"/>
          <p:cNvSpPr>
            <a:spLocks/>
          </p:cNvSpPr>
          <p:nvPr>
            <p:custDataLst>
              <p:tags r:id="rId378"/>
            </p:custDataLst>
          </p:nvPr>
        </p:nvSpPr>
        <p:spPr bwMode="auto">
          <a:xfrm>
            <a:off x="5916614" y="1463676"/>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28" name="Freeform 548"/>
          <p:cNvSpPr>
            <a:spLocks/>
          </p:cNvSpPr>
          <p:nvPr>
            <p:custDataLst>
              <p:tags r:id="rId379"/>
            </p:custDataLst>
          </p:nvPr>
        </p:nvSpPr>
        <p:spPr bwMode="auto">
          <a:xfrm>
            <a:off x="6427788" y="1447801"/>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29" name="Freeform 549"/>
          <p:cNvSpPr>
            <a:spLocks/>
          </p:cNvSpPr>
          <p:nvPr>
            <p:custDataLst>
              <p:tags r:id="rId380"/>
            </p:custDataLst>
          </p:nvPr>
        </p:nvSpPr>
        <p:spPr bwMode="auto">
          <a:xfrm>
            <a:off x="6570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2430" name="Freeform 550"/>
          <p:cNvSpPr>
            <a:spLocks/>
          </p:cNvSpPr>
          <p:nvPr>
            <p:custDataLst>
              <p:tags r:id="rId381"/>
            </p:custDataLst>
          </p:nvPr>
        </p:nvSpPr>
        <p:spPr bwMode="auto">
          <a:xfrm>
            <a:off x="6607176"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ZA">
              <a:solidFill>
                <a:srgbClr val="000000"/>
              </a:solidFill>
            </a:endParaRPr>
          </a:p>
        </p:txBody>
      </p:sp>
      <p:sp>
        <p:nvSpPr>
          <p:cNvPr id="4" name="Right Arrow 3"/>
          <p:cNvSpPr/>
          <p:nvPr/>
        </p:nvSpPr>
        <p:spPr>
          <a:xfrm rot="19106228">
            <a:off x="6103000" y="2934613"/>
            <a:ext cx="1791593" cy="85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prstClr val="white"/>
              </a:solidFill>
            </a:endParaRPr>
          </a:p>
        </p:txBody>
      </p:sp>
      <p:sp>
        <p:nvSpPr>
          <p:cNvPr id="5" name="Bent Arrow 4"/>
          <p:cNvSpPr/>
          <p:nvPr/>
        </p:nvSpPr>
        <p:spPr>
          <a:xfrm rot="2849200">
            <a:off x="6807808" y="2567417"/>
            <a:ext cx="189689" cy="1374552"/>
          </a:xfrm>
          <a:prstGeom prst="bentArrow">
            <a:avLst/>
          </a:prstGeom>
          <a:solidFill>
            <a:srgbClr val="F4AA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srgbClr val="000000"/>
              </a:solidFill>
            </a:endParaRPr>
          </a:p>
        </p:txBody>
      </p:sp>
      <p:sp>
        <p:nvSpPr>
          <p:cNvPr id="555" name="Right Arrow 554"/>
          <p:cNvSpPr/>
          <p:nvPr/>
        </p:nvSpPr>
        <p:spPr>
          <a:xfrm rot="11895014">
            <a:off x="3032915" y="3053691"/>
            <a:ext cx="3366379" cy="77140"/>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prstClr val="white"/>
              </a:solidFill>
            </a:endParaRPr>
          </a:p>
        </p:txBody>
      </p:sp>
      <p:sp>
        <p:nvSpPr>
          <p:cNvPr id="557" name="Right Arrow 556"/>
          <p:cNvSpPr/>
          <p:nvPr/>
        </p:nvSpPr>
        <p:spPr>
          <a:xfrm rot="15553425">
            <a:off x="5459061" y="2802532"/>
            <a:ext cx="1455281" cy="5427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srgbClr val="00B050"/>
              </a:solidFill>
            </a:endParaRPr>
          </a:p>
        </p:txBody>
      </p:sp>
      <p:sp>
        <p:nvSpPr>
          <p:cNvPr id="7" name="TextBox 6"/>
          <p:cNvSpPr txBox="1"/>
          <p:nvPr/>
        </p:nvSpPr>
        <p:spPr>
          <a:xfrm>
            <a:off x="2823938" y="2709063"/>
            <a:ext cx="2372645" cy="400110"/>
          </a:xfrm>
          <a:prstGeom prst="rect">
            <a:avLst/>
          </a:prstGeom>
          <a:noFill/>
        </p:spPr>
        <p:txBody>
          <a:bodyPr wrap="square" rtlCol="0">
            <a:spAutoFit/>
          </a:bodyPr>
          <a:lstStyle/>
          <a:p>
            <a:pPr fontAlgn="ctr"/>
            <a:r>
              <a:rPr lang="en-US" sz="1000" b="1" dirty="0">
                <a:solidFill>
                  <a:srgbClr val="002060"/>
                </a:solidFill>
              </a:rPr>
              <a:t>Africa Growth Opportunity Act (AGOA)</a:t>
            </a:r>
          </a:p>
        </p:txBody>
      </p:sp>
      <p:sp>
        <p:nvSpPr>
          <p:cNvPr id="559" name="TextBox 558"/>
          <p:cNvSpPr txBox="1"/>
          <p:nvPr/>
        </p:nvSpPr>
        <p:spPr>
          <a:xfrm rot="10800000" flipV="1">
            <a:off x="6768662" y="3165789"/>
            <a:ext cx="1422837" cy="400110"/>
          </a:xfrm>
          <a:prstGeom prst="rect">
            <a:avLst/>
          </a:prstGeom>
          <a:noFill/>
        </p:spPr>
        <p:txBody>
          <a:bodyPr wrap="square" rtlCol="0">
            <a:spAutoFit/>
          </a:bodyPr>
          <a:lstStyle/>
          <a:p>
            <a:pPr fontAlgn="ctr"/>
            <a:r>
              <a:rPr lang="en-US" sz="1000" b="1" dirty="0">
                <a:solidFill>
                  <a:srgbClr val="002060"/>
                </a:solidFill>
              </a:rPr>
              <a:t>India Africa Free Trade Agreement</a:t>
            </a:r>
          </a:p>
        </p:txBody>
      </p:sp>
      <p:sp>
        <p:nvSpPr>
          <p:cNvPr id="560" name="TextBox 559"/>
          <p:cNvSpPr txBox="1"/>
          <p:nvPr/>
        </p:nvSpPr>
        <p:spPr>
          <a:xfrm rot="19147824">
            <a:off x="6268196" y="2390371"/>
            <a:ext cx="1797603" cy="400110"/>
          </a:xfrm>
          <a:prstGeom prst="rect">
            <a:avLst/>
          </a:prstGeom>
          <a:noFill/>
        </p:spPr>
        <p:txBody>
          <a:bodyPr wrap="square" rtlCol="0">
            <a:spAutoFit/>
          </a:bodyPr>
          <a:lstStyle/>
          <a:p>
            <a:pPr fontAlgn="ctr"/>
            <a:r>
              <a:rPr lang="en-US" sz="1000" b="1" dirty="0">
                <a:solidFill>
                  <a:srgbClr val="002060"/>
                </a:solidFill>
              </a:rPr>
              <a:t>China Africa Free Trade Agreement</a:t>
            </a:r>
          </a:p>
        </p:txBody>
      </p:sp>
      <p:sp>
        <p:nvSpPr>
          <p:cNvPr id="561" name="TextBox 560"/>
          <p:cNvSpPr txBox="1"/>
          <p:nvPr/>
        </p:nvSpPr>
        <p:spPr>
          <a:xfrm>
            <a:off x="5332414" y="2209824"/>
            <a:ext cx="1670050" cy="400110"/>
          </a:xfrm>
          <a:prstGeom prst="rect">
            <a:avLst/>
          </a:prstGeom>
          <a:noFill/>
        </p:spPr>
        <p:txBody>
          <a:bodyPr wrap="square" rtlCol="0">
            <a:spAutoFit/>
          </a:bodyPr>
          <a:lstStyle/>
          <a:p>
            <a:pPr fontAlgn="ctr"/>
            <a:r>
              <a:rPr lang="en-US" sz="1000" b="1" dirty="0">
                <a:solidFill>
                  <a:srgbClr val="002060"/>
                </a:solidFill>
              </a:rPr>
              <a:t>Economic Partnership Agreement (EPA) </a:t>
            </a:r>
          </a:p>
        </p:txBody>
      </p:sp>
      <p:sp>
        <p:nvSpPr>
          <p:cNvPr id="8" name="Rectangle 7"/>
          <p:cNvSpPr/>
          <p:nvPr/>
        </p:nvSpPr>
        <p:spPr>
          <a:xfrm>
            <a:off x="4598986" y="4995498"/>
            <a:ext cx="273050" cy="13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prstClr val="white"/>
              </a:solidFill>
            </a:endParaRPr>
          </a:p>
        </p:txBody>
      </p:sp>
      <p:sp>
        <p:nvSpPr>
          <p:cNvPr id="564" name="Rectangle 563"/>
          <p:cNvSpPr/>
          <p:nvPr/>
        </p:nvSpPr>
        <p:spPr>
          <a:xfrm>
            <a:off x="4599482" y="5193303"/>
            <a:ext cx="273050" cy="13144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prstClr val="white"/>
              </a:solidFill>
            </a:endParaRPr>
          </a:p>
        </p:txBody>
      </p:sp>
      <p:sp>
        <p:nvSpPr>
          <p:cNvPr id="565" name="Rectangle 564"/>
          <p:cNvSpPr/>
          <p:nvPr/>
        </p:nvSpPr>
        <p:spPr>
          <a:xfrm>
            <a:off x="4599482" y="5392621"/>
            <a:ext cx="273050" cy="1314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a:solidFill>
                <a:prstClr val="white"/>
              </a:solidFill>
            </a:endParaRPr>
          </a:p>
        </p:txBody>
      </p:sp>
      <p:sp>
        <p:nvSpPr>
          <p:cNvPr id="9" name="TextBox 8"/>
          <p:cNvSpPr txBox="1"/>
          <p:nvPr/>
        </p:nvSpPr>
        <p:spPr>
          <a:xfrm>
            <a:off x="4887515" y="4965337"/>
            <a:ext cx="2405460" cy="246221"/>
          </a:xfrm>
          <a:prstGeom prst="rect">
            <a:avLst/>
          </a:prstGeom>
          <a:noFill/>
        </p:spPr>
        <p:txBody>
          <a:bodyPr wrap="square" rtlCol="0">
            <a:spAutoFit/>
          </a:bodyPr>
          <a:lstStyle/>
          <a:p>
            <a:r>
              <a:rPr lang="en-ZA" sz="1000" dirty="0">
                <a:solidFill>
                  <a:srgbClr val="002060"/>
                </a:solidFill>
              </a:rPr>
              <a:t>EAC Common Market Protocol)</a:t>
            </a:r>
          </a:p>
        </p:txBody>
      </p:sp>
      <p:sp>
        <p:nvSpPr>
          <p:cNvPr id="567" name="TextBox 566"/>
          <p:cNvSpPr txBox="1"/>
          <p:nvPr/>
        </p:nvSpPr>
        <p:spPr>
          <a:xfrm>
            <a:off x="4887515" y="5159623"/>
            <a:ext cx="2549922" cy="246221"/>
          </a:xfrm>
          <a:prstGeom prst="rect">
            <a:avLst/>
          </a:prstGeom>
          <a:noFill/>
        </p:spPr>
        <p:txBody>
          <a:bodyPr wrap="square" rtlCol="0">
            <a:spAutoFit/>
          </a:bodyPr>
          <a:lstStyle/>
          <a:p>
            <a:r>
              <a:rPr lang="en-ZA" sz="1000" dirty="0">
                <a:solidFill>
                  <a:srgbClr val="002060"/>
                </a:solidFill>
              </a:rPr>
              <a:t>COMESA Free Trade Agreement)</a:t>
            </a:r>
          </a:p>
        </p:txBody>
      </p:sp>
      <p:sp>
        <p:nvSpPr>
          <p:cNvPr id="568" name="TextBox 567"/>
          <p:cNvSpPr txBox="1"/>
          <p:nvPr/>
        </p:nvSpPr>
        <p:spPr>
          <a:xfrm>
            <a:off x="4887515" y="5368562"/>
            <a:ext cx="2266681" cy="246221"/>
          </a:xfrm>
          <a:prstGeom prst="rect">
            <a:avLst/>
          </a:prstGeom>
          <a:noFill/>
        </p:spPr>
        <p:txBody>
          <a:bodyPr wrap="square" rtlCol="0">
            <a:spAutoFit/>
          </a:bodyPr>
          <a:lstStyle/>
          <a:p>
            <a:r>
              <a:rPr lang="en-US" sz="1000" dirty="0">
                <a:solidFill>
                  <a:srgbClr val="002060"/>
                </a:solidFill>
              </a:rPr>
              <a:t>SADC </a:t>
            </a:r>
          </a:p>
        </p:txBody>
      </p:sp>
      <p:sp>
        <p:nvSpPr>
          <p:cNvPr id="3" name="TextBox 2"/>
          <p:cNvSpPr txBox="1"/>
          <p:nvPr/>
        </p:nvSpPr>
        <p:spPr>
          <a:xfrm>
            <a:off x="7734591" y="2440094"/>
            <a:ext cx="682819" cy="338933"/>
          </a:xfrm>
          <a:prstGeom prst="rect">
            <a:avLst/>
          </a:prstGeom>
          <a:noFill/>
        </p:spPr>
        <p:txBody>
          <a:bodyPr wrap="square" lIns="54610" tIns="54610" rIns="54610" bIns="54610" rtlCol="0">
            <a:noAutofit/>
          </a:bodyPr>
          <a:lstStyle/>
          <a:p>
            <a:pPr>
              <a:spcAft>
                <a:spcPts val="600"/>
              </a:spcAft>
            </a:pPr>
            <a:r>
              <a:rPr lang="en-ZA" sz="1500" b="1" dirty="0">
                <a:solidFill>
                  <a:srgbClr val="C00000"/>
                </a:solidFill>
              </a:rPr>
              <a:t>China</a:t>
            </a:r>
          </a:p>
        </p:txBody>
      </p:sp>
      <p:sp>
        <p:nvSpPr>
          <p:cNvPr id="570" name="TextBox 569"/>
          <p:cNvSpPr txBox="1"/>
          <p:nvPr/>
        </p:nvSpPr>
        <p:spPr>
          <a:xfrm>
            <a:off x="2823938" y="2176608"/>
            <a:ext cx="627288" cy="392356"/>
          </a:xfrm>
          <a:prstGeom prst="rect">
            <a:avLst/>
          </a:prstGeom>
          <a:noFill/>
        </p:spPr>
        <p:txBody>
          <a:bodyPr wrap="square" lIns="54610" tIns="54610" rIns="54610" bIns="54610" rtlCol="0">
            <a:noAutofit/>
          </a:bodyPr>
          <a:lstStyle/>
          <a:p>
            <a:pPr>
              <a:spcAft>
                <a:spcPts val="600"/>
              </a:spcAft>
            </a:pPr>
            <a:r>
              <a:rPr lang="en-ZA" sz="1500" b="1" dirty="0">
                <a:solidFill>
                  <a:srgbClr val="C00000"/>
                </a:solidFill>
              </a:rPr>
              <a:t>USA</a:t>
            </a:r>
          </a:p>
        </p:txBody>
      </p:sp>
      <p:sp>
        <p:nvSpPr>
          <p:cNvPr id="571" name="TextBox 570"/>
          <p:cNvSpPr txBox="1"/>
          <p:nvPr/>
        </p:nvSpPr>
        <p:spPr>
          <a:xfrm>
            <a:off x="5923739" y="1792288"/>
            <a:ext cx="391337" cy="392356"/>
          </a:xfrm>
          <a:prstGeom prst="rect">
            <a:avLst/>
          </a:prstGeom>
          <a:noFill/>
        </p:spPr>
        <p:txBody>
          <a:bodyPr wrap="square" lIns="54610" tIns="54610" rIns="54610" bIns="54610" rtlCol="0">
            <a:noAutofit/>
          </a:bodyPr>
          <a:lstStyle/>
          <a:p>
            <a:pPr>
              <a:spcAft>
                <a:spcPts val="600"/>
              </a:spcAft>
            </a:pPr>
            <a:r>
              <a:rPr lang="en-ZA" sz="1500" b="1" dirty="0">
                <a:solidFill>
                  <a:srgbClr val="C00000"/>
                </a:solidFill>
              </a:rPr>
              <a:t>EU</a:t>
            </a:r>
          </a:p>
        </p:txBody>
      </p:sp>
      <p:sp>
        <p:nvSpPr>
          <p:cNvPr id="572" name="Rectangle 571"/>
          <p:cNvSpPr/>
          <p:nvPr/>
        </p:nvSpPr>
        <p:spPr>
          <a:xfrm>
            <a:off x="1332698" y="1460709"/>
            <a:ext cx="1323082" cy="2462213"/>
          </a:xfrm>
          <a:prstGeom prst="rect">
            <a:avLst/>
          </a:prstGeom>
          <a:solidFill>
            <a:srgbClr val="002060"/>
          </a:solidFill>
        </p:spPr>
        <p:txBody>
          <a:bodyPr wrap="square">
            <a:spAutoFit/>
          </a:bodyPr>
          <a:lstStyle/>
          <a:p>
            <a:r>
              <a:rPr lang="en-US" sz="1400" dirty="0">
                <a:solidFill>
                  <a:prstClr val="white"/>
                </a:solidFill>
              </a:rPr>
              <a:t>Uganda is signatory to a number of trade Agreements creating market opportunities for its exports </a:t>
            </a:r>
          </a:p>
          <a:p>
            <a:endParaRPr lang="en-US" sz="1400" dirty="0">
              <a:solidFill>
                <a:prstClr val="white"/>
              </a:solidFill>
            </a:endParaRPr>
          </a:p>
          <a:p>
            <a:endParaRPr lang="en-US" sz="1400" dirty="0">
              <a:solidFill>
                <a:prstClr val="white"/>
              </a:solidFill>
            </a:endParaRPr>
          </a:p>
        </p:txBody>
      </p:sp>
      <p:sp>
        <p:nvSpPr>
          <p:cNvPr id="574" name="TextBox 573"/>
          <p:cNvSpPr txBox="1"/>
          <p:nvPr/>
        </p:nvSpPr>
        <p:spPr>
          <a:xfrm>
            <a:off x="1253784" y="5976259"/>
            <a:ext cx="6801985" cy="322219"/>
          </a:xfrm>
          <a:prstGeom prst="rect">
            <a:avLst/>
          </a:prstGeom>
          <a:noFill/>
        </p:spPr>
        <p:txBody>
          <a:bodyPr wrap="square" lIns="54610" tIns="54610" rIns="54610" bIns="54610" rtlCol="0">
            <a:noAutofit/>
          </a:bodyPr>
          <a:lstStyle/>
          <a:p>
            <a:pPr>
              <a:spcAft>
                <a:spcPts val="600"/>
              </a:spcAft>
            </a:pPr>
            <a:r>
              <a:rPr lang="en-ZA" sz="1050" dirty="0">
                <a:solidFill>
                  <a:srgbClr val="00338D"/>
                </a:solidFill>
              </a:rPr>
              <a:t>Source: https://www.powerpointslides.net/powerpointgraphics/powerpointmaps.html </a:t>
            </a:r>
          </a:p>
        </p:txBody>
      </p:sp>
      <p:sp>
        <p:nvSpPr>
          <p:cNvPr id="575" name="TextBox 574"/>
          <p:cNvSpPr txBox="1"/>
          <p:nvPr/>
        </p:nvSpPr>
        <p:spPr>
          <a:xfrm>
            <a:off x="7250996" y="2943074"/>
            <a:ext cx="643198" cy="267005"/>
          </a:xfrm>
          <a:prstGeom prst="rect">
            <a:avLst/>
          </a:prstGeom>
          <a:noFill/>
        </p:spPr>
        <p:txBody>
          <a:bodyPr wrap="square" lIns="54610" tIns="54610" rIns="54610" bIns="54610" rtlCol="0">
            <a:noAutofit/>
          </a:bodyPr>
          <a:lstStyle/>
          <a:p>
            <a:pPr>
              <a:spcAft>
                <a:spcPts val="600"/>
              </a:spcAft>
            </a:pPr>
            <a:r>
              <a:rPr lang="en-ZA" sz="1500" b="1" dirty="0">
                <a:solidFill>
                  <a:srgbClr val="C00000"/>
                </a:solidFill>
              </a:rPr>
              <a:t>India</a:t>
            </a:r>
          </a:p>
        </p:txBody>
      </p:sp>
      <p:sp>
        <p:nvSpPr>
          <p:cNvPr id="576" name="TextBox 575"/>
          <p:cNvSpPr txBox="1"/>
          <p:nvPr/>
        </p:nvSpPr>
        <p:spPr>
          <a:xfrm>
            <a:off x="4835445" y="5572964"/>
            <a:ext cx="3578306" cy="400110"/>
          </a:xfrm>
          <a:prstGeom prst="rect">
            <a:avLst/>
          </a:prstGeom>
          <a:noFill/>
        </p:spPr>
        <p:txBody>
          <a:bodyPr wrap="square" rtlCol="0">
            <a:spAutoFit/>
          </a:bodyPr>
          <a:lstStyle/>
          <a:p>
            <a:r>
              <a:rPr lang="en-US" sz="1000" dirty="0">
                <a:solidFill>
                  <a:srgbClr val="002060"/>
                </a:solidFill>
              </a:rPr>
              <a:t>Tripartite Free Trade Area combining EAC, COMESA &amp; SADC would also increase the market for Uganda’s exports  </a:t>
            </a:r>
          </a:p>
        </p:txBody>
      </p:sp>
      <p:sp>
        <p:nvSpPr>
          <p:cNvPr id="577" name="TextBox 576"/>
          <p:cNvSpPr txBox="1"/>
          <p:nvPr/>
        </p:nvSpPr>
        <p:spPr>
          <a:xfrm>
            <a:off x="8750301" y="4035425"/>
            <a:ext cx="2730264" cy="2132018"/>
          </a:xfrm>
          <a:prstGeom prst="rect">
            <a:avLst/>
          </a:prstGeom>
          <a:solidFill>
            <a:schemeClr val="accent1">
              <a:lumMod val="20000"/>
              <a:lumOff val="80000"/>
            </a:schemeClr>
          </a:solidFill>
        </p:spPr>
        <p:txBody>
          <a:bodyPr wrap="square" lIns="54610" tIns="54610" rIns="54610" bIns="54610" rtlCol="0">
            <a:noAutofit/>
          </a:bodyPr>
          <a:lstStyle/>
          <a:p>
            <a:pPr>
              <a:spcBef>
                <a:spcPts val="600"/>
              </a:spcBef>
              <a:spcAft>
                <a:spcPts val="600"/>
              </a:spcAft>
            </a:pPr>
            <a:r>
              <a:rPr lang="en-ZA" sz="1400" dirty="0">
                <a:solidFill>
                  <a:srgbClr val="000000"/>
                </a:solidFill>
              </a:rPr>
              <a:t>However, Uganda would have to compete with neighbouring countries as they have access to the same trade agreements.</a:t>
            </a:r>
          </a:p>
          <a:p>
            <a:pPr>
              <a:spcBef>
                <a:spcPts val="600"/>
              </a:spcBef>
              <a:spcAft>
                <a:spcPts val="600"/>
              </a:spcAft>
            </a:pPr>
            <a:r>
              <a:rPr lang="en-ZA" sz="1400" dirty="0">
                <a:solidFill>
                  <a:srgbClr val="000000"/>
                </a:solidFill>
              </a:rPr>
              <a:t>Uganda could easily out -compete its neighbours given its comparative advantage on key cost drivers.</a:t>
            </a:r>
          </a:p>
        </p:txBody>
      </p:sp>
      <p:sp>
        <p:nvSpPr>
          <p:cNvPr id="579" name="Rectangle 578"/>
          <p:cNvSpPr/>
          <p:nvPr/>
        </p:nvSpPr>
        <p:spPr>
          <a:xfrm>
            <a:off x="8728076" y="1154672"/>
            <a:ext cx="2753600" cy="2893100"/>
          </a:xfrm>
          <a:prstGeom prst="rect">
            <a:avLst/>
          </a:prstGeom>
          <a:solidFill>
            <a:srgbClr val="002060"/>
          </a:solidFill>
        </p:spPr>
        <p:txBody>
          <a:bodyPr wrap="square">
            <a:spAutoFit/>
          </a:bodyPr>
          <a:lstStyle/>
          <a:p>
            <a:pPr marL="285750" indent="-285750">
              <a:buFont typeface="Wingdings" panose="05000000000000000000" pitchFamily="2" charset="2"/>
              <a:buChar char="§"/>
            </a:pPr>
            <a:r>
              <a:rPr lang="en-US" sz="1400" dirty="0">
                <a:solidFill>
                  <a:prstClr val="white"/>
                </a:solidFill>
              </a:rPr>
              <a:t>Tripartite Free Trade Area (COMESA-SADC-EAC) gives access to 26 member countries to move goods duty free</a:t>
            </a:r>
          </a:p>
          <a:p>
            <a:pPr marL="285750" indent="-285750">
              <a:buFont typeface="Wingdings" panose="05000000000000000000" pitchFamily="2" charset="2"/>
              <a:buChar char="§"/>
            </a:pPr>
            <a:endParaRPr lang="en-US" sz="1400" dirty="0">
              <a:solidFill>
                <a:prstClr val="white"/>
              </a:solidFill>
            </a:endParaRPr>
          </a:p>
          <a:p>
            <a:pPr marL="285750" indent="-285750">
              <a:buFont typeface="Wingdings" panose="05000000000000000000" pitchFamily="2" charset="2"/>
              <a:buChar char="§"/>
            </a:pPr>
            <a:r>
              <a:rPr lang="en-US" sz="1400" dirty="0">
                <a:solidFill>
                  <a:prstClr val="white"/>
                </a:solidFill>
              </a:rPr>
              <a:t>EAC is a 6 member group</a:t>
            </a:r>
          </a:p>
          <a:p>
            <a:pPr marL="285750" indent="-285750">
              <a:buFont typeface="Wingdings" panose="05000000000000000000" pitchFamily="2" charset="2"/>
              <a:buChar char="§"/>
            </a:pPr>
            <a:endParaRPr lang="en-US" sz="1400" dirty="0">
              <a:solidFill>
                <a:prstClr val="white"/>
              </a:solidFill>
            </a:endParaRPr>
          </a:p>
          <a:p>
            <a:pPr marL="285750" indent="-285750">
              <a:buFont typeface="Wingdings" panose="05000000000000000000" pitchFamily="2" charset="2"/>
              <a:buChar char="§"/>
            </a:pPr>
            <a:r>
              <a:rPr lang="en-US" sz="1400" dirty="0">
                <a:solidFill>
                  <a:prstClr val="white"/>
                </a:solidFill>
              </a:rPr>
              <a:t>COMESA is a 19 member group; with over 529 million people and GDP value of US$ 2.4 trillion (2015 in PPP).</a:t>
            </a:r>
          </a:p>
        </p:txBody>
      </p:sp>
      <p:sp>
        <p:nvSpPr>
          <p:cNvPr id="578" name="object 5"/>
          <p:cNvSpPr txBox="1"/>
          <p:nvPr/>
        </p:nvSpPr>
        <p:spPr>
          <a:xfrm>
            <a:off x="1245946" y="134471"/>
            <a:ext cx="10234619" cy="861774"/>
          </a:xfrm>
          <a:prstGeom prst="rect">
            <a:avLst/>
          </a:prstGeom>
        </p:spPr>
        <p:txBody>
          <a:bodyPr vert="horz" wrap="square" lIns="0" tIns="0" rIns="0" bIns="0" rtlCol="0">
            <a:spAutoFit/>
          </a:bodyPr>
          <a:lstStyle/>
          <a:p>
            <a:pPr marL="12951" marR="5181"/>
            <a:r>
              <a:rPr lang="en-US" sz="2800" dirty="0">
                <a:solidFill>
                  <a:srgbClr val="00338D"/>
                </a:solidFill>
                <a:ea typeface="+mj-ea"/>
                <a:cs typeface="Arial"/>
              </a:rPr>
              <a:t>Uganda is a core member of trade </a:t>
            </a:r>
            <a:r>
              <a:rPr sz="2800" dirty="0">
                <a:solidFill>
                  <a:srgbClr val="00338D"/>
                </a:solidFill>
                <a:ea typeface="+mj-ea"/>
                <a:cs typeface="Arial"/>
              </a:rPr>
              <a:t>agreements</a:t>
            </a:r>
            <a:r>
              <a:rPr lang="en-US" sz="2800" dirty="0">
                <a:solidFill>
                  <a:srgbClr val="00338D"/>
                </a:solidFill>
                <a:ea typeface="+mj-ea"/>
                <a:cs typeface="Arial"/>
              </a:rPr>
              <a:t> that accord its exports duty free access/preferential rates in these markets</a:t>
            </a:r>
            <a:endParaRPr sz="2800" dirty="0">
              <a:solidFill>
                <a:srgbClr val="00338D"/>
              </a:solidFill>
              <a:ea typeface="+mj-ea"/>
              <a:cs typeface="Arial"/>
            </a:endParaRPr>
          </a:p>
        </p:txBody>
      </p:sp>
    </p:spTree>
    <p:extLst>
      <p:ext uri="{BB962C8B-B14F-4D97-AF65-F5344CB8AC3E}">
        <p14:creationId xmlns:p14="http://schemas.microsoft.com/office/powerpoint/2010/main" val="207189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85663" y="121024"/>
            <a:ext cx="10121900" cy="962025"/>
          </a:xfrm>
          <a:prstGeom prst="rect">
            <a:avLst/>
          </a:prstGeom>
          <a:noFill/>
        </p:spPr>
        <p:txBody>
          <a:bodyPr wrap="square" lIns="54610" tIns="54610" rIns="54610" bIns="54610" rtlCol="0">
            <a:noAutofit/>
          </a:bodyPr>
          <a:lstStyle/>
          <a:p>
            <a:pPr>
              <a:spcAft>
                <a:spcPts val="600"/>
              </a:spcAft>
            </a:pPr>
            <a:r>
              <a:rPr lang="en-ZA" sz="3000" spc="-15" dirty="0">
                <a:solidFill>
                  <a:srgbClr val="00338D"/>
                </a:solidFill>
                <a:cs typeface="Arial"/>
              </a:rPr>
              <a:t>A business friendly environment and incentives offered to investors</a:t>
            </a:r>
          </a:p>
        </p:txBody>
      </p:sp>
      <p:sp>
        <p:nvSpPr>
          <p:cNvPr id="11" name="Rectangle 10"/>
          <p:cNvSpPr/>
          <p:nvPr/>
        </p:nvSpPr>
        <p:spPr>
          <a:xfrm>
            <a:off x="1127125" y="1314450"/>
            <a:ext cx="4022944" cy="488665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US" sz="1500" b="1" dirty="0">
                <a:solidFill>
                  <a:prstClr val="white"/>
                </a:solidFill>
              </a:rPr>
              <a:t>Government support to spur growth of the pharmaceuticals sector  </a:t>
            </a:r>
          </a:p>
          <a:p>
            <a:pPr marL="285750" indent="-285750">
              <a:buFont typeface="Arial" panose="020B0604020202020204" pitchFamily="34" charset="0"/>
              <a:buChar char="•"/>
            </a:pPr>
            <a:endParaRPr lang="en-US" sz="1500" dirty="0">
              <a:solidFill>
                <a:prstClr val="white"/>
              </a:solidFill>
            </a:endParaRPr>
          </a:p>
          <a:p>
            <a:pPr marL="285750" indent="-285750">
              <a:buFont typeface="Wingdings" panose="05000000000000000000" pitchFamily="2" charset="2"/>
              <a:buChar char="§"/>
            </a:pPr>
            <a:r>
              <a:rPr lang="en-US" sz="1500" dirty="0">
                <a:solidFill>
                  <a:prstClr val="white"/>
                </a:solidFill>
              </a:rPr>
              <a:t>Medicines and medical consumables are zero-rated and do not carry any import or excise duties.</a:t>
            </a:r>
          </a:p>
          <a:p>
            <a:pPr marL="285750" indent="-285750">
              <a:buFont typeface="Wingdings" panose="05000000000000000000" pitchFamily="2" charset="2"/>
              <a:buChar char="§"/>
            </a:pPr>
            <a:r>
              <a:rPr lang="en-US" sz="1500" dirty="0">
                <a:solidFill>
                  <a:prstClr val="white"/>
                </a:solidFill>
              </a:rPr>
              <a:t>Packaging materials and raw materials for the manufacture of medicaments are exempted from all taxes under the fifth schedule of the East African Community Customs Management Act, 2004</a:t>
            </a:r>
          </a:p>
          <a:p>
            <a:pPr marL="285750" indent="-285750">
              <a:buFont typeface="Wingdings" panose="05000000000000000000" pitchFamily="2" charset="2"/>
              <a:buChar char="§"/>
            </a:pPr>
            <a:r>
              <a:rPr lang="en-US" sz="1500" dirty="0">
                <a:solidFill>
                  <a:schemeClr val="bg1"/>
                </a:solidFill>
              </a:rPr>
              <a:t>Tax holidays, accelerated depreciation, and provision of space in Industrial Parks.</a:t>
            </a:r>
          </a:p>
          <a:p>
            <a:pPr marL="285750" indent="-285750">
              <a:buFont typeface="Wingdings" panose="05000000000000000000" pitchFamily="2" charset="2"/>
              <a:buChar char="§"/>
            </a:pPr>
            <a:r>
              <a:rPr lang="en-US" sz="1500" dirty="0">
                <a:solidFill>
                  <a:schemeClr val="bg1"/>
                </a:solidFill>
              </a:rPr>
              <a:t>Investment protection and double tax treaties with UK, Netherlands, Italy, Denmark, India, Mauritius, Norway, and South Africa</a:t>
            </a:r>
            <a:r>
              <a:rPr lang="en-US" sz="1500" dirty="0">
                <a:solidFill>
                  <a:prstClr val="white"/>
                </a:solidFill>
              </a:rPr>
              <a:t>.</a:t>
            </a:r>
          </a:p>
          <a:p>
            <a:pPr marL="285750" indent="-285750">
              <a:buFont typeface="Arial" panose="020B0604020202020204" pitchFamily="34" charset="0"/>
              <a:buChar char="•"/>
            </a:pPr>
            <a:endParaRPr lang="en-US" sz="1500" dirty="0">
              <a:solidFill>
                <a:prstClr val="white"/>
              </a:solidFill>
            </a:endParaRPr>
          </a:p>
          <a:p>
            <a:pPr marL="285750" indent="-285750">
              <a:buFont typeface="Arial" panose="020B0604020202020204" pitchFamily="34" charset="0"/>
              <a:buChar char="•"/>
            </a:pPr>
            <a:endParaRPr lang="en-US" sz="1500" dirty="0">
              <a:solidFill>
                <a:prstClr val="white"/>
              </a:solidFill>
            </a:endParaRPr>
          </a:p>
        </p:txBody>
      </p:sp>
      <p:sp>
        <p:nvSpPr>
          <p:cNvPr id="14" name="Rectangle 13"/>
          <p:cNvSpPr/>
          <p:nvPr/>
        </p:nvSpPr>
        <p:spPr>
          <a:xfrm>
            <a:off x="5360276" y="1314450"/>
            <a:ext cx="5888749" cy="488665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r>
              <a:rPr lang="en-ZA" sz="1500" b="1" dirty="0">
                <a:solidFill>
                  <a:prstClr val="white"/>
                </a:solidFill>
              </a:rPr>
              <a:t>Other factors:</a:t>
            </a:r>
          </a:p>
          <a:p>
            <a:pPr marL="285750" indent="-285750">
              <a:buFont typeface="Wingdings" panose="05000000000000000000" pitchFamily="2" charset="2"/>
              <a:buChar char="§"/>
            </a:pPr>
            <a:r>
              <a:rPr lang="en-US" sz="1500" dirty="0">
                <a:solidFill>
                  <a:prstClr val="white"/>
                </a:solidFill>
              </a:rPr>
              <a:t>No restrictions on import or export of capital, foreign exchange</a:t>
            </a:r>
          </a:p>
          <a:p>
            <a:pPr marL="285750" indent="-285750">
              <a:buFont typeface="Wingdings" panose="05000000000000000000" pitchFamily="2" charset="2"/>
              <a:buChar char="§"/>
            </a:pPr>
            <a:r>
              <a:rPr lang="en-US" sz="1500" dirty="0">
                <a:solidFill>
                  <a:prstClr val="white"/>
                </a:solidFill>
              </a:rPr>
              <a:t>No foreign ownership requirements or trading restrictions (100% foreign ownership permitted)</a:t>
            </a:r>
          </a:p>
          <a:p>
            <a:pPr marL="285750" indent="-285750">
              <a:buFont typeface="Wingdings" panose="05000000000000000000" pitchFamily="2" charset="2"/>
              <a:buChar char="§"/>
            </a:pPr>
            <a:r>
              <a:rPr lang="en-US" sz="1500" dirty="0">
                <a:solidFill>
                  <a:prstClr val="white"/>
                </a:solidFill>
              </a:rPr>
              <a:t>Precedents of existing pharmaceutical manufacturers. The nine existing factories with large ex-pat managers show that the sector can be viable. </a:t>
            </a:r>
          </a:p>
          <a:p>
            <a:pPr marL="285750" indent="-285750">
              <a:buFont typeface="Wingdings" panose="05000000000000000000" pitchFamily="2" charset="2"/>
              <a:buChar char="§"/>
            </a:pPr>
            <a:r>
              <a:rPr lang="en-US" sz="1500" dirty="0">
                <a:solidFill>
                  <a:prstClr val="white"/>
                </a:solidFill>
              </a:rPr>
              <a:t>Stable macro-economic and political environment for more than 20 years. </a:t>
            </a:r>
          </a:p>
          <a:p>
            <a:pPr marL="285750" indent="-285750">
              <a:buFont typeface="Wingdings" panose="05000000000000000000" pitchFamily="2" charset="2"/>
              <a:buChar char="§"/>
            </a:pPr>
            <a:r>
              <a:rPr lang="en-US" sz="1500" dirty="0">
                <a:solidFill>
                  <a:prstClr val="white"/>
                </a:solidFill>
              </a:rPr>
              <a:t>Uganda has a vibrant and growing SME sector boasting the highest entrepreneurial rates in the World as of 2015. </a:t>
            </a:r>
          </a:p>
          <a:p>
            <a:pPr marL="285750" indent="-285750">
              <a:buFont typeface="Wingdings" panose="05000000000000000000" pitchFamily="2" charset="2"/>
              <a:buChar char="§"/>
            </a:pPr>
            <a:endParaRPr lang="en-US" sz="1500" dirty="0">
              <a:solidFill>
                <a:prstClr val="white"/>
              </a:solidFill>
            </a:endParaRPr>
          </a:p>
          <a:p>
            <a:pPr marL="285750" indent="-285750">
              <a:buFont typeface="Wingdings" panose="05000000000000000000" pitchFamily="2" charset="2"/>
              <a:buChar char="§"/>
            </a:pPr>
            <a:r>
              <a:rPr lang="en-US" sz="1500" dirty="0">
                <a:solidFill>
                  <a:prstClr val="white"/>
                </a:solidFill>
              </a:rPr>
              <a:t>Access to finance – 24 commercial banks, including international brands such as Standard Bank, Standard Chartered, large insurance companies, a stock exchange, MFIs, mobile money providers. Uganda is a priority country for Development Finance institutes such as IFC, CDC, </a:t>
            </a:r>
            <a:r>
              <a:rPr lang="en-US" sz="1500" dirty="0" err="1">
                <a:solidFill>
                  <a:prstClr val="white"/>
                </a:solidFill>
              </a:rPr>
              <a:t>Norfund</a:t>
            </a:r>
            <a:r>
              <a:rPr lang="en-US" sz="1500" dirty="0">
                <a:solidFill>
                  <a:prstClr val="white"/>
                </a:solidFill>
              </a:rPr>
              <a:t> (and for Chinese entities CAD Fund) who can provide patient finance, including equity and long tenor loans.</a:t>
            </a:r>
            <a:endParaRPr lang="en-ZA" sz="1500" dirty="0">
              <a:solidFill>
                <a:prstClr val="white"/>
              </a:solidFill>
            </a:endParaRPr>
          </a:p>
        </p:txBody>
      </p:sp>
    </p:spTree>
    <p:extLst>
      <p:ext uri="{BB962C8B-B14F-4D97-AF65-F5344CB8AC3E}">
        <p14:creationId xmlns:p14="http://schemas.microsoft.com/office/powerpoint/2010/main" val="1610723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865" t="17090"/>
          <a:stretch/>
        </p:blipFill>
        <p:spPr>
          <a:xfrm>
            <a:off x="0" y="0"/>
            <a:ext cx="12192000" cy="6858000"/>
          </a:xfrm>
          <a:prstGeom prst="rect">
            <a:avLst/>
          </a:prstGeom>
        </p:spPr>
      </p:pic>
      <p:sp>
        <p:nvSpPr>
          <p:cNvPr id="5" name="Rectangle 4"/>
          <p:cNvSpPr/>
          <p:nvPr/>
        </p:nvSpPr>
        <p:spPr>
          <a:xfrm>
            <a:off x="2011071" y="2065774"/>
            <a:ext cx="6848350" cy="1631216"/>
          </a:xfrm>
          <a:prstGeom prst="rect">
            <a:avLst/>
          </a:prstGeom>
        </p:spPr>
        <p:txBody>
          <a:bodyPr wrap="none">
            <a:spAutoFit/>
          </a:bodyPr>
          <a:lstStyle/>
          <a:p>
            <a:pPr marL="146050">
              <a:lnSpc>
                <a:spcPct val="100000"/>
              </a:lnSpc>
            </a:pPr>
            <a:r>
              <a:rPr lang="en-GB" sz="5000" dirty="0">
                <a:solidFill>
                  <a:srgbClr val="6D2077"/>
                </a:solidFill>
                <a:cs typeface="Arial"/>
              </a:rPr>
              <a:t>Challenges and Policy </a:t>
            </a:r>
          </a:p>
          <a:p>
            <a:pPr marL="146050">
              <a:lnSpc>
                <a:spcPct val="100000"/>
              </a:lnSpc>
            </a:pPr>
            <a:r>
              <a:rPr lang="en-GB" sz="5000" dirty="0">
                <a:solidFill>
                  <a:srgbClr val="6D2077"/>
                </a:solidFill>
                <a:cs typeface="Arial"/>
              </a:rPr>
              <a:t>Recommendations</a:t>
            </a:r>
          </a:p>
        </p:txBody>
      </p:sp>
      <p:sp>
        <p:nvSpPr>
          <p:cNvPr id="6" name="Rectangle 5"/>
          <p:cNvSpPr/>
          <p:nvPr/>
        </p:nvSpPr>
        <p:spPr>
          <a:xfrm>
            <a:off x="1945031" y="1758950"/>
            <a:ext cx="132080" cy="3134360"/>
          </a:xfrm>
          <a:prstGeom prst="rect">
            <a:avLst/>
          </a:prstGeom>
          <a:solidFill>
            <a:srgbClr val="0096D8"/>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
        <p:nvSpPr>
          <p:cNvPr id="12" name="Rectangle 11"/>
          <p:cNvSpPr/>
          <p:nvPr/>
        </p:nvSpPr>
        <p:spPr>
          <a:xfrm>
            <a:off x="-1" y="0"/>
            <a:ext cx="995363" cy="6908800"/>
          </a:xfrm>
          <a:prstGeom prst="rect">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Tree>
    <p:extLst>
      <p:ext uri="{BB962C8B-B14F-4D97-AF65-F5344CB8AC3E}">
        <p14:creationId xmlns:p14="http://schemas.microsoft.com/office/powerpoint/2010/main" val="1081169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043745" y="482054"/>
            <a:ext cx="9797196" cy="984795"/>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solidFill>
                  <a:srgbClr val="00338D"/>
                </a:solidFill>
                <a:latin typeface="+mn-lt"/>
              </a:rPr>
              <a:t>An investor would have to address these challenges to realize the potential opportunity </a:t>
            </a:r>
          </a:p>
        </p:txBody>
      </p:sp>
      <p:graphicFrame>
        <p:nvGraphicFramePr>
          <p:cNvPr id="3" name="object 114"/>
          <p:cNvGraphicFramePr>
            <a:graphicFrameLocks noGrp="1"/>
          </p:cNvGraphicFramePr>
          <p:nvPr>
            <p:extLst>
              <p:ext uri="{D42A27DB-BD31-4B8C-83A1-F6EECF244321}">
                <p14:modId xmlns:p14="http://schemas.microsoft.com/office/powerpoint/2010/main" val="640899040"/>
              </p:ext>
            </p:extLst>
          </p:nvPr>
        </p:nvGraphicFramePr>
        <p:xfrm>
          <a:off x="1165043" y="1748580"/>
          <a:ext cx="9436282" cy="4063227"/>
        </p:xfrm>
        <a:graphic>
          <a:graphicData uri="http://schemas.openxmlformats.org/drawingml/2006/table">
            <a:tbl>
              <a:tblPr firstRow="1" bandRow="1"/>
              <a:tblGrid>
                <a:gridCol w="2356518">
                  <a:extLst>
                    <a:ext uri="{9D8B030D-6E8A-4147-A177-3AD203B41FA5}">
                      <a16:colId xmlns:a16="http://schemas.microsoft.com/office/drawing/2014/main" xmlns="" val="20000"/>
                    </a:ext>
                  </a:extLst>
                </a:gridCol>
                <a:gridCol w="7079764">
                  <a:extLst>
                    <a:ext uri="{9D8B030D-6E8A-4147-A177-3AD203B41FA5}">
                      <a16:colId xmlns:a16="http://schemas.microsoft.com/office/drawing/2014/main" xmlns="" val="20001"/>
                    </a:ext>
                  </a:extLst>
                </a:gridCol>
              </a:tblGrid>
              <a:tr h="28620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a:lnSpc>
                          <a:spcPct val="100000"/>
                        </a:lnSpc>
                      </a:pPr>
                      <a:r>
                        <a:rPr lang="en-US" sz="1200" b="1" spc="-5" dirty="0">
                          <a:solidFill>
                            <a:srgbClr val="FFFFFF"/>
                          </a:solidFill>
                          <a:latin typeface="+mn-lt"/>
                          <a:cs typeface="Univers 45 Light"/>
                        </a:rPr>
                        <a:t>Challenge</a:t>
                      </a:r>
                      <a:endParaRPr sz="1200" b="1" dirty="0">
                        <a:latin typeface="+mn-lt"/>
                        <a:cs typeface="Univers 45 Light"/>
                      </a:endParaRPr>
                    </a:p>
                  </a:txBody>
                  <a:tcPr marL="0" marR="0" marT="0" marB="0">
                    <a:lnL>
                      <a:noFill/>
                    </a:lnL>
                    <a:lnR>
                      <a:noFill/>
                    </a:lnR>
                    <a:lnT w="7366" cap="flat" cmpd="sng" algn="ctr">
                      <a:solidFill>
                        <a:srgbClr val="4472C4"/>
                      </a:solidFill>
                      <a:prstDash val="solid"/>
                      <a:round/>
                      <a:headEnd type="none" w="med" len="med"/>
                      <a:tailEnd type="none" w="med" len="med"/>
                    </a:lnT>
                    <a:lnB w="7366"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72217B"/>
                    </a:solidFill>
                  </a:tcPr>
                </a:tc>
                <a:tc>
                  <a:txBody>
                    <a:bodyPr/>
                    <a:lstStyle/>
                    <a:p>
                      <a:pPr marL="171450" algn="l" defTabSz="914400" rtl="0" eaLnBrk="1" latinLnBrk="0" hangingPunct="1">
                        <a:lnSpc>
                          <a:spcPct val="100000"/>
                        </a:lnSpc>
                      </a:pPr>
                      <a:r>
                        <a:rPr lang="en-ZA" sz="1200" b="1" kern="1200" spc="-5" dirty="0">
                          <a:solidFill>
                            <a:srgbClr val="FFFFFF"/>
                          </a:solidFill>
                          <a:latin typeface="+mn-lt"/>
                          <a:ea typeface="+mn-ea"/>
                          <a:cs typeface="Univers 45 Light"/>
                        </a:rPr>
                        <a:t>Explanation</a:t>
                      </a:r>
                      <a:endParaRPr sz="1200" b="1" kern="1200" spc="-5" dirty="0">
                        <a:solidFill>
                          <a:srgbClr val="FFFFFF"/>
                        </a:solidFill>
                        <a:latin typeface="+mn-lt"/>
                        <a:ea typeface="+mn-ea"/>
                        <a:cs typeface="Univers 45 Light"/>
                      </a:endParaRPr>
                    </a:p>
                  </a:txBody>
                  <a:tcPr marL="0" marR="0" marT="0" marB="0">
                    <a:lnL>
                      <a:noFill/>
                    </a:lnL>
                    <a:lnR>
                      <a:noFill/>
                    </a:lnR>
                    <a:lnT w="7366" cap="flat" cmpd="sng" algn="ctr">
                      <a:solidFill>
                        <a:srgbClr val="4472C4"/>
                      </a:solidFill>
                      <a:prstDash val="solid"/>
                      <a:round/>
                      <a:headEnd type="none" w="med" len="med"/>
                      <a:tailEnd type="none" w="med" len="med"/>
                    </a:lnT>
                    <a:lnB w="7366"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72217B"/>
                    </a:solidFill>
                  </a:tcPr>
                </a:tc>
                <a:extLst>
                  <a:ext uri="{0D108BD9-81ED-4DB2-BD59-A6C34878D82A}">
                    <a16:rowId xmlns:a16="http://schemas.microsoft.com/office/drawing/2014/main" xmlns="" val="10000"/>
                  </a:ext>
                </a:extLst>
              </a:tr>
              <a:tr h="114665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a:lnSpc>
                          <a:spcPct val="100000"/>
                        </a:lnSpc>
                      </a:pPr>
                      <a:r>
                        <a:rPr lang="en-US" sz="1200" b="1" dirty="0">
                          <a:latin typeface="+mn-lt"/>
                          <a:cs typeface="Univers 45 Light"/>
                        </a:rPr>
                        <a:t>Infrastructure Development</a:t>
                      </a:r>
                      <a:endParaRPr sz="1200" b="1" dirty="0">
                        <a:latin typeface="+mn-lt"/>
                        <a:cs typeface="Univers 45 Light"/>
                      </a:endParaRPr>
                    </a:p>
                  </a:txBody>
                  <a:tcPr marL="0" marR="0" marT="0" marB="0">
                    <a:lnL>
                      <a:noFill/>
                    </a:lnL>
                    <a:lnR>
                      <a:noFill/>
                    </a:lnR>
                    <a:lnT w="7366"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E2D2E4">
                        <a:alpha val="1961"/>
                      </a:srgbClr>
                    </a:solidFill>
                  </a:tcPr>
                </a:tc>
                <a:tc>
                  <a:txBody>
                    <a:bodyPr/>
                    <a:lstStyle/>
                    <a:p>
                      <a:pPr marL="17145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latin typeface="+mn-lt"/>
                          <a:cs typeface="Univers 45 Light"/>
                        </a:rPr>
                        <a:t>Uganda is still substantially deﬁcient in terms of the overall quality of infrastructure (quality of electricity supply, roads, and railroads infrastructure) but its overall infrastructure score of 2.5 is above the scores of comparator countries in the region (Kenya at 3.5, Tanzania at 2.8, Rwanda at 3.4 and Ethiopia at 2.7). </a:t>
                      </a:r>
                      <a:r>
                        <a:rPr lang="en-US" sz="1200" i="1" dirty="0">
                          <a:latin typeface="+mn-lt"/>
                          <a:cs typeface="Univers 45 Light"/>
                        </a:rPr>
                        <a:t>(Source: World Economic Forum-The Global Competitiveness report 2017 – 2018).</a:t>
                      </a:r>
                    </a:p>
                    <a:p>
                      <a:pPr marL="17145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dirty="0">
                        <a:latin typeface="+mn-lt"/>
                        <a:cs typeface="Univers 45 Light"/>
                      </a:endParaRPr>
                    </a:p>
                    <a:p>
                      <a:pPr marL="17145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dirty="0">
                          <a:latin typeface="+mn-lt"/>
                          <a:cs typeface="Univers 45 Light"/>
                        </a:rPr>
                        <a:t>Uganda is among the only four countries in Africa (including Ethiopia, Senegal, Tanzania) that have improved their overall infrastructure performance for five consecutive years since 2010. In the long run, Uganda’s continued investment in infrastructure would reduce productivity gaps and cost of doing business making Uganda more competitive in the region</a:t>
                      </a:r>
                      <a:r>
                        <a:rPr lang="en-US" sz="1000" dirty="0">
                          <a:latin typeface="+mn-lt"/>
                          <a:cs typeface="Univers 45 Light"/>
                        </a:rPr>
                        <a:t>. </a:t>
                      </a:r>
                    </a:p>
                    <a:p>
                      <a:pPr marL="17145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ZA" sz="1200" baseline="0" dirty="0">
                        <a:latin typeface="+mn-lt"/>
                        <a:cs typeface="Univers 45 Light"/>
                      </a:endParaRPr>
                    </a:p>
                  </a:txBody>
                  <a:tcPr marL="0" marR="0" marT="0" marB="0">
                    <a:lnL>
                      <a:noFill/>
                    </a:lnL>
                    <a:lnR>
                      <a:noFill/>
                    </a:lnR>
                    <a:lnT w="7366"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E2D2E4">
                        <a:alpha val="1961"/>
                      </a:srgbClr>
                    </a:solidFill>
                  </a:tcPr>
                </a:tc>
                <a:extLst>
                  <a:ext uri="{0D108BD9-81ED-4DB2-BD59-A6C34878D82A}">
                    <a16:rowId xmlns:a16="http://schemas.microsoft.com/office/drawing/2014/main" xmlns="" val="10001"/>
                  </a:ext>
                </a:extLst>
              </a:tr>
              <a:tr h="485179">
                <a:tc>
                  <a:txBody>
                    <a:bodyPr/>
                    <a:lstStyle/>
                    <a:p>
                      <a:pPr marL="171450" algn="l" defTabSz="914400" rtl="0" eaLnBrk="1" latinLnBrk="0" hangingPunct="1">
                        <a:lnSpc>
                          <a:spcPct val="100000"/>
                        </a:lnSpc>
                      </a:pPr>
                      <a:r>
                        <a:rPr lang="en-ZA" sz="1200" b="1" kern="1200" dirty="0">
                          <a:solidFill>
                            <a:schemeClr val="tx1"/>
                          </a:solidFill>
                          <a:latin typeface="+mn-lt"/>
                          <a:ea typeface="+mn-ea"/>
                          <a:cs typeface="Univers 45 Light"/>
                        </a:rPr>
                        <a:t>Decline in Ease</a:t>
                      </a:r>
                      <a:r>
                        <a:rPr lang="en-ZA" sz="1200" b="1" kern="1200" baseline="0" dirty="0">
                          <a:solidFill>
                            <a:schemeClr val="tx1"/>
                          </a:solidFill>
                          <a:latin typeface="+mn-lt"/>
                          <a:ea typeface="+mn-ea"/>
                          <a:cs typeface="Univers 45 Light"/>
                        </a:rPr>
                        <a:t> of doing business </a:t>
                      </a:r>
                      <a:endParaRPr lang="en-ZA" sz="1200" b="1" kern="1200" dirty="0">
                        <a:solidFill>
                          <a:schemeClr val="tx1"/>
                        </a:solidFill>
                        <a:latin typeface="+mn-lt"/>
                        <a:ea typeface="+mn-ea"/>
                        <a:cs typeface="Univers 45 Light"/>
                      </a:endParaRPr>
                    </a:p>
                  </a:txBody>
                  <a:tcPr marL="0" marR="0" marT="0" marB="0">
                    <a:lnL>
                      <a:noFill/>
                    </a:lnL>
                    <a:lnR>
                      <a:noFill/>
                    </a:lnR>
                    <a:lnT>
                      <a:noFill/>
                    </a:lnT>
                    <a:lnB>
                      <a:noFill/>
                    </a:lnB>
                    <a:lnTlToBr w="12700" cmpd="sng">
                      <a:noFill/>
                      <a:prstDash val="solid"/>
                    </a:lnTlToBr>
                    <a:lnBlToTr w="12700" cmpd="sng">
                      <a:noFill/>
                      <a:prstDash val="solid"/>
                    </a:lnBlToTr>
                    <a:solidFill>
                      <a:srgbClr val="E2D2E4"/>
                    </a:solidFill>
                  </a:tcPr>
                </a:tc>
                <a:tc>
                  <a:txBody>
                    <a:bodyPr/>
                    <a:lstStyle/>
                    <a:p>
                      <a:pPr marL="171450" indent="0" algn="l" defTabSz="914400" rtl="0" eaLnBrk="1" latinLnBrk="0" hangingPunct="1">
                        <a:lnSpc>
                          <a:spcPct val="100000"/>
                        </a:lnSpc>
                        <a:buFont typeface="Wingdings" panose="05000000000000000000" pitchFamily="2" charset="2"/>
                        <a:buNone/>
                      </a:pPr>
                      <a:r>
                        <a:rPr lang="en-US" sz="1200" kern="1200" dirty="0">
                          <a:solidFill>
                            <a:schemeClr val="tx1"/>
                          </a:solidFill>
                          <a:latin typeface="+mn-lt"/>
                          <a:ea typeface="+mn-ea"/>
                          <a:cs typeface="Univers 45 Light"/>
                        </a:rPr>
                        <a:t>Uganda is not keeping up with ease of doing business reforms elsewhere in Africa.</a:t>
                      </a:r>
                      <a:r>
                        <a:rPr lang="en-US" sz="1200" kern="1200" baseline="0" dirty="0">
                          <a:solidFill>
                            <a:schemeClr val="tx1"/>
                          </a:solidFill>
                          <a:latin typeface="+mn-lt"/>
                          <a:ea typeface="+mn-ea"/>
                          <a:cs typeface="Univers 45 Light"/>
                        </a:rPr>
                        <a:t> </a:t>
                      </a:r>
                      <a:r>
                        <a:rPr lang="en-US" sz="1200" kern="1200" dirty="0">
                          <a:solidFill>
                            <a:schemeClr val="tx1"/>
                          </a:solidFill>
                          <a:latin typeface="+mn-lt"/>
                          <a:ea typeface="+mn-ea"/>
                          <a:cs typeface="Univers 45 Light"/>
                        </a:rPr>
                        <a:t>In 2019 Uganda fell 5 places to 127 whereas Kenya was up by 19 places to current rank of 61. This may render Uganda</a:t>
                      </a:r>
                      <a:r>
                        <a:rPr lang="en-US" sz="1200" kern="1200" baseline="0" dirty="0">
                          <a:solidFill>
                            <a:schemeClr val="tx1"/>
                          </a:solidFill>
                          <a:latin typeface="+mn-lt"/>
                          <a:ea typeface="+mn-ea"/>
                          <a:cs typeface="Univers 45 Light"/>
                        </a:rPr>
                        <a:t> unattractive to potential investors.</a:t>
                      </a:r>
                    </a:p>
                    <a:p>
                      <a:pPr marL="171450" indent="0" algn="l" defTabSz="914400" rtl="0" eaLnBrk="1" latinLnBrk="0" hangingPunct="1">
                        <a:lnSpc>
                          <a:spcPct val="100000"/>
                        </a:lnSpc>
                        <a:buFont typeface="Wingdings" panose="05000000000000000000" pitchFamily="2" charset="2"/>
                        <a:buNone/>
                      </a:pPr>
                      <a:endParaRPr lang="en-ZA" sz="1200" kern="1200" dirty="0">
                        <a:solidFill>
                          <a:schemeClr val="tx1"/>
                        </a:solidFill>
                        <a:latin typeface="+mn-lt"/>
                        <a:ea typeface="+mn-ea"/>
                        <a:cs typeface="Univers 45 Light"/>
                      </a:endParaRPr>
                    </a:p>
                  </a:txBody>
                  <a:tcPr marL="0" marR="0" marT="0" marB="0">
                    <a:lnL>
                      <a:noFill/>
                    </a:lnL>
                    <a:lnR>
                      <a:noFill/>
                    </a:lnR>
                    <a:lnT>
                      <a:noFill/>
                    </a:lnT>
                    <a:lnB>
                      <a:noFill/>
                    </a:lnB>
                    <a:lnTlToBr w="12700" cmpd="sng">
                      <a:noFill/>
                      <a:prstDash val="solid"/>
                    </a:lnTlToBr>
                    <a:lnBlToTr w="12700" cmpd="sng">
                      <a:noFill/>
                      <a:prstDash val="solid"/>
                    </a:lnBlToTr>
                    <a:solidFill>
                      <a:srgbClr val="E2D2E4"/>
                    </a:solidFill>
                  </a:tcPr>
                </a:tc>
                <a:extLst>
                  <a:ext uri="{0D108BD9-81ED-4DB2-BD59-A6C34878D82A}">
                    <a16:rowId xmlns:a16="http://schemas.microsoft.com/office/drawing/2014/main" xmlns="" val="10002"/>
                  </a:ext>
                </a:extLst>
              </a:tr>
              <a:tr h="485179">
                <a:tc>
                  <a:txBody>
                    <a:bodyPr/>
                    <a:lstStyle/>
                    <a:p>
                      <a:pPr marL="171450" algn="l" defTabSz="914400" rtl="0" eaLnBrk="1" latinLnBrk="0" hangingPunct="1">
                        <a:lnSpc>
                          <a:spcPct val="100000"/>
                        </a:lnSpc>
                      </a:pPr>
                      <a:r>
                        <a:rPr lang="en-ZA" sz="1200" b="1" kern="1200" dirty="0">
                          <a:solidFill>
                            <a:schemeClr val="tx1"/>
                          </a:solidFill>
                          <a:latin typeface="+mn-lt"/>
                          <a:ea typeface="+mn-ea"/>
                          <a:cs typeface="Univers 45 Light"/>
                        </a:rPr>
                        <a:t>Competition from Cheap</a:t>
                      </a:r>
                      <a:r>
                        <a:rPr lang="en-ZA" sz="1200" b="1" kern="1200" baseline="0" dirty="0">
                          <a:solidFill>
                            <a:schemeClr val="tx1"/>
                          </a:solidFill>
                          <a:latin typeface="+mn-lt"/>
                          <a:ea typeface="+mn-ea"/>
                          <a:cs typeface="Univers 45 Light"/>
                        </a:rPr>
                        <a:t> imports </a:t>
                      </a:r>
                      <a:endParaRPr lang="en-ZA" sz="1200" b="1" kern="1200" dirty="0">
                        <a:solidFill>
                          <a:schemeClr val="tx1"/>
                        </a:solidFill>
                        <a:latin typeface="+mn-lt"/>
                        <a:ea typeface="+mn-ea"/>
                        <a:cs typeface="Univers 45 Light"/>
                      </a:endParaRPr>
                    </a:p>
                  </a:txBody>
                  <a:tcPr marL="0" marR="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71450" indent="0" algn="l" defTabSz="914400" rtl="0" eaLnBrk="1" latinLnBrk="0" hangingPunct="1">
                        <a:lnSpc>
                          <a:spcPct val="100000"/>
                        </a:lnSpc>
                        <a:buFont typeface="Wingdings" panose="05000000000000000000" pitchFamily="2" charset="2"/>
                        <a:buNone/>
                      </a:pPr>
                      <a:r>
                        <a:rPr lang="en-US" sz="1200" kern="1200" dirty="0">
                          <a:solidFill>
                            <a:schemeClr val="tx1"/>
                          </a:solidFill>
                          <a:latin typeface="+mn-lt"/>
                          <a:ea typeface="+mn-ea"/>
                          <a:cs typeface="Univers 45 Light"/>
                        </a:rPr>
                        <a:t>There is a risk that cheap imports are suffocating the local industries and restricting benefits in terms of employment and economic growth. Declining transport costs and logistics in the region has made it cheaper to import. The cost per Km per 20-foot container from Mombasa to Kampala declined from US$ 2.35 in March 2015 to US$ 2.14 in March 2017 (TMEA).</a:t>
                      </a:r>
                      <a:endParaRPr lang="en-ZA" sz="1200" kern="1200" dirty="0">
                        <a:solidFill>
                          <a:schemeClr val="tx1"/>
                        </a:solidFill>
                        <a:latin typeface="+mn-lt"/>
                        <a:ea typeface="+mn-ea"/>
                        <a:cs typeface="Univers 45 Light"/>
                      </a:endParaRPr>
                    </a:p>
                  </a:txBody>
                  <a:tcPr marL="0" marR="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85179">
                <a:tc>
                  <a:txBody>
                    <a:bodyPr/>
                    <a:lstStyle/>
                    <a:p>
                      <a:pPr marL="171450" algn="l" defTabSz="914400" rtl="0" eaLnBrk="1" latinLnBrk="0" hangingPunct="1">
                        <a:lnSpc>
                          <a:spcPct val="100000"/>
                        </a:lnSpc>
                      </a:pPr>
                      <a:endParaRPr lang="en-ZA" sz="1200" b="1" kern="1200" dirty="0">
                        <a:solidFill>
                          <a:schemeClr val="tx1"/>
                        </a:solidFill>
                        <a:latin typeface="+mn-lt"/>
                        <a:ea typeface="+mn-ea"/>
                        <a:cs typeface="Univers 45 Light"/>
                      </a:endParaRPr>
                    </a:p>
                  </a:txBody>
                  <a:tcPr marL="0" marR="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71450" indent="0" algn="l" defTabSz="914400" rtl="0" eaLnBrk="1" latinLnBrk="0" hangingPunct="1">
                        <a:lnSpc>
                          <a:spcPct val="100000"/>
                        </a:lnSpc>
                        <a:buFont typeface="Wingdings" panose="05000000000000000000" pitchFamily="2" charset="2"/>
                        <a:buNone/>
                      </a:pPr>
                      <a:endParaRPr lang="en-ZA" sz="1200" kern="1200" dirty="0">
                        <a:solidFill>
                          <a:schemeClr val="tx1"/>
                        </a:solidFill>
                        <a:latin typeface="+mn-lt"/>
                        <a:ea typeface="+mn-ea"/>
                        <a:cs typeface="Univers 45 Light"/>
                      </a:endParaRPr>
                    </a:p>
                  </a:txBody>
                  <a:tcPr marL="0" marR="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242941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1"/>
            </p:custDataLst>
          </p:nvPr>
        </p:nvSpPr>
        <p:spPr>
          <a:xfrm>
            <a:off x="1008943" y="524265"/>
            <a:ext cx="10004198" cy="685410"/>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solidFill>
                  <a:srgbClr val="00338D"/>
                </a:solidFill>
                <a:latin typeface="+mn-lt"/>
              </a:rPr>
              <a:t>Policy interventions to spur growth of the pharmaceutical sector </a:t>
            </a:r>
          </a:p>
        </p:txBody>
      </p:sp>
      <p:sp>
        <p:nvSpPr>
          <p:cNvPr id="5" name="Rectangle 4"/>
          <p:cNvSpPr/>
          <p:nvPr/>
        </p:nvSpPr>
        <p:spPr>
          <a:xfrm>
            <a:off x="1008943" y="1395835"/>
            <a:ext cx="10130833" cy="3046988"/>
          </a:xfrm>
          <a:prstGeom prst="rect">
            <a:avLst/>
          </a:prstGeom>
          <a:solidFill>
            <a:schemeClr val="accent3"/>
          </a:solidFill>
        </p:spPr>
        <p:txBody>
          <a:bodyPr wrap="square">
            <a:spAutoFit/>
          </a:bodyPr>
          <a:lstStyle/>
          <a:p>
            <a:pPr>
              <a:spcBef>
                <a:spcPts val="600"/>
              </a:spcBef>
              <a:spcAft>
                <a:spcPts val="600"/>
              </a:spcAft>
              <a:buSzPts val="1100"/>
            </a:pPr>
            <a:r>
              <a:rPr lang="en-US" sz="1200" dirty="0">
                <a:solidFill>
                  <a:prstClr val="white"/>
                </a:solidFill>
                <a:ea typeface="Symbol" panose="05050102010706020507" pitchFamily="18" charset="2"/>
                <a:cs typeface="Times New Roman" panose="02020603050405020304" pitchFamily="18" charset="0"/>
              </a:rPr>
              <a:t>There are a number of aspects that need to be improved in order to enable easy and more gainful activation of opportunities and related benefits including:</a:t>
            </a:r>
          </a:p>
          <a:p>
            <a:pPr marL="800100" lvl="1" indent="-342900">
              <a:spcBef>
                <a:spcPts val="600"/>
              </a:spcBef>
              <a:spcAft>
                <a:spcPts val="600"/>
              </a:spcAft>
              <a:buSzPts val="1100"/>
              <a:buFont typeface="Symbol" panose="05050102010706020507" pitchFamily="18" charset="2"/>
              <a:buChar char=""/>
            </a:pPr>
            <a:r>
              <a:rPr lang="en-US" sz="1200" dirty="0">
                <a:solidFill>
                  <a:prstClr val="white"/>
                </a:solidFill>
                <a:ea typeface="Symbol" panose="05050102010706020507" pitchFamily="18" charset="2"/>
                <a:cs typeface="Times New Roman" panose="02020603050405020304" pitchFamily="18" charset="0"/>
              </a:rPr>
              <a:t>Easing access to serviced industrial land and creating pharma zones;</a:t>
            </a:r>
          </a:p>
          <a:p>
            <a:pPr marL="800100" lvl="1" indent="-342900">
              <a:spcBef>
                <a:spcPts val="600"/>
              </a:spcBef>
              <a:spcAft>
                <a:spcPts val="600"/>
              </a:spcAft>
              <a:buSzPts val="1100"/>
              <a:buFont typeface="Symbol" panose="05050102010706020507" pitchFamily="18" charset="2"/>
              <a:buChar char=""/>
            </a:pPr>
            <a:r>
              <a:rPr lang="en-US" sz="1200" dirty="0">
                <a:solidFill>
                  <a:prstClr val="white"/>
                </a:solidFill>
                <a:ea typeface="Symbol" panose="05050102010706020507" pitchFamily="18" charset="2"/>
                <a:cs typeface="Times New Roman" panose="02020603050405020304" pitchFamily="18" charset="0"/>
              </a:rPr>
              <a:t>Fast-tracking regulatory harmonization across the region– the creation of medicine registration agencies is critical to stimulate trade across the continent;</a:t>
            </a:r>
          </a:p>
          <a:p>
            <a:pPr marL="800100" lvl="1" indent="-342900">
              <a:spcBef>
                <a:spcPts val="600"/>
              </a:spcBef>
              <a:spcAft>
                <a:spcPts val="600"/>
              </a:spcAft>
              <a:buSzPts val="1100"/>
              <a:buFont typeface="Symbol" panose="05050102010706020507" pitchFamily="18" charset="2"/>
              <a:buChar char=""/>
            </a:pPr>
            <a:r>
              <a:rPr lang="en-US" sz="1200" dirty="0">
                <a:solidFill>
                  <a:prstClr val="white"/>
                </a:solidFill>
                <a:ea typeface="Symbol" panose="05050102010706020507" pitchFamily="18" charset="2"/>
                <a:cs typeface="Times New Roman" panose="02020603050405020304" pitchFamily="18" charset="0"/>
              </a:rPr>
              <a:t>Improving enforcement of standards to eradicate counterfeit drugs from the market. The NDA is ranked highly on GMP, however there are reports of counterfeits entering the market which may negatively impact the brand value of genuine products; </a:t>
            </a:r>
          </a:p>
          <a:p>
            <a:pPr marL="800100" lvl="1" indent="-342900">
              <a:spcBef>
                <a:spcPts val="600"/>
              </a:spcBef>
              <a:spcAft>
                <a:spcPts val="600"/>
              </a:spcAft>
              <a:buSzPts val="1100"/>
              <a:buFont typeface="Symbol" panose="05050102010706020507" pitchFamily="18" charset="2"/>
              <a:buChar char=""/>
            </a:pPr>
            <a:r>
              <a:rPr lang="en-US" sz="1200" dirty="0">
                <a:solidFill>
                  <a:prstClr val="white"/>
                </a:solidFill>
                <a:ea typeface="Symbol" panose="05050102010706020507" pitchFamily="18" charset="2"/>
                <a:cs typeface="Times New Roman" panose="02020603050405020304" pitchFamily="18" charset="0"/>
              </a:rPr>
              <a:t>Improvement in water supply: water is generally available and affordable however pharm requires a higher purification standard and this increases costs to the manufacturer; and </a:t>
            </a:r>
          </a:p>
          <a:p>
            <a:pPr marL="800100" lvl="1" indent="-342900">
              <a:spcBef>
                <a:spcPts val="600"/>
              </a:spcBef>
              <a:spcAft>
                <a:spcPts val="600"/>
              </a:spcAft>
              <a:buSzPts val="1100"/>
              <a:buFont typeface="Symbol" panose="05050102010706020507" pitchFamily="18" charset="2"/>
              <a:buChar char=""/>
            </a:pPr>
            <a:r>
              <a:rPr lang="en-US" sz="1200" dirty="0">
                <a:solidFill>
                  <a:prstClr val="white"/>
                </a:solidFill>
                <a:ea typeface="Symbol" panose="05050102010706020507" pitchFamily="18" charset="2"/>
                <a:cs typeface="Times New Roman" panose="02020603050405020304" pitchFamily="18" charset="0"/>
              </a:rPr>
              <a:t>Developing centralised cold chain facilities to deepen the sector and stimulate manufacture of vaccines.</a:t>
            </a:r>
          </a:p>
          <a:p>
            <a:pPr lvl="1">
              <a:spcBef>
                <a:spcPts val="600"/>
              </a:spcBef>
              <a:spcAft>
                <a:spcPts val="600"/>
              </a:spcAft>
              <a:buSzPts val="1100"/>
            </a:pPr>
            <a:endParaRPr lang="en-US" sz="1200" dirty="0">
              <a:solidFill>
                <a:prstClr val="white"/>
              </a:solidFill>
              <a:ea typeface="Symbol" panose="05050102010706020507" pitchFamily="18" charset="2"/>
              <a:cs typeface="Times New Roman" panose="02020603050405020304" pitchFamily="18" charset="0"/>
            </a:endParaRPr>
          </a:p>
        </p:txBody>
      </p:sp>
    </p:spTree>
    <p:extLst>
      <p:ext uri="{BB962C8B-B14F-4D97-AF65-F5344CB8AC3E}">
        <p14:creationId xmlns:p14="http://schemas.microsoft.com/office/powerpoint/2010/main" val="342493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452271" y="2065774"/>
            <a:ext cx="3393878" cy="1631216"/>
          </a:xfrm>
          <a:prstGeom prst="rect">
            <a:avLst/>
          </a:prstGeom>
        </p:spPr>
        <p:txBody>
          <a:bodyPr wrap="none">
            <a:spAutoFit/>
          </a:bodyPr>
          <a:lstStyle/>
          <a:p>
            <a:pPr marL="146050">
              <a:lnSpc>
                <a:spcPct val="100000"/>
              </a:lnSpc>
            </a:pPr>
            <a:r>
              <a:rPr lang="en-GB" sz="5000" dirty="0">
                <a:solidFill>
                  <a:srgbClr val="6D2077"/>
                </a:solidFill>
                <a:cs typeface="Arial"/>
              </a:rPr>
              <a:t>Executive </a:t>
            </a:r>
          </a:p>
          <a:p>
            <a:pPr marL="146050">
              <a:lnSpc>
                <a:spcPct val="100000"/>
              </a:lnSpc>
            </a:pPr>
            <a:r>
              <a:rPr lang="en-GB" sz="5000" dirty="0">
                <a:solidFill>
                  <a:srgbClr val="6D2077"/>
                </a:solidFill>
                <a:cs typeface="Arial"/>
              </a:rPr>
              <a:t>Summary</a:t>
            </a:r>
          </a:p>
        </p:txBody>
      </p:sp>
      <p:sp>
        <p:nvSpPr>
          <p:cNvPr id="3" name="Rectangle 2"/>
          <p:cNvSpPr/>
          <p:nvPr/>
        </p:nvSpPr>
        <p:spPr>
          <a:xfrm>
            <a:off x="1386231" y="1752600"/>
            <a:ext cx="132080" cy="3134360"/>
          </a:xfrm>
          <a:prstGeom prst="rect">
            <a:avLst/>
          </a:prstGeom>
          <a:solidFill>
            <a:srgbClr val="72217B"/>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Tree>
    <p:extLst>
      <p:ext uri="{BB962C8B-B14F-4D97-AF65-F5344CB8AC3E}">
        <p14:creationId xmlns:p14="http://schemas.microsoft.com/office/powerpoint/2010/main" val="464526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custDataLst>
              <p:tags r:id="rId1"/>
            </p:custDataLst>
          </p:nvPr>
        </p:nvSpPr>
        <p:spPr>
          <a:xfrm>
            <a:off x="1008943" y="524265"/>
            <a:ext cx="10367269" cy="519357"/>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solidFill>
                  <a:srgbClr val="00338D"/>
                </a:solidFill>
                <a:latin typeface="Arial"/>
              </a:rPr>
              <a:t>Disclaimer </a:t>
            </a:r>
          </a:p>
        </p:txBody>
      </p:sp>
      <p:sp>
        <p:nvSpPr>
          <p:cNvPr id="5" name="Rectangle 4"/>
          <p:cNvSpPr/>
          <p:nvPr/>
        </p:nvSpPr>
        <p:spPr>
          <a:xfrm>
            <a:off x="1094669" y="1148185"/>
            <a:ext cx="10203251" cy="4278094"/>
          </a:xfrm>
          <a:prstGeom prst="rect">
            <a:avLst/>
          </a:prstGeom>
          <a:solidFill>
            <a:schemeClr val="accent2"/>
          </a:solidFill>
        </p:spPr>
        <p:txBody>
          <a:bodyPr wrap="square">
            <a:spAutoFit/>
          </a:bodyPr>
          <a:lstStyle/>
          <a:p>
            <a:pPr marL="342900" indent="-342900">
              <a:spcBef>
                <a:spcPts val="600"/>
              </a:spcBef>
              <a:spcAft>
                <a:spcPts val="600"/>
              </a:spcAft>
              <a:buSzPts val="1100"/>
              <a:buFont typeface="Symbol" panose="05050102010706020507" pitchFamily="18" charset="2"/>
              <a:buChar char=""/>
            </a:pPr>
            <a:r>
              <a:rPr lang="en-US" sz="1400" dirty="0">
                <a:solidFill>
                  <a:prstClr val="white"/>
                </a:solidFill>
                <a:ea typeface="Symbol" panose="05050102010706020507" pitchFamily="18" charset="2"/>
                <a:cs typeface="Times New Roman" panose="02020603050405020304" pitchFamily="18" charset="0"/>
              </a:rPr>
              <a:t>This slide pack is strictly confidential and is addressed solely to UK’s Department for International Development (DFID). KPMG cannot be held responsible for its unauthorised copying and distribution. Recipients are respectfully reminded that this slide pack contains potentially sensitive information and should be kept secure.</a:t>
            </a:r>
          </a:p>
          <a:p>
            <a:pPr marL="342900" indent="-342900">
              <a:spcBef>
                <a:spcPts val="600"/>
              </a:spcBef>
              <a:spcAft>
                <a:spcPts val="600"/>
              </a:spcAft>
              <a:buSzPts val="1100"/>
              <a:buFont typeface="Symbol" panose="05050102010706020507" pitchFamily="18" charset="2"/>
              <a:buChar char=""/>
            </a:pPr>
            <a:r>
              <a:rPr lang="en-US" sz="1400" dirty="0">
                <a:solidFill>
                  <a:prstClr val="white"/>
                </a:solidFill>
                <a:ea typeface="Symbol" panose="05050102010706020507" pitchFamily="18" charset="2"/>
                <a:cs typeface="Times New Roman" panose="02020603050405020304" pitchFamily="18" charset="0"/>
              </a:rPr>
              <a:t>The conclusions, findings, and opinions expressed in this slide pack are those of KPMG unless identified as those of other parties. We have produced this slide pack specifically for the purposes stated and its interpretation, use or application for other purposes imposes no obligations on KPMG. </a:t>
            </a:r>
          </a:p>
          <a:p>
            <a:pPr marL="342900" indent="-342900">
              <a:spcBef>
                <a:spcPts val="600"/>
              </a:spcBef>
              <a:spcAft>
                <a:spcPts val="600"/>
              </a:spcAft>
              <a:buSzPts val="1100"/>
              <a:buFont typeface="Symbol" panose="05050102010706020507" pitchFamily="18" charset="2"/>
              <a:buChar char=""/>
            </a:pPr>
            <a:r>
              <a:rPr lang="en-US" sz="1400" dirty="0">
                <a:solidFill>
                  <a:prstClr val="white"/>
                </a:solidFill>
                <a:ea typeface="Symbol" panose="05050102010706020507" pitchFamily="18" charset="2"/>
                <a:cs typeface="Times New Roman" panose="02020603050405020304" pitchFamily="18" charset="0"/>
              </a:rPr>
              <a:t>A slide pack of this kind is dependent on the completeness, accuracy and reliability of data received from a variety of sources.  KPMG makes no warranty or claim as to the accuracy of the information on which this slide pack is based and cannot be held responsible for any inaccuracies so arising.  No representation or warranty, expressed or implied, is or will be given by KPMG, or its respective directors, partners, employees, or consultants or any other person, as to the accuracy or completeness of this slide pack and, as far as permitted by law and except in the case of fraud by the party concerned, no responsibility or liability is accepted for the accuracy or sufficiency thereof, or for any errors, omissions, or misstatements, negligent or otherwise, relating thereto. In particular, but without limitation, (subject as aforesaid), no representation or warranty is given as to the achievement of intended outcomes as a result of the implementation of recommendations, and nothing in this slide pack is or should be relied on as a promise or representation as to the future. Accordingly, KPMG, nor any of the respective directors, partners, employees, or advisors, nor any other person, shall be liable for any direct, indirect, or consequential loss or damage suffered by any person as a result of relying on any statement in or omission from this slide pack and any such liability is expressly disclaimed.</a:t>
            </a:r>
          </a:p>
        </p:txBody>
      </p:sp>
    </p:spTree>
    <p:extLst>
      <p:ext uri="{BB962C8B-B14F-4D97-AF65-F5344CB8AC3E}">
        <p14:creationId xmlns:p14="http://schemas.microsoft.com/office/powerpoint/2010/main" val="2074803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 2019. KPMG Uganda, a registered partnership and a member firm of the KPMG network of independent member firms affiliated with KPMG International Cooperative ("KPMG International"), a Swiss entity. All rights reserved.</a:t>
            </a:r>
            <a:endParaRPr lang="en-GB" dirty="0"/>
          </a:p>
        </p:txBody>
      </p:sp>
      <p:sp>
        <p:nvSpPr>
          <p:cNvPr id="3" name="Text Placeholder 2"/>
          <p:cNvSpPr>
            <a:spLocks noGrp="1"/>
          </p:cNvSpPr>
          <p:nvPr>
            <p:ph type="body" sz="quarter" idx="12"/>
          </p:nvPr>
        </p:nvSpPr>
        <p:spPr/>
        <p:txBody>
          <a:bodyPr/>
          <a:lstStyle/>
          <a:p>
            <a:r>
              <a:rPr lang="en-US" dirty="0"/>
              <a:t>The KPMG name and logo are registered trademarks or trademarks of KPMG International.</a:t>
            </a:r>
            <a:endParaRPr lang="en-GB" dirty="0"/>
          </a:p>
        </p:txBody>
      </p:sp>
      <p:sp>
        <p:nvSpPr>
          <p:cNvPr id="4" name="Text Placeholder 3"/>
          <p:cNvSpPr>
            <a:spLocks noGrp="1"/>
          </p:cNvSpPr>
          <p:nvPr>
            <p:ph type="body" sz="quarter" idx="13"/>
          </p:nvPr>
        </p:nvSpPr>
        <p:spPr>
          <a:xfrm>
            <a:off x="2729163" y="3831758"/>
            <a:ext cx="7851751" cy="785962"/>
          </a:xfrm>
        </p:spPr>
        <p:txBody>
          <a:bodyPr/>
          <a:lstStyle/>
          <a:p>
            <a:r>
              <a:rPr lang="en-US" dirty="0"/>
              <a:t>The information contained herein is of a general nature and is not intended to address the circumstances of any particular individual or entity. Although we </a:t>
            </a:r>
            <a:r>
              <a:rPr lang="en-US" dirty="0" err="1"/>
              <a:t>endeavour</a:t>
            </a:r>
            <a:r>
              <a:rPr lang="en-US" dirty="0"/>
              <a:t>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GB" dirty="0"/>
          </a:p>
        </p:txBody>
      </p:sp>
      <p:sp>
        <p:nvSpPr>
          <p:cNvPr id="5" name="Text Placeholder 4"/>
          <p:cNvSpPr>
            <a:spLocks noGrp="1"/>
          </p:cNvSpPr>
          <p:nvPr>
            <p:ph type="body" sz="quarter" idx="14"/>
          </p:nvPr>
        </p:nvSpPr>
        <p:spPr/>
        <p:txBody>
          <a:bodyPr/>
          <a:lstStyle/>
          <a:p>
            <a:r>
              <a:rPr lang="en-GB" dirty="0"/>
              <a:t>kpmg.com/</a:t>
            </a:r>
            <a:r>
              <a:rPr lang="en-GB" dirty="0" err="1"/>
              <a:t>socialmedia</a:t>
            </a:r>
            <a:endParaRPr lang="en-GB" dirty="0"/>
          </a:p>
        </p:txBody>
      </p:sp>
      <p:sp>
        <p:nvSpPr>
          <p:cNvPr id="6" name="Text Placeholder 5"/>
          <p:cNvSpPr>
            <a:spLocks noGrp="1"/>
          </p:cNvSpPr>
          <p:nvPr>
            <p:ph type="body" sz="quarter" idx="15"/>
          </p:nvPr>
        </p:nvSpPr>
        <p:spPr/>
        <p:txBody>
          <a:bodyPr/>
          <a:lstStyle/>
          <a:p>
            <a:r>
              <a:rPr lang="en-GB"/>
              <a:t>kpmg.com/app</a:t>
            </a:r>
            <a:endParaRPr lang="en-GB" dirty="0"/>
          </a:p>
        </p:txBody>
      </p:sp>
    </p:spTree>
    <p:extLst>
      <p:ext uri="{BB962C8B-B14F-4D97-AF65-F5344CB8AC3E}">
        <p14:creationId xmlns:p14="http://schemas.microsoft.com/office/powerpoint/2010/main" val="394525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9858" y="266851"/>
            <a:ext cx="10515602" cy="549275"/>
          </a:xfrm>
        </p:spPr>
        <p:txBody>
          <a:bodyPr>
            <a:normAutofit/>
          </a:bodyPr>
          <a:lstStyle/>
          <a:p>
            <a:r>
              <a:rPr lang="en-US" sz="3000" dirty="0">
                <a:latin typeface="+mn-lt"/>
              </a:rPr>
              <a:t>Executive Summary</a:t>
            </a:r>
          </a:p>
        </p:txBody>
      </p:sp>
      <p:sp>
        <p:nvSpPr>
          <p:cNvPr id="13" name="Text Placeholder 5"/>
          <p:cNvSpPr txBox="1">
            <a:spLocks/>
          </p:cNvSpPr>
          <p:nvPr/>
        </p:nvSpPr>
        <p:spPr>
          <a:xfrm>
            <a:off x="1033159" y="1102142"/>
            <a:ext cx="10377791" cy="1870272"/>
          </a:xfrm>
          <a:prstGeom prst="rect">
            <a:avLst/>
          </a:prstGeom>
          <a:ln w="6350">
            <a:solidFill>
              <a:srgbClr val="00338D"/>
            </a:solidFill>
          </a:ln>
        </p:spPr>
        <p:txBody>
          <a:bodyPr vert="horz"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US" sz="1200" b="0" dirty="0"/>
              <a:t>The potential investment opportunities were identified in manufacturing </a:t>
            </a:r>
            <a:r>
              <a:rPr lang="en-US" sz="1200" dirty="0"/>
              <a:t>off-patent essential medicines </a:t>
            </a:r>
            <a:r>
              <a:rPr lang="en-US" sz="1200" b="0" dirty="0"/>
              <a:t>and</a:t>
            </a:r>
            <a:r>
              <a:rPr lang="en-US" sz="1200" dirty="0"/>
              <a:t> cotton-based medical consumables:</a:t>
            </a:r>
          </a:p>
          <a:p>
            <a:pPr marL="228600" indent="-228600">
              <a:spcBef>
                <a:spcPts val="300"/>
              </a:spcBef>
              <a:spcAft>
                <a:spcPts val="300"/>
              </a:spcAft>
              <a:buFont typeface="+mj-lt"/>
              <a:buAutoNum type="arabicParenR"/>
              <a:defRPr/>
            </a:pPr>
            <a:r>
              <a:rPr lang="en-US" sz="1200" dirty="0">
                <a:solidFill>
                  <a:srgbClr val="00338D"/>
                </a:solidFill>
              </a:rPr>
              <a:t>Off-patent generic essential medicines opportunity: </a:t>
            </a:r>
            <a:r>
              <a:rPr lang="en-US" sz="1200" b="0" dirty="0">
                <a:solidFill>
                  <a:srgbClr val="00338D"/>
                </a:solidFill>
              </a:rPr>
              <a:t>There are One Hundred and Seventy-Three (173) products currently manufactured in Uganda. In August 2017 the Ministry of Health (MoH) levied a 12% verification fees on thirty-seven (37) selected products. However, of the 37 products, twenty-three (23) are currently being made by a single producer only (which is a risk according to WHO guidelines which stipulate at least two producers to justify a CET) and five (5) are not produced at all. Further the EAC Secretariat in conjunction with the EAPMA has proposed a 25% Common External Tariff (CET) on nine products with 3 more to be validated by the regulators.</a:t>
            </a:r>
          </a:p>
          <a:p>
            <a:pPr marL="228600" indent="-228600">
              <a:spcBef>
                <a:spcPts val="300"/>
              </a:spcBef>
              <a:spcAft>
                <a:spcPts val="300"/>
              </a:spcAft>
              <a:buFont typeface="+mj-lt"/>
              <a:buAutoNum type="arabicParenR"/>
              <a:defRPr/>
            </a:pPr>
            <a:r>
              <a:rPr lang="en-US" sz="1200" dirty="0">
                <a:solidFill>
                  <a:srgbClr val="00338D"/>
                </a:solidFill>
              </a:rPr>
              <a:t>Cotton-based consumables opportunity: </a:t>
            </a:r>
            <a:r>
              <a:rPr lang="en-US" sz="1200" b="0" dirty="0">
                <a:solidFill>
                  <a:srgbClr val="00338D"/>
                </a:solidFill>
              </a:rPr>
              <a:t>Uganda has a comparative advantage in cotton production and there is an opportunity to manufacture these products locally on large scale.  There are two main manufacturers producing surgical cotton wool. This will add value to cotton lint of which over 50% is currently exported in raw form</a:t>
            </a:r>
            <a:r>
              <a:rPr lang="en-US" sz="1200" dirty="0">
                <a:solidFill>
                  <a:srgbClr val="00338D"/>
                </a:solidFill>
              </a:rPr>
              <a:t>.</a:t>
            </a:r>
          </a:p>
        </p:txBody>
      </p:sp>
      <p:sp>
        <p:nvSpPr>
          <p:cNvPr id="14" name="Text Placeholder 6"/>
          <p:cNvSpPr txBox="1">
            <a:spLocks/>
          </p:cNvSpPr>
          <p:nvPr/>
        </p:nvSpPr>
        <p:spPr>
          <a:xfrm>
            <a:off x="1039858" y="861236"/>
            <a:ext cx="10371092" cy="254579"/>
          </a:xfrm>
          <a:prstGeom prst="rect">
            <a:avLst/>
          </a:prstGeom>
          <a:solidFill>
            <a:schemeClr val="accent4"/>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ZA" sz="1400" dirty="0">
                <a:solidFill>
                  <a:sysClr val="window" lastClr="FFFFFF"/>
                </a:solidFill>
              </a:rPr>
              <a:t> What is the investment opportunity?</a:t>
            </a:r>
          </a:p>
        </p:txBody>
      </p:sp>
      <p:sp>
        <p:nvSpPr>
          <p:cNvPr id="5" name="Text Placeholder 8"/>
          <p:cNvSpPr txBox="1">
            <a:spLocks/>
          </p:cNvSpPr>
          <p:nvPr/>
        </p:nvSpPr>
        <p:spPr>
          <a:xfrm>
            <a:off x="1033159" y="3213320"/>
            <a:ext cx="10377790" cy="1035740"/>
          </a:xfrm>
          <a:prstGeom prst="rect">
            <a:avLst/>
          </a:prstGeom>
          <a:solidFill>
            <a:srgbClr val="FFFFFF"/>
          </a:solidFill>
          <a:ln w="6350">
            <a:solidFill>
              <a:srgbClr val="00338D"/>
            </a:solidFill>
          </a:ln>
        </p:spPr>
        <p:txBody>
          <a:bodyPr vert="horz"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0">
              <a:spcAft>
                <a:spcPts val="0"/>
              </a:spcAft>
              <a:buClr>
                <a:srgbClr val="00338D"/>
              </a:buClr>
              <a:tabLst>
                <a:tab pos="184150" algn="l"/>
              </a:tabLst>
            </a:pPr>
            <a:r>
              <a:rPr lang="en-US" sz="1200" dirty="0">
                <a:solidFill>
                  <a:srgbClr val="00338D"/>
                </a:solidFill>
              </a:rPr>
              <a:t>The market is regional - </a:t>
            </a:r>
            <a:r>
              <a:rPr lang="en-US" sz="1200" b="0" dirty="0">
                <a:solidFill>
                  <a:srgbClr val="00338D"/>
                </a:solidFill>
              </a:rPr>
              <a:t>the East African Community (made up of Kenya, Uganda, Tanzania, Burundi, Rwanda, and South Sudan) plus Eastern DRC due to Uganda’s central position. Marketing authorization is required in each country which could take an average of 1-2 years to secure it. With the harmonisation efforts underway this period is expected to be significantly reduced. An East African Medicines Agency has been established that will provide for central registration of all medicines produced by members and is driving the harmonisation agenda in the region. The treaty establishing the African Medicines Agency under NEPAD was ratified in 2018, widening harmonisation efforts across the entire continent.</a:t>
            </a:r>
          </a:p>
        </p:txBody>
      </p:sp>
      <p:sp>
        <p:nvSpPr>
          <p:cNvPr id="6" name="Text Placeholder 9"/>
          <p:cNvSpPr txBox="1">
            <a:spLocks/>
          </p:cNvSpPr>
          <p:nvPr/>
        </p:nvSpPr>
        <p:spPr>
          <a:xfrm>
            <a:off x="1039858" y="2972414"/>
            <a:ext cx="10377791" cy="296709"/>
          </a:xfrm>
          <a:prstGeom prst="rect">
            <a:avLst/>
          </a:prstGeom>
          <a:solidFill>
            <a:srgbClr val="483698"/>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ZA" sz="1400" dirty="0">
                <a:solidFill>
                  <a:sysClr val="window" lastClr="FFFFFF"/>
                </a:solidFill>
              </a:rPr>
              <a:t>Size of the addressable market</a:t>
            </a:r>
            <a:endParaRPr kumimoji="0" lang="en-ZA" sz="1400" b="1" i="0" u="none" strike="noStrike" kern="1200" cap="none" spc="0" normalizeH="0" baseline="0" noProof="0" dirty="0">
              <a:ln>
                <a:noFill/>
              </a:ln>
              <a:solidFill>
                <a:sysClr val="window" lastClr="FFFFFF"/>
              </a:solidFill>
              <a:effectLst/>
              <a:uLnTx/>
              <a:uFillTx/>
            </a:endParaRPr>
          </a:p>
        </p:txBody>
      </p:sp>
      <p:sp>
        <p:nvSpPr>
          <p:cNvPr id="9" name="Text Placeholder 6"/>
          <p:cNvSpPr txBox="1">
            <a:spLocks/>
          </p:cNvSpPr>
          <p:nvPr/>
        </p:nvSpPr>
        <p:spPr>
          <a:xfrm>
            <a:off x="1033159" y="4249060"/>
            <a:ext cx="10371092" cy="283197"/>
          </a:xfrm>
          <a:prstGeom prst="rect">
            <a:avLst/>
          </a:prstGeom>
          <a:solidFill>
            <a:schemeClr val="accent2"/>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ZA" sz="1400" dirty="0">
                <a:solidFill>
                  <a:sysClr val="window" lastClr="FFFFFF"/>
                </a:solidFill>
              </a:rPr>
              <a:t> The Pharmaceutical value chain in EAC</a:t>
            </a:r>
          </a:p>
        </p:txBody>
      </p:sp>
      <p:sp>
        <p:nvSpPr>
          <p:cNvPr id="10" name="Text Placeholder 8"/>
          <p:cNvSpPr txBox="1">
            <a:spLocks/>
          </p:cNvSpPr>
          <p:nvPr/>
        </p:nvSpPr>
        <p:spPr>
          <a:xfrm>
            <a:off x="1046557" y="4532257"/>
            <a:ext cx="10371092" cy="1925693"/>
          </a:xfrm>
          <a:prstGeom prst="rect">
            <a:avLst/>
          </a:prstGeom>
          <a:solidFill>
            <a:srgbClr val="FFFFFF"/>
          </a:solidFill>
          <a:ln w="6350">
            <a:solidFill>
              <a:srgbClr val="00338D"/>
            </a:solidFill>
          </a:ln>
        </p:spPr>
        <p:txBody>
          <a:bodyPr vert="horz" lIns="54000" tIns="54000" rIns="54000" bIns="5400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0">
              <a:spcAft>
                <a:spcPts val="0"/>
              </a:spcAft>
              <a:buClr>
                <a:srgbClr val="00338D"/>
              </a:buClr>
              <a:tabLst>
                <a:tab pos="184150" algn="l"/>
              </a:tabLst>
            </a:pPr>
            <a:r>
              <a:rPr lang="en-US" sz="1200" b="0" dirty="0">
                <a:solidFill>
                  <a:srgbClr val="00338D"/>
                </a:solidFill>
              </a:rPr>
              <a:t>Pharma is one of the sectors the EAC has embraced for regional development. A Regional Pharmaceuticals Manufacturing Action Plan (EAPMP) developed in 2017 </a:t>
            </a:r>
            <a:r>
              <a:rPr lang="en-US" sz="1200" dirty="0">
                <a:solidFill>
                  <a:srgbClr val="00338D"/>
                </a:solidFill>
              </a:rPr>
              <a:t>sets four high-level targets for the sector</a:t>
            </a:r>
            <a:r>
              <a:rPr lang="en-US" sz="1200" b="0" dirty="0">
                <a:solidFill>
                  <a:srgbClr val="00338D"/>
                </a:solidFill>
              </a:rPr>
              <a:t> including </a:t>
            </a:r>
          </a:p>
          <a:p>
            <a:pPr marL="184150" lvl="0" indent="-171450">
              <a:spcAft>
                <a:spcPts val="0"/>
              </a:spcAft>
              <a:buClr>
                <a:srgbClr val="00338D"/>
              </a:buClr>
              <a:buFont typeface="Arial" panose="020B0604020202020204" pitchFamily="34" charset="0"/>
              <a:buChar char="•"/>
              <a:tabLst>
                <a:tab pos="184150" algn="l"/>
              </a:tabLst>
            </a:pPr>
            <a:r>
              <a:rPr lang="en-US" sz="1200" b="0" dirty="0">
                <a:solidFill>
                  <a:srgbClr val="00338D"/>
                </a:solidFill>
              </a:rPr>
              <a:t>decreasing dependency on pharmaceutical imports; </a:t>
            </a:r>
          </a:p>
          <a:p>
            <a:pPr marL="184150" lvl="0" indent="-171450">
              <a:spcAft>
                <a:spcPts val="0"/>
              </a:spcAft>
              <a:buClr>
                <a:srgbClr val="00338D"/>
              </a:buClr>
              <a:buFont typeface="Arial" panose="020B0604020202020204" pitchFamily="34" charset="0"/>
              <a:buChar char="•"/>
              <a:tabLst>
                <a:tab pos="184150" algn="l"/>
              </a:tabLst>
            </a:pPr>
            <a:r>
              <a:rPr lang="en-US" sz="1200" b="0" dirty="0">
                <a:solidFill>
                  <a:srgbClr val="00338D"/>
                </a:solidFill>
              </a:rPr>
              <a:t>supporting the expansion of product portfolio of EAC firms;</a:t>
            </a:r>
          </a:p>
          <a:p>
            <a:pPr marL="184150" lvl="0" indent="-171450">
              <a:spcAft>
                <a:spcPts val="0"/>
              </a:spcAft>
              <a:buClr>
                <a:srgbClr val="00338D"/>
              </a:buClr>
              <a:buFont typeface="Arial" panose="020B0604020202020204" pitchFamily="34" charset="0"/>
              <a:buChar char="•"/>
              <a:tabLst>
                <a:tab pos="184150" algn="l"/>
              </a:tabLst>
            </a:pPr>
            <a:r>
              <a:rPr lang="en-US" sz="1200" b="0" dirty="0">
                <a:solidFill>
                  <a:srgbClr val="00338D"/>
                </a:solidFill>
              </a:rPr>
              <a:t>ensuring that at least 50% of purchases by EAC national medicines procurement agencies (NPAs) are sourced from regional manufacturers; and, </a:t>
            </a:r>
          </a:p>
          <a:p>
            <a:pPr marL="184150" lvl="0" indent="-171450">
              <a:spcAft>
                <a:spcPts val="0"/>
              </a:spcAft>
              <a:buClr>
                <a:srgbClr val="00338D"/>
              </a:buClr>
              <a:buFont typeface="Arial" panose="020B0604020202020204" pitchFamily="34" charset="0"/>
              <a:buChar char="•"/>
              <a:tabLst>
                <a:tab pos="184150" algn="l"/>
              </a:tabLst>
            </a:pPr>
            <a:r>
              <a:rPr lang="en-US" sz="1200" b="0" dirty="0">
                <a:solidFill>
                  <a:srgbClr val="00338D"/>
                </a:solidFill>
              </a:rPr>
              <a:t>at least five (5) companies should produce more advanced pharmaceutical formulations such as delayed release formulations, small volume injectables and double layered tablets.</a:t>
            </a:r>
          </a:p>
          <a:p>
            <a:pPr marL="12700" lvl="0">
              <a:spcAft>
                <a:spcPts val="0"/>
              </a:spcAft>
              <a:buClr>
                <a:srgbClr val="00338D"/>
              </a:buClr>
              <a:tabLst>
                <a:tab pos="184150" algn="l"/>
              </a:tabLst>
            </a:pPr>
            <a:r>
              <a:rPr lang="en-US" sz="1200" b="0" dirty="0">
                <a:solidFill>
                  <a:srgbClr val="00338D"/>
                </a:solidFill>
              </a:rPr>
              <a:t>Such initiatives will drive growth for the pharma sector in Uganda and EAC and underscores the opportunity for local manufacturing in the region, including Uganda. Currently, there is no production of APIs in Uganda and the wider region, therefore investors need to produce generic medicines whose patents have expired to actualise the opportunities in the sector.</a:t>
            </a:r>
          </a:p>
        </p:txBody>
      </p:sp>
    </p:spTree>
    <p:extLst>
      <p:ext uri="{BB962C8B-B14F-4D97-AF65-F5344CB8AC3E}">
        <p14:creationId xmlns:p14="http://schemas.microsoft.com/office/powerpoint/2010/main" val="387560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9858" y="213063"/>
            <a:ext cx="10515602" cy="549275"/>
          </a:xfrm>
        </p:spPr>
        <p:txBody>
          <a:bodyPr>
            <a:normAutofit/>
          </a:bodyPr>
          <a:lstStyle/>
          <a:p>
            <a:r>
              <a:rPr lang="en-US" sz="3000" dirty="0">
                <a:latin typeface="+mn-lt"/>
              </a:rPr>
              <a:t>Executive Summary</a:t>
            </a:r>
          </a:p>
        </p:txBody>
      </p:sp>
      <p:sp>
        <p:nvSpPr>
          <p:cNvPr id="12" name="Text Placeholder 4"/>
          <p:cNvSpPr txBox="1">
            <a:spLocks/>
          </p:cNvSpPr>
          <p:nvPr/>
        </p:nvSpPr>
        <p:spPr>
          <a:xfrm>
            <a:off x="1033160" y="1333285"/>
            <a:ext cx="3786491" cy="5124665"/>
          </a:xfrm>
          <a:prstGeom prst="rect">
            <a:avLst/>
          </a:prstGeom>
          <a:solidFill>
            <a:srgbClr val="FFFFFF"/>
          </a:solidFill>
          <a:ln w="6350">
            <a:solidFill>
              <a:srgbClr val="00338D"/>
            </a:solidFill>
          </a:ln>
        </p:spPr>
        <p:txBody>
          <a:bodyPr vert="horz" lIns="54000" tIns="54000" rIns="54000" bIns="54000" numCol="2"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71450">
              <a:spcAft>
                <a:spcPts val="0"/>
              </a:spcAft>
              <a:buClr>
                <a:srgbClr val="00338D"/>
              </a:buClr>
              <a:buFontTx/>
              <a:buChar char="-"/>
              <a:tabLst>
                <a:tab pos="241300" algn="l"/>
              </a:tabLst>
            </a:pPr>
            <a:r>
              <a:rPr lang="en-US" sz="1200" dirty="0">
                <a:solidFill>
                  <a:srgbClr val="00338D"/>
                </a:solidFill>
                <a:cs typeface="Univers 45 Light"/>
              </a:rPr>
              <a:t>Labour costs: </a:t>
            </a:r>
            <a:r>
              <a:rPr lang="en-US" sz="1200" b="0" dirty="0">
                <a:solidFill>
                  <a:srgbClr val="00338D"/>
                </a:solidFill>
                <a:cs typeface="Univers 45 Light"/>
              </a:rPr>
              <a:t>Uganda has the lowest labour cost in the region (70% lower cost than Kenya and 90% lower costs compared to South Africa). </a:t>
            </a:r>
            <a:r>
              <a:rPr lang="en-US" b="0" dirty="0">
                <a:solidFill>
                  <a:srgbClr val="00338D"/>
                </a:solidFill>
                <a:cs typeface="Univers 45 Light"/>
              </a:rPr>
              <a:t>(Source: fdi Benchmark from the Financial Times Limited).</a:t>
            </a:r>
          </a:p>
          <a:p>
            <a:pPr marL="184150" indent="-171450">
              <a:spcAft>
                <a:spcPts val="0"/>
              </a:spcAft>
              <a:buClr>
                <a:srgbClr val="00338D"/>
              </a:buClr>
              <a:buFontTx/>
              <a:buChar char="-"/>
              <a:tabLst>
                <a:tab pos="241300" algn="l"/>
              </a:tabLst>
            </a:pPr>
            <a:r>
              <a:rPr lang="en-US" sz="1200" b="0" dirty="0">
                <a:solidFill>
                  <a:srgbClr val="00338D"/>
                </a:solidFill>
                <a:cs typeface="Univers 45 Light"/>
              </a:rPr>
              <a:t>Uganda also has one of the </a:t>
            </a:r>
            <a:r>
              <a:rPr lang="en-US" sz="1200" dirty="0">
                <a:solidFill>
                  <a:srgbClr val="00338D"/>
                </a:solidFill>
                <a:cs typeface="Univers 45 Light"/>
              </a:rPr>
              <a:t>lowest forecast growth in labour costs </a:t>
            </a:r>
            <a:r>
              <a:rPr lang="en-US" sz="1200" b="0" dirty="0">
                <a:solidFill>
                  <a:srgbClr val="00338D"/>
                </a:solidFill>
                <a:cs typeface="Univers 45 Light"/>
              </a:rPr>
              <a:t>– labour costs in Ethiopia will grow 3 times faster than Uganda. Uganda’s cost advantage will become even stronger over the next 5 year.</a:t>
            </a:r>
          </a:p>
          <a:p>
            <a:pPr marL="184150" indent="-171450">
              <a:spcAft>
                <a:spcPts val="0"/>
              </a:spcAft>
              <a:buClr>
                <a:srgbClr val="00338D"/>
              </a:buClr>
              <a:buFontTx/>
              <a:buChar char="-"/>
              <a:tabLst>
                <a:tab pos="241300" algn="l"/>
              </a:tabLst>
            </a:pPr>
            <a:r>
              <a:rPr lang="en-US" sz="1200" dirty="0">
                <a:solidFill>
                  <a:srgbClr val="00338D"/>
                </a:solidFill>
                <a:cs typeface="Univers 45 Light"/>
              </a:rPr>
              <a:t>Availability of skilled managerial labour</a:t>
            </a:r>
            <a:r>
              <a:rPr lang="en-US" sz="1200" b="0" dirty="0">
                <a:solidFill>
                  <a:srgbClr val="00338D"/>
                </a:solidFill>
                <a:cs typeface="Univers 45 Light"/>
              </a:rPr>
              <a:t>, including pharmacists, finance, HR staff and no work permit restrictions for staff from other EAC countries. </a:t>
            </a:r>
            <a:r>
              <a:rPr lang="en-US" b="0" dirty="0">
                <a:solidFill>
                  <a:srgbClr val="00338D"/>
                </a:solidFill>
                <a:cs typeface="Univers 45 Light"/>
              </a:rPr>
              <a:t>(Source: The East African)</a:t>
            </a:r>
            <a:r>
              <a:rPr lang="en-US" sz="1200" b="0" dirty="0">
                <a:solidFill>
                  <a:srgbClr val="00338D"/>
                </a:solidFill>
                <a:cs typeface="Univers 45 Light"/>
              </a:rPr>
              <a:t>. The World Economic Forum ranks Uganda ahead of Ethiopia, Rwanda, South Africa and Tanzania in availability of skilled employees. </a:t>
            </a:r>
            <a:r>
              <a:rPr lang="en-US" b="0" dirty="0">
                <a:solidFill>
                  <a:srgbClr val="00338D"/>
                </a:solidFill>
                <a:cs typeface="Univers 45 Light"/>
              </a:rPr>
              <a:t>(Source: Global competitiveness report, 2017-18)</a:t>
            </a:r>
          </a:p>
          <a:p>
            <a:pPr marL="184150" indent="-171450">
              <a:spcAft>
                <a:spcPts val="0"/>
              </a:spcAft>
              <a:buClr>
                <a:srgbClr val="00338D"/>
              </a:buClr>
              <a:buFontTx/>
              <a:buChar char="-"/>
              <a:tabLst>
                <a:tab pos="241300" algn="l"/>
              </a:tabLst>
            </a:pPr>
            <a:r>
              <a:rPr lang="en-US" sz="1200" b="0" dirty="0">
                <a:solidFill>
                  <a:srgbClr val="00338D"/>
                </a:solidFill>
                <a:cs typeface="Univers 45 Light"/>
              </a:rPr>
              <a:t>Uganda has the highest adult Literacy in the EAC and the literacy rates for young people entering the workforce (people aged 15-24) was 87% in 2015</a:t>
            </a:r>
            <a:r>
              <a:rPr lang="en-US" b="0" dirty="0">
                <a:solidFill>
                  <a:srgbClr val="00338D"/>
                </a:solidFill>
                <a:cs typeface="Univers 45 Light"/>
              </a:rPr>
              <a:t>. (Source: </a:t>
            </a:r>
            <a:r>
              <a:rPr lang="en-US" b="0" dirty="0" err="1">
                <a:solidFill>
                  <a:srgbClr val="00338D"/>
                </a:solidFill>
                <a:cs typeface="Univers 45 Light"/>
              </a:rPr>
              <a:t>Knoema</a:t>
            </a:r>
            <a:r>
              <a:rPr lang="en-US" b="0" dirty="0">
                <a:solidFill>
                  <a:srgbClr val="00338D"/>
                </a:solidFill>
                <a:cs typeface="Univers 45 Light"/>
              </a:rPr>
              <a:t>)</a:t>
            </a:r>
          </a:p>
          <a:p>
            <a:pPr marL="184150" indent="-171450">
              <a:spcAft>
                <a:spcPts val="0"/>
              </a:spcAft>
              <a:buClr>
                <a:srgbClr val="00338D"/>
              </a:buClr>
              <a:buFontTx/>
              <a:buChar char="-"/>
              <a:tabLst>
                <a:tab pos="241300" algn="l"/>
              </a:tabLst>
            </a:pPr>
            <a:endParaRPr lang="en-US" sz="1200" dirty="0">
              <a:solidFill>
                <a:srgbClr val="00338D"/>
              </a:solidFill>
              <a:cs typeface="Univers 45 Light"/>
            </a:endParaRPr>
          </a:p>
          <a:p>
            <a:pPr marL="184150" indent="-171450">
              <a:spcAft>
                <a:spcPts val="0"/>
              </a:spcAft>
              <a:buClr>
                <a:srgbClr val="00338D"/>
              </a:buClr>
              <a:buFontTx/>
              <a:buChar char="-"/>
              <a:tabLst>
                <a:tab pos="241300" algn="l"/>
              </a:tabLst>
            </a:pPr>
            <a:r>
              <a:rPr lang="en-US" sz="1200" dirty="0">
                <a:solidFill>
                  <a:srgbClr val="00338D"/>
                </a:solidFill>
                <a:cs typeface="Univers 45 Light"/>
              </a:rPr>
              <a:t>Competitive industrial shed monthly rents </a:t>
            </a:r>
            <a:r>
              <a:rPr lang="en-US" sz="1200" b="0" dirty="0">
                <a:solidFill>
                  <a:srgbClr val="00338D"/>
                </a:solidFill>
                <a:cs typeface="Univers 45 Light"/>
              </a:rPr>
              <a:t>in the range of $4 -$6 per sq.m. </a:t>
            </a:r>
            <a:r>
              <a:rPr lang="en-US" b="0" dirty="0">
                <a:solidFill>
                  <a:srgbClr val="00338D"/>
                </a:solidFill>
                <a:cs typeface="Univers 45 Light"/>
              </a:rPr>
              <a:t>(source Knight Frank, Local property Agents)</a:t>
            </a:r>
          </a:p>
          <a:p>
            <a:pPr marL="184150" indent="-171450">
              <a:spcAft>
                <a:spcPts val="0"/>
              </a:spcAft>
              <a:buClr>
                <a:srgbClr val="00338D"/>
              </a:buClr>
              <a:buFontTx/>
              <a:buChar char="-"/>
              <a:tabLst>
                <a:tab pos="241300" algn="l"/>
              </a:tabLst>
            </a:pPr>
            <a:r>
              <a:rPr lang="en-US" sz="1200" dirty="0">
                <a:solidFill>
                  <a:srgbClr val="00338D"/>
                </a:solidFill>
                <a:cs typeface="Univers 45 Light"/>
              </a:rPr>
              <a:t>Comparable electricity costs </a:t>
            </a:r>
            <a:r>
              <a:rPr lang="en-US" sz="1200" b="0" dirty="0">
                <a:solidFill>
                  <a:srgbClr val="00338D"/>
                </a:solidFill>
                <a:cs typeface="Univers 45 Light"/>
              </a:rPr>
              <a:t>versus neighbours/EAC. Uganda’s electricity costs are competitive at 80% of Kenya’s costs.</a:t>
            </a:r>
          </a:p>
        </p:txBody>
      </p:sp>
      <p:sp>
        <p:nvSpPr>
          <p:cNvPr id="15" name="Text Placeholder 7"/>
          <p:cNvSpPr txBox="1">
            <a:spLocks/>
          </p:cNvSpPr>
          <p:nvPr/>
        </p:nvSpPr>
        <p:spPr>
          <a:xfrm>
            <a:off x="1033160" y="1110514"/>
            <a:ext cx="3786492" cy="216544"/>
          </a:xfrm>
          <a:prstGeom prst="rect">
            <a:avLst/>
          </a:prstGeom>
          <a:solidFill>
            <a:srgbClr val="00338D"/>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ZA" sz="1400" dirty="0">
                <a:solidFill>
                  <a:sysClr val="window" lastClr="FFFFFF"/>
                </a:solidFill>
              </a:rPr>
              <a:t>Supply</a:t>
            </a:r>
          </a:p>
        </p:txBody>
      </p:sp>
      <p:sp>
        <p:nvSpPr>
          <p:cNvPr id="10" name="Text Placeholder 4"/>
          <p:cNvSpPr txBox="1">
            <a:spLocks/>
          </p:cNvSpPr>
          <p:nvPr/>
        </p:nvSpPr>
        <p:spPr>
          <a:xfrm>
            <a:off x="4943475" y="1311152"/>
            <a:ext cx="3600450" cy="5146798"/>
          </a:xfrm>
          <a:prstGeom prst="rect">
            <a:avLst/>
          </a:prstGeom>
          <a:solidFill>
            <a:srgbClr val="FFFFFF"/>
          </a:solidFill>
          <a:ln w="6350">
            <a:solidFill>
              <a:srgbClr val="00338D"/>
            </a:solidFill>
          </a:ln>
        </p:spPr>
        <p:txBody>
          <a:bodyPr vert="horz" lIns="54000" tIns="54000" rIns="54000" bIns="54000" numCol="1"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71450">
              <a:spcAft>
                <a:spcPts val="0"/>
              </a:spcAft>
              <a:buClr>
                <a:srgbClr val="00338D"/>
              </a:buClr>
              <a:buFont typeface="Wingdings" panose="05000000000000000000" pitchFamily="2" charset="2"/>
              <a:buChar char="§"/>
              <a:tabLst>
                <a:tab pos="184150" algn="l"/>
              </a:tabLst>
            </a:pPr>
            <a:r>
              <a:rPr lang="en-US" sz="1200" b="0" dirty="0">
                <a:solidFill>
                  <a:srgbClr val="00338D"/>
                </a:solidFill>
              </a:rPr>
              <a:t>Uganda imports close to </a:t>
            </a:r>
            <a:r>
              <a:rPr lang="en-US" sz="1200" dirty="0">
                <a:solidFill>
                  <a:srgbClr val="00338D"/>
                </a:solidFill>
              </a:rPr>
              <a:t>US$ 250 million </a:t>
            </a:r>
            <a:r>
              <a:rPr lang="en-US" sz="1200" b="0" dirty="0">
                <a:solidFill>
                  <a:srgbClr val="00338D"/>
                </a:solidFill>
              </a:rPr>
              <a:t>of pharmaceutical products annually. According to BMI forecasts, Uganda’s pharmaceutical expenditure is expected to reach </a:t>
            </a:r>
            <a:r>
              <a:rPr lang="en-US" sz="1200" dirty="0">
                <a:solidFill>
                  <a:srgbClr val="00338D"/>
                </a:solidFill>
              </a:rPr>
              <a:t>US$ 520 Million by 2021</a:t>
            </a:r>
            <a:r>
              <a:rPr lang="en-US" sz="1200" b="0" dirty="0">
                <a:solidFill>
                  <a:srgbClr val="00338D"/>
                </a:solidFill>
              </a:rPr>
              <a:t>. The EAC (including Ethiopia) remains highly import dependent, with annual pharmaceutical products imports of </a:t>
            </a:r>
            <a:r>
              <a:rPr lang="en-US" sz="1200" dirty="0">
                <a:solidFill>
                  <a:srgbClr val="00338D"/>
                </a:solidFill>
              </a:rPr>
              <a:t>over US$ 1.3 billion per year. </a:t>
            </a:r>
          </a:p>
          <a:p>
            <a:pPr marL="184150" indent="-171450">
              <a:spcAft>
                <a:spcPts val="0"/>
              </a:spcAft>
              <a:buClr>
                <a:srgbClr val="00338D"/>
              </a:buClr>
              <a:buFont typeface="Wingdings" panose="05000000000000000000" pitchFamily="2" charset="2"/>
              <a:buChar char="§"/>
              <a:tabLst>
                <a:tab pos="184150" algn="l"/>
              </a:tabLst>
            </a:pPr>
            <a:r>
              <a:rPr lang="en-US" sz="1200" dirty="0">
                <a:solidFill>
                  <a:srgbClr val="00338D"/>
                </a:solidFill>
                <a:cs typeface="Univers 45 Light"/>
              </a:rPr>
              <a:t>Health care spend: </a:t>
            </a:r>
            <a:r>
              <a:rPr lang="en-US" sz="1200" b="0" dirty="0">
                <a:solidFill>
                  <a:srgbClr val="00338D"/>
                </a:solidFill>
                <a:cs typeface="Univers 45 Light"/>
              </a:rPr>
              <a:t>Uganda’s healthcare spend increased from an average of US$ 7.8 to US$ 10 per capita between 2012 and 2016. </a:t>
            </a:r>
          </a:p>
          <a:p>
            <a:pPr marL="184150" indent="-171450">
              <a:spcAft>
                <a:spcPts val="0"/>
              </a:spcAft>
              <a:buClr>
                <a:srgbClr val="00338D"/>
              </a:buClr>
              <a:buFont typeface="Wingdings" panose="05000000000000000000" pitchFamily="2" charset="2"/>
              <a:buChar char="§"/>
              <a:tabLst>
                <a:tab pos="184150" algn="l"/>
              </a:tabLst>
            </a:pPr>
            <a:r>
              <a:rPr lang="en-US" sz="1200" dirty="0">
                <a:solidFill>
                  <a:srgbClr val="00338D"/>
                </a:solidFill>
                <a:cs typeface="Univers 45 Light"/>
              </a:rPr>
              <a:t>Population, urban growth and rising incomes: </a:t>
            </a:r>
            <a:r>
              <a:rPr lang="en-US" sz="1200" b="0" dirty="0">
                <a:solidFill>
                  <a:srgbClr val="00338D"/>
                </a:solidFill>
                <a:cs typeface="Univers 45 Light"/>
              </a:rPr>
              <a:t>With increased urbanization and growing middle class, the population is exposed to better health services. The EAC is one of the </a:t>
            </a:r>
            <a:r>
              <a:rPr lang="en-US" sz="1200" dirty="0">
                <a:solidFill>
                  <a:srgbClr val="00338D"/>
                </a:solidFill>
                <a:cs typeface="Univers 45 Light"/>
              </a:rPr>
              <a:t>fastest growing regions </a:t>
            </a:r>
            <a:r>
              <a:rPr lang="en-US" sz="1200" b="0" dirty="0">
                <a:solidFill>
                  <a:srgbClr val="00338D"/>
                </a:solidFill>
                <a:cs typeface="Univers 45 Light"/>
              </a:rPr>
              <a:t>of the world with a combined population of more than 175 million people plus 110 million in Ethiopia.</a:t>
            </a:r>
          </a:p>
          <a:p>
            <a:pPr marL="156700" lvl="3" indent="0">
              <a:spcAft>
                <a:spcPts val="0"/>
              </a:spcAft>
              <a:buClr>
                <a:srgbClr val="00338D"/>
              </a:buClr>
              <a:buNone/>
              <a:tabLst>
                <a:tab pos="184150" algn="l"/>
              </a:tabLst>
            </a:pPr>
            <a:r>
              <a:rPr lang="en-US" sz="1200" b="0" dirty="0">
                <a:solidFill>
                  <a:srgbClr val="00338D"/>
                </a:solidFill>
                <a:cs typeface="Univers 45 Light"/>
              </a:rPr>
              <a:t>Uganda and the EAC will continue to urbanise and grow, including its middle class.</a:t>
            </a:r>
          </a:p>
          <a:p>
            <a:pPr marL="184150" indent="-171450">
              <a:spcAft>
                <a:spcPts val="0"/>
              </a:spcAft>
              <a:buClr>
                <a:srgbClr val="00338D"/>
              </a:buClr>
              <a:buFont typeface="Wingdings" panose="05000000000000000000" pitchFamily="2" charset="2"/>
              <a:buChar char="§"/>
              <a:tabLst>
                <a:tab pos="184150" algn="l"/>
              </a:tabLst>
            </a:pPr>
            <a:r>
              <a:rPr lang="en-US" sz="1200" dirty="0">
                <a:solidFill>
                  <a:srgbClr val="00338D"/>
                </a:solidFill>
                <a:cs typeface="Univers 45 Light"/>
              </a:rPr>
              <a:t>Growing and changing disease burden: </a:t>
            </a:r>
            <a:r>
              <a:rPr lang="en-US" sz="1200" b="0" dirty="0">
                <a:solidFill>
                  <a:srgbClr val="00338D"/>
                </a:solidFill>
                <a:cs typeface="Univers 45 Light"/>
              </a:rPr>
              <a:t>the region still suffers from tropical diseases. However, with changing lifestyles the disease burden is shifting to non-communicable diseases (NCDs) which presents an opportunity to manufacture different drugs locally in addition to consolidating markets for tropical and infectious diseases</a:t>
            </a:r>
          </a:p>
        </p:txBody>
      </p:sp>
      <p:sp>
        <p:nvSpPr>
          <p:cNvPr id="11" name="Text Placeholder 7"/>
          <p:cNvSpPr txBox="1">
            <a:spLocks/>
          </p:cNvSpPr>
          <p:nvPr/>
        </p:nvSpPr>
        <p:spPr>
          <a:xfrm>
            <a:off x="4943475" y="1115114"/>
            <a:ext cx="3600450" cy="211944"/>
          </a:xfrm>
          <a:prstGeom prst="rect">
            <a:avLst/>
          </a:prstGeom>
          <a:solidFill>
            <a:srgbClr val="00338D"/>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ZA" sz="1400" dirty="0">
                <a:solidFill>
                  <a:sysClr val="window" lastClr="FFFFFF"/>
                </a:solidFill>
              </a:rPr>
              <a:t>Demand </a:t>
            </a:r>
          </a:p>
        </p:txBody>
      </p:sp>
      <p:sp>
        <p:nvSpPr>
          <p:cNvPr id="18" name="Text Placeholder 4"/>
          <p:cNvSpPr txBox="1">
            <a:spLocks/>
          </p:cNvSpPr>
          <p:nvPr/>
        </p:nvSpPr>
        <p:spPr>
          <a:xfrm>
            <a:off x="8667748" y="1327058"/>
            <a:ext cx="2800351" cy="5130892"/>
          </a:xfrm>
          <a:prstGeom prst="rect">
            <a:avLst/>
          </a:prstGeom>
          <a:solidFill>
            <a:srgbClr val="FFFFFF"/>
          </a:solidFill>
          <a:ln w="6350">
            <a:solidFill>
              <a:srgbClr val="00338D"/>
            </a:solidFill>
          </a:ln>
        </p:spPr>
        <p:txBody>
          <a:bodyPr vert="horz" lIns="54000" tIns="54000" rIns="54000" bIns="54000" numCol="1"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71450">
              <a:spcAft>
                <a:spcPts val="0"/>
              </a:spcAft>
              <a:buClr>
                <a:srgbClr val="00338D"/>
              </a:buClr>
              <a:buFont typeface="Wingdings" panose="05000000000000000000" pitchFamily="2" charset="2"/>
              <a:buChar char="§"/>
              <a:tabLst>
                <a:tab pos="241300" algn="l"/>
              </a:tabLst>
            </a:pPr>
            <a:r>
              <a:rPr lang="en-US" sz="1200" dirty="0">
                <a:solidFill>
                  <a:srgbClr val="00338D"/>
                </a:solidFill>
                <a:cs typeface="Univers 45 Light"/>
              </a:rPr>
              <a:t>Core member of trade agreements</a:t>
            </a:r>
            <a:r>
              <a:rPr lang="en-US" sz="1200" b="0" dirty="0">
                <a:solidFill>
                  <a:srgbClr val="00338D"/>
                </a:solidFill>
                <a:cs typeface="Univers 45 Light"/>
              </a:rPr>
              <a:t> – EAC (175 million), COMESA (529 million) plus FTA, EPA (EU);</a:t>
            </a:r>
          </a:p>
          <a:p>
            <a:pPr marL="184150" indent="-171450">
              <a:spcAft>
                <a:spcPts val="0"/>
              </a:spcAft>
              <a:buClr>
                <a:srgbClr val="00338D"/>
              </a:buClr>
              <a:buFont typeface="Wingdings" panose="05000000000000000000" pitchFamily="2" charset="2"/>
              <a:buChar char="§"/>
              <a:tabLst>
                <a:tab pos="241300" algn="l"/>
              </a:tabLst>
            </a:pPr>
            <a:r>
              <a:rPr lang="en-US" sz="1200" b="0" dirty="0">
                <a:solidFill>
                  <a:srgbClr val="00338D"/>
                </a:solidFill>
                <a:cs typeface="Univers 45 Light"/>
              </a:rPr>
              <a:t>No restrictions on import or export of capital, foreign exchange, 100% foreign ownership permitted,</a:t>
            </a:r>
          </a:p>
          <a:p>
            <a:pPr marL="184150" indent="-171450">
              <a:spcAft>
                <a:spcPts val="0"/>
              </a:spcAft>
              <a:buClr>
                <a:srgbClr val="00338D"/>
              </a:buClr>
              <a:buFont typeface="Wingdings" panose="05000000000000000000" pitchFamily="2" charset="2"/>
              <a:buChar char="§"/>
              <a:tabLst>
                <a:tab pos="241300" algn="l"/>
              </a:tabLst>
            </a:pPr>
            <a:r>
              <a:rPr lang="en-US" sz="1200" dirty="0">
                <a:solidFill>
                  <a:srgbClr val="00338D"/>
                </a:solidFill>
                <a:cs typeface="Univers 45 Light"/>
              </a:rPr>
              <a:t>Stable macro-economic </a:t>
            </a:r>
            <a:r>
              <a:rPr lang="en-US" sz="1200" b="0" dirty="0">
                <a:solidFill>
                  <a:srgbClr val="00338D"/>
                </a:solidFill>
                <a:cs typeface="Univers 45 Light"/>
              </a:rPr>
              <a:t>and political environment for over 20 years.</a:t>
            </a:r>
          </a:p>
          <a:p>
            <a:pPr marL="184150" indent="-171450">
              <a:spcAft>
                <a:spcPts val="0"/>
              </a:spcAft>
              <a:buClr>
                <a:srgbClr val="00338D"/>
              </a:buClr>
              <a:buFont typeface="Wingdings" panose="05000000000000000000" pitchFamily="2" charset="2"/>
              <a:buChar char="§"/>
              <a:tabLst>
                <a:tab pos="241300" algn="l"/>
              </a:tabLst>
            </a:pPr>
            <a:r>
              <a:rPr lang="en-US" sz="1200" dirty="0">
                <a:solidFill>
                  <a:srgbClr val="00338D"/>
                </a:solidFill>
                <a:cs typeface="Univers 45 Light"/>
              </a:rPr>
              <a:t>Precedents of existing pharmaceutical </a:t>
            </a:r>
            <a:r>
              <a:rPr lang="en-US" sz="1200" b="0" dirty="0">
                <a:solidFill>
                  <a:srgbClr val="00338D"/>
                </a:solidFill>
                <a:cs typeface="Univers 45 Light"/>
              </a:rPr>
              <a:t>manufacturers. The nine existing factories with a large pool of skilled managerial labour show that the sector can be viable. There are no work permit restrictions for staff from EAC, allowing companies to draw on a very large labour pool. </a:t>
            </a:r>
            <a:r>
              <a:rPr lang="en-US" b="0" dirty="0">
                <a:solidFill>
                  <a:srgbClr val="00338D"/>
                </a:solidFill>
                <a:cs typeface="Univers 45 Light"/>
              </a:rPr>
              <a:t>(Source: The East African).</a:t>
            </a:r>
            <a:r>
              <a:rPr lang="en-US" sz="1200" b="0" dirty="0">
                <a:solidFill>
                  <a:srgbClr val="00338D"/>
                </a:solidFill>
                <a:cs typeface="Univers 45 Light"/>
              </a:rPr>
              <a:t>  </a:t>
            </a:r>
          </a:p>
          <a:p>
            <a:pPr marL="184150" indent="-171450">
              <a:spcAft>
                <a:spcPts val="0"/>
              </a:spcAft>
              <a:buClr>
                <a:srgbClr val="00338D"/>
              </a:buClr>
              <a:buFont typeface="Wingdings" panose="05000000000000000000" pitchFamily="2" charset="2"/>
              <a:buChar char="§"/>
              <a:tabLst>
                <a:tab pos="241300" algn="l"/>
              </a:tabLst>
            </a:pPr>
            <a:r>
              <a:rPr lang="en-US" sz="1200" dirty="0">
                <a:solidFill>
                  <a:srgbClr val="00338D"/>
                </a:solidFill>
                <a:cs typeface="Univers 45 Light"/>
              </a:rPr>
              <a:t>Government support:</a:t>
            </a:r>
            <a:endParaRPr lang="en-US" sz="1200" b="0" dirty="0">
              <a:solidFill>
                <a:srgbClr val="00338D"/>
              </a:solidFill>
              <a:cs typeface="Univers 45 Light"/>
            </a:endParaRPr>
          </a:p>
          <a:p>
            <a:pPr marL="228700" lvl="2">
              <a:spcAft>
                <a:spcPts val="0"/>
              </a:spcAft>
              <a:buClr>
                <a:srgbClr val="00338D"/>
              </a:buClr>
              <a:tabLst>
                <a:tab pos="241300" algn="l"/>
              </a:tabLst>
            </a:pPr>
            <a:r>
              <a:rPr lang="en-US" sz="1200" dirty="0">
                <a:solidFill>
                  <a:srgbClr val="00338D"/>
                </a:solidFill>
                <a:cs typeface="Univers 45 Light"/>
              </a:rPr>
              <a:t>Medicines and medical consumables are zero-rated and do not carry any import or excise duties.</a:t>
            </a:r>
            <a:endParaRPr lang="en-US" sz="1200" b="0" dirty="0">
              <a:solidFill>
                <a:srgbClr val="00338D"/>
              </a:solidFill>
              <a:cs typeface="Univers 45 Light"/>
            </a:endParaRPr>
          </a:p>
          <a:p>
            <a:pPr marL="228700" lvl="2">
              <a:spcAft>
                <a:spcPts val="0"/>
              </a:spcAft>
              <a:buClr>
                <a:srgbClr val="00338D"/>
              </a:buClr>
              <a:tabLst>
                <a:tab pos="241300" algn="l"/>
              </a:tabLst>
            </a:pPr>
            <a:r>
              <a:rPr lang="en-US" sz="1200" b="0" dirty="0">
                <a:solidFill>
                  <a:srgbClr val="00338D"/>
                </a:solidFill>
                <a:cs typeface="Univers 45 Light"/>
              </a:rPr>
              <a:t>Packaging materials and raw materials for the manufacture of medicaments are exempted from all taxes.</a:t>
            </a:r>
          </a:p>
        </p:txBody>
      </p:sp>
      <p:sp>
        <p:nvSpPr>
          <p:cNvPr id="19" name="Text Placeholder 7"/>
          <p:cNvSpPr txBox="1">
            <a:spLocks/>
          </p:cNvSpPr>
          <p:nvPr/>
        </p:nvSpPr>
        <p:spPr>
          <a:xfrm>
            <a:off x="8667749" y="1110515"/>
            <a:ext cx="2809873" cy="200637"/>
          </a:xfrm>
          <a:prstGeom prst="rect">
            <a:avLst/>
          </a:prstGeom>
          <a:solidFill>
            <a:srgbClr val="00338D"/>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ZA" sz="1400" dirty="0">
                <a:solidFill>
                  <a:sysClr val="window" lastClr="FFFFFF"/>
                </a:solidFill>
              </a:rPr>
              <a:t>Business environment</a:t>
            </a:r>
          </a:p>
        </p:txBody>
      </p:sp>
      <p:sp>
        <p:nvSpPr>
          <p:cNvPr id="20" name="Text Placeholder 7"/>
          <p:cNvSpPr txBox="1">
            <a:spLocks/>
          </p:cNvSpPr>
          <p:nvPr/>
        </p:nvSpPr>
        <p:spPr>
          <a:xfrm>
            <a:off x="1033158" y="861368"/>
            <a:ext cx="10444464" cy="249146"/>
          </a:xfrm>
          <a:prstGeom prst="rect">
            <a:avLst/>
          </a:prstGeom>
          <a:solidFill>
            <a:schemeClr val="accent2"/>
          </a:solidFill>
          <a:ln w="6350">
            <a:solidFill>
              <a:srgbClr val="00338D"/>
            </a:solidFill>
          </a:ln>
        </p:spPr>
        <p:txBody>
          <a:bodyPr vert="horz" lIns="54000" tIns="54000" rIns="54000" bIns="540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bg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2"/>
                </a:solidFill>
                <a:latin typeface="+mn-lt"/>
                <a:ea typeface="+mn-ea"/>
                <a:cs typeface="+mn-cs"/>
              </a:defRPr>
            </a:lvl2pPr>
            <a:lvl3pPr marL="21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3pPr>
            <a:lvl4pPr marL="36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a:solidFill>
                  <a:schemeClr val="tx2"/>
                </a:solidFill>
                <a:latin typeface="+mn-lt"/>
                <a:ea typeface="+mn-ea"/>
                <a:cs typeface="+mn-cs"/>
              </a:defRPr>
            </a:lvl4pPr>
            <a:lvl5pPr marL="57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4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defRPr/>
            </a:pPr>
            <a:r>
              <a:rPr lang="en-ZA" sz="1400" dirty="0">
                <a:solidFill>
                  <a:sysClr val="window" lastClr="FFFFFF"/>
                </a:solidFill>
              </a:rPr>
              <a:t>Competitiveness drivers (</a:t>
            </a:r>
            <a:r>
              <a:rPr lang="en-US" sz="1400" b="0" dirty="0">
                <a:solidFill>
                  <a:sysClr val="window" lastClr="FFFFFF"/>
                </a:solidFill>
              </a:rPr>
              <a:t>Key reasons to set up in Uganda)</a:t>
            </a:r>
            <a:endParaRPr lang="en-ZA" sz="1400" b="0" dirty="0">
              <a:solidFill>
                <a:sysClr val="window" lastClr="FFFFFF"/>
              </a:solidFill>
            </a:endParaRPr>
          </a:p>
        </p:txBody>
      </p:sp>
    </p:spTree>
    <p:extLst>
      <p:ext uri="{BB962C8B-B14F-4D97-AF65-F5344CB8AC3E}">
        <p14:creationId xmlns:p14="http://schemas.microsoft.com/office/powerpoint/2010/main" val="404339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990" t="5728"/>
          <a:stretch/>
        </p:blipFill>
        <p:spPr>
          <a:xfrm>
            <a:off x="0" y="0"/>
            <a:ext cx="12192000" cy="6877050"/>
          </a:xfrm>
          <a:prstGeom prst="rect">
            <a:avLst/>
          </a:prstGeom>
        </p:spPr>
      </p:pic>
      <p:sp>
        <p:nvSpPr>
          <p:cNvPr id="4" name="Rectangle 3"/>
          <p:cNvSpPr/>
          <p:nvPr/>
        </p:nvSpPr>
        <p:spPr>
          <a:xfrm>
            <a:off x="1518311" y="1282577"/>
            <a:ext cx="9010736" cy="2585323"/>
          </a:xfrm>
          <a:prstGeom prst="rect">
            <a:avLst/>
          </a:prstGeom>
        </p:spPr>
        <p:txBody>
          <a:bodyPr wrap="square">
            <a:spAutoFit/>
          </a:bodyPr>
          <a:lstStyle/>
          <a:p>
            <a:pPr marL="146050">
              <a:lnSpc>
                <a:spcPct val="100000"/>
              </a:lnSpc>
            </a:pPr>
            <a:r>
              <a:rPr lang="en-GB" sz="5000" dirty="0">
                <a:solidFill>
                  <a:srgbClr val="6D2077"/>
                </a:solidFill>
                <a:cs typeface="Arial"/>
              </a:rPr>
              <a:t>Pharma Sector overview</a:t>
            </a:r>
          </a:p>
          <a:p>
            <a:pPr marL="1003300" indent="-857250">
              <a:lnSpc>
                <a:spcPct val="100000"/>
              </a:lnSpc>
              <a:buFont typeface="Wingdings" panose="05000000000000000000" pitchFamily="2" charset="2"/>
              <a:buChar char="§"/>
            </a:pPr>
            <a:r>
              <a:rPr lang="en-GB" sz="2800" b="1" dirty="0">
                <a:solidFill>
                  <a:srgbClr val="6D2077"/>
                </a:solidFill>
                <a:cs typeface="Arial"/>
              </a:rPr>
              <a:t>Global and regional trends</a:t>
            </a:r>
          </a:p>
          <a:p>
            <a:pPr marL="1003300" indent="-857250">
              <a:lnSpc>
                <a:spcPct val="100000"/>
              </a:lnSpc>
              <a:buFont typeface="Wingdings" panose="05000000000000000000" pitchFamily="2" charset="2"/>
              <a:buChar char="§"/>
            </a:pPr>
            <a:r>
              <a:rPr lang="en-GB" sz="2800" dirty="0">
                <a:solidFill>
                  <a:srgbClr val="6D2077"/>
                </a:solidFill>
                <a:cs typeface="Arial"/>
              </a:rPr>
              <a:t>Uganda Sector overview</a:t>
            </a:r>
          </a:p>
          <a:p>
            <a:pPr marL="1003300" indent="-857250">
              <a:lnSpc>
                <a:spcPct val="100000"/>
              </a:lnSpc>
              <a:buFont typeface="Wingdings" panose="05000000000000000000" pitchFamily="2" charset="2"/>
              <a:buChar char="§"/>
            </a:pPr>
            <a:r>
              <a:rPr lang="en-GB" sz="2800" dirty="0">
                <a:solidFill>
                  <a:srgbClr val="6D2077"/>
                </a:solidFill>
                <a:cs typeface="Arial"/>
              </a:rPr>
              <a:t>Value chain – Key players</a:t>
            </a:r>
          </a:p>
          <a:p>
            <a:pPr marL="1003300" indent="-857250">
              <a:lnSpc>
                <a:spcPct val="100000"/>
              </a:lnSpc>
              <a:buFont typeface="Wingdings" panose="05000000000000000000" pitchFamily="2" charset="2"/>
              <a:buChar char="§"/>
            </a:pPr>
            <a:r>
              <a:rPr lang="en-GB" sz="2800" dirty="0">
                <a:solidFill>
                  <a:srgbClr val="6D2077"/>
                </a:solidFill>
                <a:cs typeface="Arial"/>
              </a:rPr>
              <a:t>Regulatory framework</a:t>
            </a:r>
          </a:p>
        </p:txBody>
      </p:sp>
      <p:sp>
        <p:nvSpPr>
          <p:cNvPr id="6" name="Rectangle 5"/>
          <p:cNvSpPr/>
          <p:nvPr/>
        </p:nvSpPr>
        <p:spPr>
          <a:xfrm>
            <a:off x="1386231" y="1510747"/>
            <a:ext cx="132080" cy="3826566"/>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dirty="0" err="1">
              <a:solidFill>
                <a:schemeClr val="bg1"/>
              </a:solidFill>
            </a:endParaRPr>
          </a:p>
        </p:txBody>
      </p:sp>
    </p:spTree>
    <p:extLst>
      <p:ext uri="{BB962C8B-B14F-4D97-AF65-F5344CB8AC3E}">
        <p14:creationId xmlns:p14="http://schemas.microsoft.com/office/powerpoint/2010/main" val="2182230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53992" y="431800"/>
            <a:ext cx="9546667" cy="723600"/>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latin typeface="+mn-lt"/>
              </a:rPr>
              <a:t>Africa expected to be a new growth engine for Pharma</a:t>
            </a:r>
          </a:p>
        </p:txBody>
      </p:sp>
      <p:graphicFrame>
        <p:nvGraphicFramePr>
          <p:cNvPr id="8" name="Diagram 7"/>
          <p:cNvGraphicFramePr/>
          <p:nvPr>
            <p:extLst>
              <p:ext uri="{D42A27DB-BD31-4B8C-83A1-F6EECF244321}">
                <p14:modId xmlns:p14="http://schemas.microsoft.com/office/powerpoint/2010/main" val="1091225693"/>
              </p:ext>
            </p:extLst>
          </p:nvPr>
        </p:nvGraphicFramePr>
        <p:xfrm>
          <a:off x="1574800" y="1042416"/>
          <a:ext cx="8128000" cy="5434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292634879"/>
              </p:ext>
            </p:extLst>
          </p:nvPr>
        </p:nvGraphicFramePr>
        <p:xfrm>
          <a:off x="1158240" y="1137920"/>
          <a:ext cx="10231120" cy="52120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p:cNvSpPr txBox="1"/>
          <p:nvPr/>
        </p:nvSpPr>
        <p:spPr>
          <a:xfrm>
            <a:off x="1158239" y="6281928"/>
            <a:ext cx="3284551" cy="195074"/>
          </a:xfrm>
          <a:prstGeom prst="rect">
            <a:avLst/>
          </a:prstGeom>
          <a:noFill/>
        </p:spPr>
        <p:txBody>
          <a:bodyPr wrap="none" lIns="54610" tIns="54610" rIns="54610" bIns="54610" rtlCol="0">
            <a:noAutofit/>
          </a:bodyPr>
          <a:lstStyle/>
          <a:p>
            <a:pPr>
              <a:spcAft>
                <a:spcPts val="600"/>
              </a:spcAft>
            </a:pPr>
            <a:r>
              <a:rPr lang="en-ZA" sz="900" dirty="0">
                <a:solidFill>
                  <a:schemeClr val="tx2"/>
                </a:solidFill>
              </a:rPr>
              <a:t>Source: Evaluate com report\Evaluate.com </a:t>
            </a:r>
            <a:r>
              <a:rPr lang="en-ZA" sz="900" dirty="0" err="1">
                <a:solidFill>
                  <a:schemeClr val="tx2"/>
                </a:solidFill>
              </a:rPr>
              <a:t>pharma</a:t>
            </a:r>
            <a:r>
              <a:rPr lang="en-ZA" sz="900" dirty="0">
                <a:solidFill>
                  <a:schemeClr val="tx2"/>
                </a:solidFill>
              </a:rPr>
              <a:t> report.pdf</a:t>
            </a:r>
          </a:p>
        </p:txBody>
      </p:sp>
    </p:spTree>
    <p:extLst>
      <p:ext uri="{BB962C8B-B14F-4D97-AF65-F5344CB8AC3E}">
        <p14:creationId xmlns:p14="http://schemas.microsoft.com/office/powerpoint/2010/main" val="418129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990" t="5728"/>
          <a:stretch/>
        </p:blipFill>
        <p:spPr>
          <a:xfrm>
            <a:off x="0" y="-19050"/>
            <a:ext cx="12192000" cy="6877050"/>
          </a:xfrm>
          <a:prstGeom prst="rect">
            <a:avLst/>
          </a:prstGeom>
        </p:spPr>
      </p:pic>
      <p:sp>
        <p:nvSpPr>
          <p:cNvPr id="4" name="Rectangle 3"/>
          <p:cNvSpPr/>
          <p:nvPr/>
        </p:nvSpPr>
        <p:spPr>
          <a:xfrm>
            <a:off x="1518311" y="1157317"/>
            <a:ext cx="8728348" cy="2585323"/>
          </a:xfrm>
          <a:prstGeom prst="rect">
            <a:avLst/>
          </a:prstGeom>
        </p:spPr>
        <p:txBody>
          <a:bodyPr wrap="square">
            <a:spAutoFit/>
          </a:bodyPr>
          <a:lstStyle/>
          <a:p>
            <a:pPr marL="146050"/>
            <a:r>
              <a:rPr lang="en-GB" sz="5000" dirty="0">
                <a:solidFill>
                  <a:srgbClr val="6D2077"/>
                </a:solidFill>
                <a:cs typeface="Arial"/>
              </a:rPr>
              <a:t>Pharma Sector overview</a:t>
            </a:r>
          </a:p>
          <a:p>
            <a:pPr marL="1003300" indent="-857250">
              <a:buFont typeface="Wingdings" panose="05000000000000000000" pitchFamily="2" charset="2"/>
              <a:buChar char="§"/>
            </a:pPr>
            <a:r>
              <a:rPr lang="en-GB" sz="2800" dirty="0">
                <a:solidFill>
                  <a:srgbClr val="6D2077"/>
                </a:solidFill>
                <a:cs typeface="Arial"/>
              </a:rPr>
              <a:t>Global and regional trends</a:t>
            </a:r>
          </a:p>
          <a:p>
            <a:pPr marL="1003300" indent="-857250">
              <a:buFont typeface="Wingdings" panose="05000000000000000000" pitchFamily="2" charset="2"/>
              <a:buChar char="§"/>
            </a:pPr>
            <a:r>
              <a:rPr lang="en-GB" sz="2800" b="1" dirty="0">
                <a:solidFill>
                  <a:srgbClr val="6D2077"/>
                </a:solidFill>
                <a:cs typeface="Arial"/>
              </a:rPr>
              <a:t>Uganda Sector overview</a:t>
            </a:r>
          </a:p>
          <a:p>
            <a:pPr marL="1003300" indent="-857250">
              <a:buFont typeface="Wingdings" panose="05000000000000000000" pitchFamily="2" charset="2"/>
              <a:buChar char="§"/>
            </a:pPr>
            <a:r>
              <a:rPr lang="en-GB" sz="2800" dirty="0">
                <a:solidFill>
                  <a:srgbClr val="6D2077"/>
                </a:solidFill>
                <a:cs typeface="Arial"/>
              </a:rPr>
              <a:t>Value chain – Key players</a:t>
            </a:r>
          </a:p>
          <a:p>
            <a:pPr marL="1003300" indent="-857250">
              <a:buFont typeface="Wingdings" panose="05000000000000000000" pitchFamily="2" charset="2"/>
              <a:buChar char="§"/>
            </a:pPr>
            <a:r>
              <a:rPr lang="en-GB" sz="2800" dirty="0">
                <a:solidFill>
                  <a:srgbClr val="6D2077"/>
                </a:solidFill>
                <a:cs typeface="Arial"/>
              </a:rPr>
              <a:t>Regulatory framework</a:t>
            </a:r>
          </a:p>
        </p:txBody>
      </p:sp>
      <p:sp>
        <p:nvSpPr>
          <p:cNvPr id="6" name="Rectangle 5"/>
          <p:cNvSpPr/>
          <p:nvPr/>
        </p:nvSpPr>
        <p:spPr>
          <a:xfrm>
            <a:off x="1386231" y="1510747"/>
            <a:ext cx="132080" cy="3826566"/>
          </a:xfrm>
          <a:prstGeom prst="rect">
            <a:avLst/>
          </a:prstGeom>
          <a:solidFill>
            <a:srgbClr val="00A3A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endParaRPr lang="en-GB" sz="1500" dirty="0" err="1">
              <a:solidFill>
                <a:prstClr val="white"/>
              </a:solidFill>
            </a:endParaRPr>
          </a:p>
        </p:txBody>
      </p:sp>
    </p:spTree>
    <p:extLst>
      <p:ext uri="{BB962C8B-B14F-4D97-AF65-F5344CB8AC3E}">
        <p14:creationId xmlns:p14="http://schemas.microsoft.com/office/powerpoint/2010/main" val="894956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4"/>
          <p:cNvSpPr txBox="1">
            <a:spLocks/>
          </p:cNvSpPr>
          <p:nvPr/>
        </p:nvSpPr>
        <p:spPr>
          <a:xfrm>
            <a:off x="1206515" y="331363"/>
            <a:ext cx="10577031" cy="494534"/>
          </a:xfrm>
          <a:prstGeom prst="rect">
            <a:avLst/>
          </a:prstGeom>
        </p:spPr>
        <p:txBody>
          <a:bodyPr/>
          <a:lstStyle>
            <a:lvl1pPr algn="l" defTabSz="914400" rtl="0" eaLnBrk="1" latinLnBrk="0" hangingPunct="1">
              <a:lnSpc>
                <a:spcPct val="70000"/>
              </a:lnSpc>
              <a:spcBef>
                <a:spcPct val="0"/>
              </a:spcBef>
              <a:buNone/>
              <a:defRPr sz="5400" kern="1200">
                <a:solidFill>
                  <a:schemeClr val="tx2"/>
                </a:solidFill>
                <a:latin typeface="+mj-lt"/>
                <a:ea typeface="+mj-ea"/>
                <a:cs typeface="+mj-cs"/>
              </a:defRPr>
            </a:lvl1pPr>
          </a:lstStyle>
          <a:p>
            <a:r>
              <a:rPr lang="en-US" sz="3000" dirty="0">
                <a:latin typeface="+mn-lt"/>
              </a:rPr>
              <a:t>A virgin pharma market with high potential for growth in Uganda </a:t>
            </a:r>
          </a:p>
        </p:txBody>
      </p:sp>
      <p:graphicFrame>
        <p:nvGraphicFramePr>
          <p:cNvPr id="7" name="Table 6"/>
          <p:cNvGraphicFramePr>
            <a:graphicFrameLocks noGrp="1"/>
          </p:cNvGraphicFramePr>
          <p:nvPr>
            <p:extLst>
              <p:ext uri="{D42A27DB-BD31-4B8C-83A1-F6EECF244321}">
                <p14:modId xmlns:p14="http://schemas.microsoft.com/office/powerpoint/2010/main" val="1122518234"/>
              </p:ext>
            </p:extLst>
          </p:nvPr>
        </p:nvGraphicFramePr>
        <p:xfrm>
          <a:off x="7479127" y="1327831"/>
          <a:ext cx="4357272" cy="1834936"/>
        </p:xfrm>
        <a:graphic>
          <a:graphicData uri="http://schemas.openxmlformats.org/drawingml/2006/table">
            <a:tbl>
              <a:tblPr firstRow="1" bandRow="1">
                <a:tableStyleId>{5C22544A-7EE6-4342-B048-85BDC9FD1C3A}</a:tableStyleId>
              </a:tblPr>
              <a:tblGrid>
                <a:gridCol w="1363380">
                  <a:extLst>
                    <a:ext uri="{9D8B030D-6E8A-4147-A177-3AD203B41FA5}">
                      <a16:colId xmlns:a16="http://schemas.microsoft.com/office/drawing/2014/main" xmlns="" val="20000"/>
                    </a:ext>
                  </a:extLst>
                </a:gridCol>
                <a:gridCol w="2993892">
                  <a:extLst>
                    <a:ext uri="{9D8B030D-6E8A-4147-A177-3AD203B41FA5}">
                      <a16:colId xmlns:a16="http://schemas.microsoft.com/office/drawing/2014/main" xmlns="" val="20001"/>
                    </a:ext>
                  </a:extLst>
                </a:gridCol>
              </a:tblGrid>
              <a:tr h="187480">
                <a:tc>
                  <a:txBody>
                    <a:bodyPr/>
                    <a:lstStyle/>
                    <a:p>
                      <a:r>
                        <a:rPr lang="en-US" sz="1300" dirty="0">
                          <a:latin typeface="+mn-lt"/>
                        </a:rPr>
                        <a:t>Company</a:t>
                      </a:r>
                    </a:p>
                  </a:txBody>
                  <a:tcPr marL="62493" marR="62493" marT="31247" marB="31247"/>
                </a:tc>
                <a:tc>
                  <a:txBody>
                    <a:bodyPr/>
                    <a:lstStyle/>
                    <a:p>
                      <a:r>
                        <a:rPr lang="en-US" sz="1300" dirty="0">
                          <a:latin typeface="+mn-lt"/>
                        </a:rPr>
                        <a:t>Brief description</a:t>
                      </a:r>
                    </a:p>
                  </a:txBody>
                  <a:tcPr marL="62493" marR="62493" marT="31247" marB="31247"/>
                </a:tc>
                <a:extLst>
                  <a:ext uri="{0D108BD9-81ED-4DB2-BD59-A6C34878D82A}">
                    <a16:rowId xmlns:a16="http://schemas.microsoft.com/office/drawing/2014/main" xmlns="" val="10000"/>
                  </a:ext>
                </a:extLst>
              </a:tr>
              <a:tr h="187480">
                <a:tc>
                  <a:txBody>
                    <a:bodyPr/>
                    <a:lstStyle/>
                    <a:p>
                      <a:r>
                        <a:rPr lang="en-US" sz="1300" dirty="0">
                          <a:solidFill>
                            <a:schemeClr val="tx1"/>
                          </a:solidFill>
                          <a:latin typeface="+mn-lt"/>
                        </a:rPr>
                        <a:t>CIPLA India</a:t>
                      </a:r>
                    </a:p>
                  </a:txBody>
                  <a:tcPr marL="62493" marR="62493" marT="31247" marB="31247"/>
                </a:tc>
                <a:tc>
                  <a:txBody>
                    <a:bodyPr/>
                    <a:lstStyle/>
                    <a:p>
                      <a:r>
                        <a:rPr lang="en-US" sz="1300" dirty="0">
                          <a:solidFill>
                            <a:schemeClr val="tx1"/>
                          </a:solidFill>
                          <a:latin typeface="+mn-lt"/>
                        </a:rPr>
                        <a:t>Acquired a majority stake in Quality Chemicals in 2005 </a:t>
                      </a:r>
                    </a:p>
                  </a:txBody>
                  <a:tcPr marL="62493" marR="62493" marT="31247" marB="31247"/>
                </a:tc>
                <a:extLst>
                  <a:ext uri="{0D108BD9-81ED-4DB2-BD59-A6C34878D82A}">
                    <a16:rowId xmlns:a16="http://schemas.microsoft.com/office/drawing/2014/main" xmlns="" val="10001"/>
                  </a:ext>
                </a:extLst>
              </a:tr>
              <a:tr h="187480">
                <a:tc>
                  <a:txBody>
                    <a:bodyPr/>
                    <a:lstStyle/>
                    <a:p>
                      <a:r>
                        <a:rPr lang="en-US" sz="1300" dirty="0">
                          <a:solidFill>
                            <a:schemeClr val="tx1"/>
                          </a:solidFill>
                          <a:latin typeface="+mn-lt"/>
                        </a:rPr>
                        <a:t>Carlyle USA</a:t>
                      </a:r>
                    </a:p>
                  </a:txBody>
                  <a:tcPr marL="62493" marR="62493" marT="31247" marB="31247"/>
                </a:tc>
                <a:tc>
                  <a:txBody>
                    <a:bodyPr/>
                    <a:lstStyle/>
                    <a:p>
                      <a:r>
                        <a:rPr lang="en-US" sz="1300" dirty="0">
                          <a:solidFill>
                            <a:schemeClr val="tx1"/>
                          </a:solidFill>
                          <a:latin typeface="+mn-lt"/>
                        </a:rPr>
                        <a:t>Acquired a majority stake in AK Life Sciences (owners of Abacus Parenterals) in</a:t>
                      </a:r>
                      <a:r>
                        <a:rPr lang="en-US" sz="1300" baseline="0" dirty="0">
                          <a:solidFill>
                            <a:schemeClr val="tx1"/>
                          </a:solidFill>
                          <a:latin typeface="+mn-lt"/>
                        </a:rPr>
                        <a:t> 2018</a:t>
                      </a:r>
                      <a:endParaRPr lang="en-US" sz="1300" dirty="0">
                        <a:solidFill>
                          <a:schemeClr val="tx1"/>
                        </a:solidFill>
                        <a:latin typeface="+mn-lt"/>
                      </a:endParaRPr>
                    </a:p>
                  </a:txBody>
                  <a:tcPr marL="62493" marR="62493" marT="31247" marB="31247"/>
                </a:tc>
                <a:extLst>
                  <a:ext uri="{0D108BD9-81ED-4DB2-BD59-A6C34878D82A}">
                    <a16:rowId xmlns:a16="http://schemas.microsoft.com/office/drawing/2014/main" xmlns="" val="10002"/>
                  </a:ext>
                </a:extLst>
              </a:tr>
              <a:tr h="187480">
                <a:tc>
                  <a:txBody>
                    <a:bodyPr/>
                    <a:lstStyle/>
                    <a:p>
                      <a:r>
                        <a:rPr lang="en-US" sz="1300" dirty="0" err="1">
                          <a:solidFill>
                            <a:schemeClr val="tx1"/>
                          </a:solidFill>
                          <a:latin typeface="+mn-lt"/>
                        </a:rPr>
                        <a:t>Alfasan</a:t>
                      </a:r>
                      <a:r>
                        <a:rPr lang="en-US" sz="1300" dirty="0">
                          <a:solidFill>
                            <a:schemeClr val="tx1"/>
                          </a:solidFill>
                          <a:latin typeface="+mn-lt"/>
                        </a:rPr>
                        <a:t> Netherlands</a:t>
                      </a:r>
                    </a:p>
                  </a:txBody>
                  <a:tcPr marL="62493" marR="62493" marT="31247" marB="31247"/>
                </a:tc>
                <a:tc>
                  <a:txBody>
                    <a:bodyPr/>
                    <a:lstStyle/>
                    <a:p>
                      <a:r>
                        <a:rPr lang="en-US" sz="1300" dirty="0">
                          <a:solidFill>
                            <a:schemeClr val="tx1"/>
                          </a:solidFill>
                          <a:latin typeface="+mn-lt"/>
                        </a:rPr>
                        <a:t>Set up a joint venture with Farm Support Limited</a:t>
                      </a:r>
                    </a:p>
                  </a:txBody>
                  <a:tcPr marL="62493" marR="62493" marT="31247" marB="31247"/>
                </a:tc>
                <a:extLst>
                  <a:ext uri="{0D108BD9-81ED-4DB2-BD59-A6C34878D82A}">
                    <a16:rowId xmlns:a16="http://schemas.microsoft.com/office/drawing/2014/main" xmlns="" val="1000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81080204"/>
              </p:ext>
            </p:extLst>
          </p:nvPr>
        </p:nvGraphicFramePr>
        <p:xfrm>
          <a:off x="7496750" y="3787466"/>
          <a:ext cx="4339649" cy="2293670"/>
        </p:xfrm>
        <a:graphic>
          <a:graphicData uri="http://schemas.openxmlformats.org/drawingml/2006/table">
            <a:tbl>
              <a:tblPr firstRow="1" bandRow="1">
                <a:tableStyleId>{5C22544A-7EE6-4342-B048-85BDC9FD1C3A}</a:tableStyleId>
              </a:tblPr>
              <a:tblGrid>
                <a:gridCol w="1574098">
                  <a:extLst>
                    <a:ext uri="{9D8B030D-6E8A-4147-A177-3AD203B41FA5}">
                      <a16:colId xmlns:a16="http://schemas.microsoft.com/office/drawing/2014/main" xmlns="" val="20000"/>
                    </a:ext>
                  </a:extLst>
                </a:gridCol>
                <a:gridCol w="1252728">
                  <a:extLst>
                    <a:ext uri="{9D8B030D-6E8A-4147-A177-3AD203B41FA5}">
                      <a16:colId xmlns:a16="http://schemas.microsoft.com/office/drawing/2014/main" xmlns="" val="20001"/>
                    </a:ext>
                  </a:extLst>
                </a:gridCol>
                <a:gridCol w="1512823">
                  <a:extLst>
                    <a:ext uri="{9D8B030D-6E8A-4147-A177-3AD203B41FA5}">
                      <a16:colId xmlns:a16="http://schemas.microsoft.com/office/drawing/2014/main" xmlns="" val="20002"/>
                    </a:ext>
                  </a:extLst>
                </a:gridCol>
              </a:tblGrid>
              <a:tr h="187480">
                <a:tc>
                  <a:txBody>
                    <a:bodyPr/>
                    <a:lstStyle/>
                    <a:p>
                      <a:r>
                        <a:rPr lang="en-US" sz="1300" dirty="0">
                          <a:latin typeface="+mn-lt"/>
                        </a:rPr>
                        <a:t>Company</a:t>
                      </a:r>
                    </a:p>
                  </a:txBody>
                  <a:tcPr marL="62493" marR="62493" marT="31247" marB="31247"/>
                </a:tc>
                <a:tc>
                  <a:txBody>
                    <a:bodyPr/>
                    <a:lstStyle/>
                    <a:p>
                      <a:r>
                        <a:rPr lang="en-US" sz="1300" dirty="0">
                          <a:latin typeface="+mn-lt"/>
                        </a:rPr>
                        <a:t>Production capacity</a:t>
                      </a:r>
                    </a:p>
                  </a:txBody>
                  <a:tcPr marL="62493" marR="62493" marT="31247" marB="31247"/>
                </a:tc>
                <a:tc>
                  <a:txBody>
                    <a:bodyPr/>
                    <a:lstStyle/>
                    <a:p>
                      <a:r>
                        <a:rPr lang="en-US" sz="1300" dirty="0">
                          <a:latin typeface="+mn-lt"/>
                        </a:rPr>
                        <a:t>WHO prequalification</a:t>
                      </a:r>
                    </a:p>
                  </a:txBody>
                  <a:tcPr marL="62493" marR="62493" marT="31247" marB="31247"/>
                </a:tc>
                <a:extLst>
                  <a:ext uri="{0D108BD9-81ED-4DB2-BD59-A6C34878D82A}">
                    <a16:rowId xmlns:a16="http://schemas.microsoft.com/office/drawing/2014/main" xmlns="" val="10000"/>
                  </a:ext>
                </a:extLst>
              </a:tr>
              <a:tr h="187480">
                <a:tc>
                  <a:txBody>
                    <a:bodyPr/>
                    <a:lstStyle/>
                    <a:p>
                      <a:r>
                        <a:rPr lang="en-US" sz="1300" dirty="0">
                          <a:solidFill>
                            <a:schemeClr val="tx1"/>
                          </a:solidFill>
                          <a:latin typeface="+mn-lt"/>
                        </a:rPr>
                        <a:t>CIPLA Quality</a:t>
                      </a:r>
                      <a:r>
                        <a:rPr lang="en-US" sz="1300" baseline="0" dirty="0">
                          <a:solidFill>
                            <a:schemeClr val="tx1"/>
                          </a:solidFill>
                          <a:latin typeface="+mn-lt"/>
                        </a:rPr>
                        <a:t> Chemicals</a:t>
                      </a:r>
                      <a:endParaRPr lang="en-US" sz="1300" dirty="0">
                        <a:solidFill>
                          <a:schemeClr val="tx1"/>
                        </a:solidFill>
                        <a:latin typeface="+mn-lt"/>
                      </a:endParaRPr>
                    </a:p>
                  </a:txBody>
                  <a:tcPr marL="62493" marR="62493" marT="31247" marB="3124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300" dirty="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rPr>
                        <a:t>35%</a:t>
                      </a:r>
                    </a:p>
                  </a:txBody>
                  <a:tcPr marL="62493" marR="62493" marT="31247" marB="31247"/>
                </a:tc>
                <a:tc>
                  <a:txBody>
                    <a:bodyPr/>
                    <a:lstStyle/>
                    <a:p>
                      <a:endParaRPr lang="en-US" sz="1300" dirty="0">
                        <a:solidFill>
                          <a:schemeClr val="tx1"/>
                        </a:solidFill>
                        <a:latin typeface="+mn-lt"/>
                      </a:endParaRPr>
                    </a:p>
                    <a:p>
                      <a:r>
                        <a:rPr lang="en-US" sz="1300" dirty="0">
                          <a:solidFill>
                            <a:schemeClr val="tx1"/>
                          </a:solidFill>
                          <a:latin typeface="+mn-lt"/>
                        </a:rPr>
                        <a:t>Yes</a:t>
                      </a:r>
                    </a:p>
                  </a:txBody>
                  <a:tcPr marL="62493" marR="62493" marT="31247" marB="31247"/>
                </a:tc>
                <a:extLst>
                  <a:ext uri="{0D108BD9-81ED-4DB2-BD59-A6C34878D82A}">
                    <a16:rowId xmlns:a16="http://schemas.microsoft.com/office/drawing/2014/main" xmlns="" val="10001"/>
                  </a:ext>
                </a:extLst>
              </a:tr>
              <a:tr h="177977">
                <a:tc>
                  <a:txBody>
                    <a:bodyPr/>
                    <a:lstStyle/>
                    <a:p>
                      <a:r>
                        <a:rPr lang="en-US" sz="1300" dirty="0">
                          <a:solidFill>
                            <a:schemeClr val="tx1"/>
                          </a:solidFill>
                          <a:latin typeface="+mn-lt"/>
                        </a:rPr>
                        <a:t>Rene Pharmaceuticals</a:t>
                      </a:r>
                    </a:p>
                  </a:txBody>
                  <a:tcPr marL="62493" marR="62493" marT="31247" marB="31247"/>
                </a:tc>
                <a:tc>
                  <a:txBody>
                    <a:bodyPr/>
                    <a:lstStyle/>
                    <a:p>
                      <a:endParaRPr lang="en-US" sz="1300" dirty="0">
                        <a:solidFill>
                          <a:schemeClr val="tx1"/>
                        </a:solidFill>
                        <a:latin typeface="+mn-lt"/>
                      </a:endParaRPr>
                    </a:p>
                    <a:p>
                      <a:r>
                        <a:rPr lang="en-US" sz="1300" dirty="0">
                          <a:solidFill>
                            <a:schemeClr val="tx1"/>
                          </a:solidFill>
                          <a:latin typeface="+mn-lt"/>
                        </a:rPr>
                        <a:t>30</a:t>
                      </a:r>
                      <a:r>
                        <a:rPr lang="en-US" sz="1300" baseline="0" dirty="0">
                          <a:solidFill>
                            <a:schemeClr val="tx1"/>
                          </a:solidFill>
                          <a:latin typeface="+mn-lt"/>
                        </a:rPr>
                        <a:t> - 35%</a:t>
                      </a:r>
                      <a:endParaRPr lang="en-US" sz="1300" dirty="0">
                        <a:solidFill>
                          <a:schemeClr val="tx1"/>
                        </a:solidFill>
                        <a:latin typeface="+mn-lt"/>
                      </a:endParaRPr>
                    </a:p>
                  </a:txBody>
                  <a:tcPr marL="62493" marR="62493" marT="31247" marB="31247"/>
                </a:tc>
                <a:tc>
                  <a:txBody>
                    <a:bodyPr/>
                    <a:lstStyle/>
                    <a:p>
                      <a:endParaRPr lang="en-US" sz="1300" dirty="0">
                        <a:solidFill>
                          <a:schemeClr val="tx1"/>
                        </a:solidFill>
                        <a:latin typeface="+mn-lt"/>
                      </a:endParaRPr>
                    </a:p>
                    <a:p>
                      <a:r>
                        <a:rPr lang="en-US" sz="1300" dirty="0">
                          <a:solidFill>
                            <a:schemeClr val="tx1"/>
                          </a:solidFill>
                          <a:latin typeface="+mn-lt"/>
                        </a:rPr>
                        <a:t>No</a:t>
                      </a:r>
                    </a:p>
                  </a:txBody>
                  <a:tcPr marL="62493" marR="62493" marT="31247" marB="31247"/>
                </a:tc>
                <a:extLst>
                  <a:ext uri="{0D108BD9-81ED-4DB2-BD59-A6C34878D82A}">
                    <a16:rowId xmlns:a16="http://schemas.microsoft.com/office/drawing/2014/main" xmlns="" val="10002"/>
                  </a:ext>
                </a:extLst>
              </a:tr>
              <a:tr h="187480">
                <a:tc>
                  <a:txBody>
                    <a:bodyPr/>
                    <a:lstStyle/>
                    <a:p>
                      <a:r>
                        <a:rPr lang="en-US" sz="1300" dirty="0">
                          <a:solidFill>
                            <a:schemeClr val="tx1"/>
                          </a:solidFill>
                          <a:latin typeface="+mn-lt"/>
                        </a:rPr>
                        <a:t>Abacus </a:t>
                      </a:r>
                      <a:r>
                        <a:rPr lang="en-US" sz="1300" dirty="0" err="1">
                          <a:solidFill>
                            <a:schemeClr val="tx1"/>
                          </a:solidFill>
                          <a:latin typeface="+mn-lt"/>
                        </a:rPr>
                        <a:t>Parentals</a:t>
                      </a:r>
                      <a:endParaRPr lang="en-US" sz="1300" dirty="0">
                        <a:solidFill>
                          <a:schemeClr val="tx1"/>
                        </a:solidFill>
                        <a:latin typeface="+mn-lt"/>
                      </a:endParaRPr>
                    </a:p>
                  </a:txBody>
                  <a:tcPr marL="62493" marR="62493" marT="31247" marB="31247"/>
                </a:tc>
                <a:tc>
                  <a:txBody>
                    <a:bodyPr/>
                    <a:lstStyle/>
                    <a:p>
                      <a:r>
                        <a:rPr lang="en-US" sz="1300" dirty="0">
                          <a:solidFill>
                            <a:schemeClr val="tx1"/>
                          </a:solidFill>
                          <a:latin typeface="+mn-lt"/>
                        </a:rPr>
                        <a:t>70%</a:t>
                      </a:r>
                    </a:p>
                  </a:txBody>
                  <a:tcPr marL="62493" marR="62493" marT="31247" marB="31247"/>
                </a:tc>
                <a:tc>
                  <a:txBody>
                    <a:bodyPr/>
                    <a:lstStyle/>
                    <a:p>
                      <a:r>
                        <a:rPr lang="en-US" sz="1300" dirty="0">
                          <a:solidFill>
                            <a:schemeClr val="tx1"/>
                          </a:solidFill>
                          <a:latin typeface="+mn-lt"/>
                        </a:rPr>
                        <a:t>No</a:t>
                      </a:r>
                    </a:p>
                  </a:txBody>
                  <a:tcPr marL="62493" marR="62493" marT="31247" marB="31247"/>
                </a:tc>
                <a:extLst>
                  <a:ext uri="{0D108BD9-81ED-4DB2-BD59-A6C34878D82A}">
                    <a16:rowId xmlns:a16="http://schemas.microsoft.com/office/drawing/2014/main" xmlns="" val="10003"/>
                  </a:ext>
                </a:extLst>
              </a:tr>
              <a:tr h="187480">
                <a:tc>
                  <a:txBody>
                    <a:bodyPr/>
                    <a:lstStyle/>
                    <a:p>
                      <a:r>
                        <a:rPr lang="en-US" sz="1300" dirty="0">
                          <a:solidFill>
                            <a:schemeClr val="tx1"/>
                          </a:solidFill>
                          <a:latin typeface="+mn-lt"/>
                        </a:rPr>
                        <a:t>Kampala Pharmaceutical</a:t>
                      </a:r>
                      <a:r>
                        <a:rPr lang="en-US" sz="1300" baseline="0" dirty="0">
                          <a:solidFill>
                            <a:schemeClr val="tx1"/>
                          </a:solidFill>
                          <a:latin typeface="+mn-lt"/>
                        </a:rPr>
                        <a:t> Industries</a:t>
                      </a:r>
                      <a:endParaRPr lang="en-US" sz="1300" dirty="0">
                        <a:solidFill>
                          <a:schemeClr val="tx1"/>
                        </a:solidFill>
                        <a:latin typeface="+mn-lt"/>
                      </a:endParaRPr>
                    </a:p>
                  </a:txBody>
                  <a:tcPr marL="62493" marR="62493" marT="31247" marB="31247"/>
                </a:tc>
                <a:tc>
                  <a:txBody>
                    <a:bodyPr/>
                    <a:lstStyle/>
                    <a:p>
                      <a:endParaRPr lang="en-US" sz="1300" dirty="0">
                        <a:solidFill>
                          <a:schemeClr val="tx1"/>
                        </a:solidFill>
                        <a:latin typeface="+mn-lt"/>
                      </a:endParaRPr>
                    </a:p>
                    <a:p>
                      <a:r>
                        <a:rPr lang="en-US" sz="1300" dirty="0">
                          <a:solidFill>
                            <a:schemeClr val="tx1"/>
                          </a:solidFill>
                          <a:latin typeface="+mn-lt"/>
                        </a:rPr>
                        <a:t>35%</a:t>
                      </a:r>
                    </a:p>
                  </a:txBody>
                  <a:tcPr marL="62493" marR="62493" marT="31247" marB="31247"/>
                </a:tc>
                <a:tc>
                  <a:txBody>
                    <a:bodyPr/>
                    <a:lstStyle/>
                    <a:p>
                      <a:endParaRPr lang="en-US" sz="1300" dirty="0">
                        <a:solidFill>
                          <a:schemeClr val="tx1"/>
                        </a:solidFill>
                        <a:latin typeface="+mn-lt"/>
                      </a:endParaRPr>
                    </a:p>
                    <a:p>
                      <a:r>
                        <a:rPr lang="en-US" sz="1300" dirty="0">
                          <a:solidFill>
                            <a:schemeClr val="tx1"/>
                          </a:solidFill>
                          <a:latin typeface="+mn-lt"/>
                        </a:rPr>
                        <a:t>No</a:t>
                      </a:r>
                    </a:p>
                  </a:txBody>
                  <a:tcPr marL="62493" marR="62493" marT="31247" marB="31247"/>
                </a:tc>
                <a:extLst>
                  <a:ext uri="{0D108BD9-81ED-4DB2-BD59-A6C34878D82A}">
                    <a16:rowId xmlns:a16="http://schemas.microsoft.com/office/drawing/2014/main" xmlns="" val="10004"/>
                  </a:ext>
                </a:extLst>
              </a:tr>
            </a:tbl>
          </a:graphicData>
        </a:graphic>
      </p:graphicFrame>
      <p:sp>
        <p:nvSpPr>
          <p:cNvPr id="10" name="Rectangle 9"/>
          <p:cNvSpPr/>
          <p:nvPr/>
        </p:nvSpPr>
        <p:spPr>
          <a:xfrm>
            <a:off x="7434842" y="3048802"/>
            <a:ext cx="2723168" cy="738664"/>
          </a:xfrm>
          <a:prstGeom prst="rect">
            <a:avLst/>
          </a:prstGeom>
        </p:spPr>
        <p:txBody>
          <a:bodyPr wrap="square">
            <a:spAutoFit/>
          </a:bodyPr>
          <a:lstStyle/>
          <a:p>
            <a:pPr>
              <a:lnSpc>
                <a:spcPct val="150000"/>
              </a:lnSpc>
            </a:pPr>
            <a:endParaRPr lang="en-GB" sz="1400" i="1" dirty="0">
              <a:solidFill>
                <a:schemeClr val="tx2"/>
              </a:solidFill>
            </a:endParaRPr>
          </a:p>
          <a:p>
            <a:pPr>
              <a:lnSpc>
                <a:spcPct val="150000"/>
              </a:lnSpc>
            </a:pPr>
            <a:r>
              <a:rPr lang="en-GB" sz="1400" b="1" dirty="0">
                <a:solidFill>
                  <a:schemeClr val="tx2"/>
                </a:solidFill>
              </a:rPr>
              <a:t>Top 4 domestic players</a:t>
            </a:r>
          </a:p>
        </p:txBody>
      </p:sp>
      <p:sp>
        <p:nvSpPr>
          <p:cNvPr id="11" name="Rectangle 10"/>
          <p:cNvSpPr/>
          <p:nvPr/>
        </p:nvSpPr>
        <p:spPr>
          <a:xfrm>
            <a:off x="7434842" y="1004270"/>
            <a:ext cx="2515196" cy="415498"/>
          </a:xfrm>
          <a:prstGeom prst="rect">
            <a:avLst/>
          </a:prstGeom>
        </p:spPr>
        <p:txBody>
          <a:bodyPr wrap="square" anchor="ctr">
            <a:spAutoFit/>
          </a:bodyPr>
          <a:lstStyle/>
          <a:p>
            <a:pPr>
              <a:lnSpc>
                <a:spcPct val="150000"/>
              </a:lnSpc>
            </a:pPr>
            <a:r>
              <a:rPr lang="en-GB" sz="1400" b="1" dirty="0">
                <a:solidFill>
                  <a:schemeClr val="tx2"/>
                </a:solidFill>
              </a:rPr>
              <a:t>FDI names in the sector</a:t>
            </a:r>
          </a:p>
        </p:txBody>
      </p:sp>
      <p:sp>
        <p:nvSpPr>
          <p:cNvPr id="15" name="object 10"/>
          <p:cNvSpPr txBox="1"/>
          <p:nvPr/>
        </p:nvSpPr>
        <p:spPr>
          <a:xfrm>
            <a:off x="1274527" y="1155412"/>
            <a:ext cx="5534705" cy="1124620"/>
          </a:xfrm>
          <a:prstGeom prst="rect">
            <a:avLst/>
          </a:prstGeom>
          <a:solidFill>
            <a:schemeClr val="bg1"/>
          </a:solidFill>
          <a:ln w="12192">
            <a:noFill/>
          </a:ln>
        </p:spPr>
        <p:txBody>
          <a:bodyPr vert="horz" wrap="square" lIns="0" tIns="0" rIns="0" bIns="0" rtlCol="0" anchor="t">
            <a:noAutofit/>
          </a:bodyPr>
          <a:lstStyle/>
          <a:p>
            <a:pPr marL="171450" indent="-171450">
              <a:spcAft>
                <a:spcPts val="600"/>
              </a:spcAft>
              <a:buFont typeface="Wingdings" panose="05000000000000000000" pitchFamily="2" charset="2"/>
              <a:buChar char="§"/>
            </a:pPr>
            <a:r>
              <a:rPr lang="en-US" sz="1600" dirty="0"/>
              <a:t>Uganda has evolved from 100% import dependence to 90% import dependence and has a modest manufacturing base comprised of generics only. </a:t>
            </a:r>
          </a:p>
          <a:p>
            <a:pPr marL="171450" indent="-171450">
              <a:spcAft>
                <a:spcPts val="600"/>
              </a:spcAft>
              <a:buFont typeface="Wingdings" panose="05000000000000000000" pitchFamily="2" charset="2"/>
              <a:buChar char="§"/>
            </a:pPr>
            <a:r>
              <a:rPr lang="en-US" sz="1600" dirty="0"/>
              <a:t> Sector contributes less than &lt; 1% of GDP. </a:t>
            </a:r>
          </a:p>
          <a:p>
            <a:pPr marL="171450" indent="-171450">
              <a:spcAft>
                <a:spcPts val="600"/>
              </a:spcAft>
              <a:buFont typeface="Wingdings" panose="05000000000000000000" pitchFamily="2" charset="2"/>
              <a:buChar char="§"/>
            </a:pPr>
            <a:r>
              <a:rPr lang="en-US" sz="1600" dirty="0"/>
              <a:t>Uganda is a net importer, with pharma imports of $249m vs. exports of $ 23m in 2016.</a:t>
            </a:r>
          </a:p>
          <a:p>
            <a:pPr marL="171450" indent="-171450">
              <a:spcAft>
                <a:spcPts val="600"/>
              </a:spcAft>
              <a:buFont typeface="Wingdings" panose="05000000000000000000" pitchFamily="2" charset="2"/>
              <a:buChar char="§"/>
            </a:pPr>
            <a:r>
              <a:rPr lang="en-US" sz="1600" dirty="0"/>
              <a:t>Major import sources are; India, China and Kenya.</a:t>
            </a:r>
          </a:p>
        </p:txBody>
      </p:sp>
      <p:graphicFrame>
        <p:nvGraphicFramePr>
          <p:cNvPr id="16" name="Chart 15">
            <a:extLst>
              <a:ext uri="{FF2B5EF4-FFF2-40B4-BE49-F238E27FC236}">
                <a16:creationId xmlns:a16="http://schemas.microsoft.com/office/drawing/2014/main" xmlns="" id="{C699A444-6E2A-48DB-A125-5C8EE91D50EC}"/>
              </a:ext>
            </a:extLst>
          </p:cNvPr>
          <p:cNvGraphicFramePr/>
          <p:nvPr>
            <p:extLst>
              <p:ext uri="{D42A27DB-BD31-4B8C-83A1-F6EECF244321}">
                <p14:modId xmlns:p14="http://schemas.microsoft.com/office/powerpoint/2010/main" val="2271637141"/>
              </p:ext>
            </p:extLst>
          </p:nvPr>
        </p:nvGraphicFramePr>
        <p:xfrm>
          <a:off x="1204423" y="3206509"/>
          <a:ext cx="5534705" cy="297995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1204423" y="6186460"/>
            <a:ext cx="3319670" cy="190936"/>
          </a:xfrm>
          <a:prstGeom prst="rect">
            <a:avLst/>
          </a:prstGeom>
          <a:noFill/>
        </p:spPr>
        <p:txBody>
          <a:bodyPr wrap="none" lIns="54610" tIns="54610" rIns="54610" bIns="54610" rtlCol="0">
            <a:noAutofit/>
          </a:bodyPr>
          <a:lstStyle/>
          <a:p>
            <a:pPr>
              <a:spcAft>
                <a:spcPts val="600"/>
              </a:spcAft>
            </a:pPr>
            <a:r>
              <a:rPr lang="en-ZA" sz="900" dirty="0">
                <a:solidFill>
                  <a:schemeClr val="tx2"/>
                </a:solidFill>
              </a:rPr>
              <a:t>Source: UN COM TRADE Analysis</a:t>
            </a:r>
          </a:p>
        </p:txBody>
      </p:sp>
      <p:sp>
        <p:nvSpPr>
          <p:cNvPr id="4" name="TextBox 3"/>
          <p:cNvSpPr txBox="1"/>
          <p:nvPr/>
        </p:nvSpPr>
        <p:spPr>
          <a:xfrm>
            <a:off x="7434842" y="3206509"/>
            <a:ext cx="1282148" cy="251915"/>
          </a:xfrm>
          <a:prstGeom prst="rect">
            <a:avLst/>
          </a:prstGeom>
          <a:noFill/>
        </p:spPr>
        <p:txBody>
          <a:bodyPr wrap="none" lIns="54610" tIns="54610" rIns="54610" bIns="54610" rtlCol="0">
            <a:noAutofit/>
          </a:bodyPr>
          <a:lstStyle/>
          <a:p>
            <a:pPr>
              <a:spcAft>
                <a:spcPts val="600"/>
              </a:spcAft>
            </a:pPr>
            <a:r>
              <a:rPr lang="en-ZA" sz="900" dirty="0">
                <a:solidFill>
                  <a:schemeClr val="tx2"/>
                </a:solidFill>
              </a:rPr>
              <a:t>Source: Stakeholder interviews &amp; CIPLA IPO</a:t>
            </a:r>
          </a:p>
        </p:txBody>
      </p:sp>
      <p:sp>
        <p:nvSpPr>
          <p:cNvPr id="13" name="TextBox 12"/>
          <p:cNvSpPr txBox="1"/>
          <p:nvPr/>
        </p:nvSpPr>
        <p:spPr>
          <a:xfrm>
            <a:off x="7479127" y="6186460"/>
            <a:ext cx="1282148" cy="251915"/>
          </a:xfrm>
          <a:prstGeom prst="rect">
            <a:avLst/>
          </a:prstGeom>
          <a:noFill/>
        </p:spPr>
        <p:txBody>
          <a:bodyPr wrap="none" lIns="54610" tIns="54610" rIns="54610" bIns="54610" rtlCol="0">
            <a:noAutofit/>
          </a:bodyPr>
          <a:lstStyle/>
          <a:p>
            <a:pPr>
              <a:spcAft>
                <a:spcPts val="600"/>
              </a:spcAft>
            </a:pPr>
            <a:r>
              <a:rPr lang="en-ZA" sz="900" dirty="0">
                <a:solidFill>
                  <a:schemeClr val="tx2"/>
                </a:solidFill>
              </a:rPr>
              <a:t>Source: Stakeholder interviews &amp; CIPLA IPO</a:t>
            </a:r>
          </a:p>
        </p:txBody>
      </p:sp>
    </p:spTree>
    <p:extLst>
      <p:ext uri="{BB962C8B-B14F-4D97-AF65-F5344CB8AC3E}">
        <p14:creationId xmlns:p14="http://schemas.microsoft.com/office/powerpoint/2010/main" val="41040369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112.3354"/>
  <p:tag name="ADV_LEFT" val="65.00787"/>
  <p:tag name="ADV_HEIGHT" val="226.4"/>
  <p:tag name="ADV_WIDTH" val="316.9133"/>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2.xml><?xml version="1.0" encoding="utf-8"?>
<p:tagLst xmlns:a="http://schemas.openxmlformats.org/drawingml/2006/main" xmlns:r="http://schemas.openxmlformats.org/officeDocument/2006/relationships" xmlns:p="http://schemas.openxmlformats.org/presentationml/2006/main">
  <p:tag name="ADV_TOP" val="112.3354"/>
  <p:tag name="ADV_LEFT" val="65.00787"/>
  <p:tag name="ADV_HEIGHT" val="226.4"/>
  <p:tag name="ADV_WIDTH" val="316.9133"/>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nUNPghc3YEe6IjAY9aUQg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nUNPghc3YEe6IjAY9aUQ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2.xml><?xml version="1.0" encoding="utf-8"?>
<a:theme xmlns:a="http://schemas.openxmlformats.org/drawingml/2006/main" name="9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3.xml><?xml version="1.0" encoding="utf-8"?>
<a:theme xmlns:a="http://schemas.openxmlformats.org/drawingml/2006/main" name="1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4.xml><?xml version="1.0" encoding="utf-8"?>
<a:theme xmlns:a="http://schemas.openxmlformats.org/drawingml/2006/main" name="2_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Widescreen Standard Template.potx" id="{E0B5F27A-357D-46AB-9AB7-E03BD97BC0EE}" vid="{EF09E91E-5F5B-44CD-8A6A-189306B1D8CE}"/>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KPMG Widescreen Standard Template</Template>
  <TotalTime>8875</TotalTime>
  <Words>4993</Words>
  <Application>Microsoft Office PowerPoint</Application>
  <PresentationFormat>Widescreen</PresentationFormat>
  <Paragraphs>591</Paragraphs>
  <Slides>31</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31</vt:i4>
      </vt:variant>
    </vt:vector>
  </HeadingPairs>
  <TitlesOfParts>
    <vt:vector size="46" baseType="lpstr">
      <vt:lpstr>Arial</vt:lpstr>
      <vt:lpstr>Calibri</vt:lpstr>
      <vt:lpstr>Calibri Light</vt:lpstr>
      <vt:lpstr>Cordia New</vt:lpstr>
      <vt:lpstr>KPMG Extralight</vt:lpstr>
      <vt:lpstr>Symbol</vt:lpstr>
      <vt:lpstr>Times New Roman</vt:lpstr>
      <vt:lpstr>Univers 45 Light</vt:lpstr>
      <vt:lpstr>Univers for KPMG Light</vt:lpstr>
      <vt:lpstr>Univers LT Std 45 Light</vt:lpstr>
      <vt:lpstr>Wingdings</vt:lpstr>
      <vt:lpstr>KPMG_Widescreen_16:9 02/02/2016</vt:lpstr>
      <vt:lpstr>9_KPMG_Widescreen_16:9 02/02/2016</vt:lpstr>
      <vt:lpstr>1_KPMG_Widescreen_16:9 02/02/2016</vt:lpstr>
      <vt:lpstr>2_KPMG_Widescreen_16:9 02/02/2016</vt:lpstr>
      <vt:lpstr>Pharmaceuticals Sector - Slide Pack </vt:lpstr>
      <vt:lpstr>PowerPoint Presentation</vt:lpstr>
      <vt:lpstr>PowerPoint Presentation</vt:lpstr>
      <vt:lpstr>Executive Summary</vt:lpstr>
      <vt:lpstr>Executive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Pitch Book- Electronics</dc:title>
  <dc:creator>Kamande, Mathew</dc:creator>
  <cp:lastModifiedBy>Microsoft account</cp:lastModifiedBy>
  <cp:revision>593</cp:revision>
  <cp:lastPrinted>2019-04-02T09:01:56Z</cp:lastPrinted>
  <dcterms:created xsi:type="dcterms:W3CDTF">2018-09-25T06:11:20Z</dcterms:created>
  <dcterms:modified xsi:type="dcterms:W3CDTF">2021-05-03T13:53:48Z</dcterms:modified>
  <cp:category>KPMG Confidential</cp:category>
</cp:coreProperties>
</file>